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413" r:id="rId4"/>
    <p:sldId id="260" r:id="rId5"/>
    <p:sldId id="259" r:id="rId6"/>
    <p:sldId id="261" r:id="rId7"/>
    <p:sldId id="386" r:id="rId8"/>
    <p:sldId id="389" r:id="rId9"/>
    <p:sldId id="268" r:id="rId10"/>
    <p:sldId id="273" r:id="rId11"/>
    <p:sldId id="274" r:id="rId12"/>
    <p:sldId id="275" r:id="rId13"/>
    <p:sldId id="276" r:id="rId14"/>
    <p:sldId id="277" r:id="rId15"/>
    <p:sldId id="278" r:id="rId16"/>
    <p:sldId id="414" r:id="rId17"/>
    <p:sldId id="279" r:id="rId18"/>
    <p:sldId id="280" r:id="rId19"/>
    <p:sldId id="387" r:id="rId20"/>
    <p:sldId id="264" r:id="rId21"/>
    <p:sldId id="388" r:id="rId22"/>
    <p:sldId id="266" r:id="rId23"/>
    <p:sldId id="267" r:id="rId24"/>
    <p:sldId id="269" r:id="rId25"/>
    <p:sldId id="270" r:id="rId26"/>
    <p:sldId id="271" r:id="rId27"/>
    <p:sldId id="272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291" r:id="rId37"/>
    <p:sldId id="390" r:id="rId38"/>
    <p:sldId id="293" r:id="rId39"/>
    <p:sldId id="294" r:id="rId40"/>
    <p:sldId id="295" r:id="rId41"/>
    <p:sldId id="296" r:id="rId42"/>
    <p:sldId id="391" r:id="rId43"/>
    <p:sldId id="298" r:id="rId44"/>
    <p:sldId id="299" r:id="rId45"/>
    <p:sldId id="392" r:id="rId46"/>
    <p:sldId id="300" r:id="rId47"/>
    <p:sldId id="301" r:id="rId48"/>
    <p:sldId id="303" r:id="rId49"/>
    <p:sldId id="304" r:id="rId50"/>
    <p:sldId id="305" r:id="rId51"/>
    <p:sldId id="394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95" r:id="rId61"/>
    <p:sldId id="315" r:id="rId62"/>
    <p:sldId id="316" r:id="rId63"/>
    <p:sldId id="396" r:id="rId64"/>
    <p:sldId id="318" r:id="rId65"/>
    <p:sldId id="319" r:id="rId66"/>
    <p:sldId id="320" r:id="rId67"/>
    <p:sldId id="398" r:id="rId68"/>
    <p:sldId id="399" r:id="rId69"/>
    <p:sldId id="322" r:id="rId70"/>
    <p:sldId id="400" r:id="rId71"/>
    <p:sldId id="324" r:id="rId72"/>
    <p:sldId id="401" r:id="rId73"/>
    <p:sldId id="402" r:id="rId74"/>
    <p:sldId id="325" r:id="rId75"/>
    <p:sldId id="403" r:id="rId76"/>
    <p:sldId id="328" r:id="rId77"/>
    <p:sldId id="330" r:id="rId78"/>
    <p:sldId id="331" r:id="rId79"/>
    <p:sldId id="404" r:id="rId80"/>
    <p:sldId id="405" r:id="rId81"/>
    <p:sldId id="337" r:id="rId82"/>
    <p:sldId id="406" r:id="rId83"/>
    <p:sldId id="341" r:id="rId84"/>
    <p:sldId id="342" r:id="rId85"/>
    <p:sldId id="344" r:id="rId86"/>
    <p:sldId id="407" r:id="rId87"/>
    <p:sldId id="346" r:id="rId88"/>
    <p:sldId id="345" r:id="rId89"/>
    <p:sldId id="347" r:id="rId90"/>
    <p:sldId id="348" r:id="rId91"/>
    <p:sldId id="408" r:id="rId92"/>
    <p:sldId id="349" r:id="rId93"/>
    <p:sldId id="350" r:id="rId94"/>
    <p:sldId id="351" r:id="rId95"/>
    <p:sldId id="409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410" r:id="rId105"/>
    <p:sldId id="361" r:id="rId106"/>
    <p:sldId id="363" r:id="rId107"/>
    <p:sldId id="365" r:id="rId108"/>
    <p:sldId id="366" r:id="rId109"/>
    <p:sldId id="367" r:id="rId110"/>
    <p:sldId id="369" r:id="rId111"/>
    <p:sldId id="370" r:id="rId112"/>
    <p:sldId id="372" r:id="rId113"/>
    <p:sldId id="374" r:id="rId114"/>
    <p:sldId id="411" r:id="rId115"/>
    <p:sldId id="377" r:id="rId116"/>
    <p:sldId id="378" r:id="rId117"/>
    <p:sldId id="379" r:id="rId118"/>
    <p:sldId id="380" r:id="rId119"/>
    <p:sldId id="383" r:id="rId120"/>
    <p:sldId id="382" r:id="rId121"/>
    <p:sldId id="412" r:id="rId122"/>
  </p:sldIdLst>
  <p:sldSz cx="12192000" cy="6858000"/>
  <p:notesSz cx="12192000" cy="6858000"/>
  <p:embeddedFontLst>
    <p:embeddedFont>
      <p:font typeface="Cambria Math" panose="02040503050406030204" pitchFamily="18" charset="0"/>
      <p:regular r:id="rId123"/>
    </p:embeddedFont>
    <p:embeddedFont>
      <p:font typeface="Century Gothic" panose="020B0502020202020204" pitchFamily="34" charset="0"/>
      <p:regular r:id="rId124"/>
      <p:bold r:id="rId125"/>
      <p:italic r:id="rId126"/>
      <p:boldItalic r:id="rId127"/>
    </p:embeddedFont>
    <p:embeddedFont>
      <p:font typeface="Consolas" panose="020B0609020204030204" pitchFamily="49" charset="0"/>
      <p:regular r:id="rId128"/>
      <p:bold r:id="rId129"/>
      <p:italic r:id="rId130"/>
      <p:boldItalic r:id="rId131"/>
    </p:embeddedFont>
    <p:embeddedFont>
      <p:font typeface="Matura MT Script Capitals" panose="03020802060602070202" pitchFamily="66" charset="0"/>
      <p:regular r:id="rId132"/>
    </p:embeddedFont>
    <p:embeddedFont>
      <p:font typeface="Wingdings 2" panose="05020102010507070707" pitchFamily="18" charset="2"/>
      <p:regular r:id="rId1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>
      <p:cViewPr varScale="1">
        <p:scale>
          <a:sx n="143" d="100"/>
          <a:sy n="143" d="100"/>
        </p:scale>
        <p:origin x="150" y="4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8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9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15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05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28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79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64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3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35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2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06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81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56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44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13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26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055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g"/><Relationship Id="rId7" Type="http://schemas.openxmlformats.org/officeDocument/2006/relationships/hyperlink" Target="https://www.cs.ubc.ca/~lowe/papers/ijcv04.pdf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imated-rnn-lstm-and-gru-ef124d06cf45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hyperlink" Target="https://www.cs.ubc.ca/~lowe/papers/ijcv04.pdf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deed.en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hyperlink" Target="https://d2l.ai/chapter_attention-mechanisms-and-transformers/attention-scoring-functi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hyperlink" Target="https://github.com/huggingface/worksh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5.png"/><Relationship Id="rId5" Type="http://schemas.openxmlformats.org/officeDocument/2006/relationships/image" Target="../media/image18.jpg"/><Relationship Id="rId10" Type="http://schemas.openxmlformats.org/officeDocument/2006/relationships/image" Target="../media/image24.png"/><Relationship Id="rId4" Type="http://schemas.openxmlformats.org/officeDocument/2006/relationships/image" Target="../media/image23.jpg"/><Relationship Id="rId9" Type="http://schemas.openxmlformats.org/officeDocument/2006/relationships/image" Target="../media/image17.jp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32.png"/><Relationship Id="rId2" Type="http://schemas.openxmlformats.org/officeDocument/2006/relationships/image" Target="../media/image16.jp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31.jpg"/><Relationship Id="rId5" Type="http://schemas.openxmlformats.org/officeDocument/2006/relationships/image" Target="../media/image19.jpg"/><Relationship Id="rId15" Type="http://schemas.openxmlformats.org/officeDocument/2006/relationships/image" Target="../media/image14.png"/><Relationship Id="rId10" Type="http://schemas.openxmlformats.org/officeDocument/2006/relationships/image" Target="../media/image30.jpg"/><Relationship Id="rId4" Type="http://schemas.openxmlformats.org/officeDocument/2006/relationships/image" Target="../media/image18.jpg"/><Relationship Id="rId9" Type="http://schemas.openxmlformats.org/officeDocument/2006/relationships/image" Target="../media/image29.png"/><Relationship Id="rId14" Type="http://schemas.openxmlformats.org/officeDocument/2006/relationships/hyperlink" Target="https://www.cs.ubc.ca/~lowe/papers/ijcv04.pdf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9.jpg"/><Relationship Id="rId7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21.jpg"/><Relationship Id="rId10" Type="http://schemas.openxmlformats.org/officeDocument/2006/relationships/hyperlink" Target="https://www.cs.ubc.ca/~lowe/papers/ijcv04.pdf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9.jpg"/><Relationship Id="rId7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21.jpg"/><Relationship Id="rId10" Type="http://schemas.openxmlformats.org/officeDocument/2006/relationships/hyperlink" Target="https://www.cs.ubc.ca/~lowe/papers/ijcv04.pdf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8.jpg"/><Relationship Id="rId7" Type="http://schemas.openxmlformats.org/officeDocument/2006/relationships/image" Target="../media/image16.jpg"/><Relationship Id="rId2" Type="http://schemas.openxmlformats.org/officeDocument/2006/relationships/hyperlink" Target="https://www.cs.ubc.ca/~lowe/papers/ijcv04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34.jpg"/><Relationship Id="rId4" Type="http://schemas.openxmlformats.org/officeDocument/2006/relationships/image" Target="../media/image19.jpg"/><Relationship Id="rId9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-net.org/challenges/talks_2017/ILSVRC2017_overview.pdf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www.image-net.org/challenges/LSVRC/2010/results.ph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://www.image-net.org/challenges/LSVRC/2010/results.php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-net.org/challenges/talks_2017/ILSVRC2017_overview.pdf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2.wdp"/><Relationship Id="rId4" Type="http://schemas.openxmlformats.org/officeDocument/2006/relationships/image" Target="../media/image51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docs/guides/completion/prompt-design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visualizing-the-fundamentals-of-convolutional-neural-networks-6021e5b07f69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visualizing-the-fundamentals-of-convolutional-neural-networks-6021e5b07f69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visualizing-the-fundamentals-of-convolutional-neural-networks-6021e5b07f69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imated-rnn-lstm-and-gru-ef124d06cf45" TargetMode="External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E1855-356E-28EE-7065-6B2A31996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876800" y="5105400"/>
            <a:ext cx="6934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800" spc="-10" dirty="0">
                <a:solidFill>
                  <a:srgbClr val="FFFFFF"/>
                </a:solidFill>
                <a:latin typeface="Century Gothic"/>
                <a:cs typeface="Century Gothic"/>
              </a:rPr>
              <a:t>Deep Neural Networks</a:t>
            </a:r>
            <a:endParaRPr sz="4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23530" y="6010868"/>
            <a:ext cx="335851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1825"/>
              </a:lnSpc>
              <a:spcBef>
                <a:spcPts val="95"/>
              </a:spcBef>
            </a:pPr>
            <a:r>
              <a:rPr lang="en-GB" sz="1600" i="1" dirty="0">
                <a:solidFill>
                  <a:srgbClr val="FFFFFF"/>
                </a:solidFill>
                <a:latin typeface="Century Gothic"/>
                <a:cs typeface="Century Gothic"/>
              </a:rPr>
              <a:t>Dr Ronald Clark</a:t>
            </a:r>
            <a:endParaRPr sz="1600" dirty="0">
              <a:latin typeface="Century Gothic"/>
              <a:cs typeface="Century Gothic"/>
            </a:endParaRPr>
          </a:p>
          <a:p>
            <a:pPr marR="8890" algn="r">
              <a:lnSpc>
                <a:spcPts val="1825"/>
              </a:lnSpc>
            </a:pPr>
            <a:r>
              <a:rPr lang="en-GB" sz="1600" i="1" dirty="0">
                <a:solidFill>
                  <a:srgbClr val="FFFFFF"/>
                </a:solidFill>
                <a:latin typeface="Century Gothic"/>
                <a:cs typeface="Century Gothic"/>
              </a:rPr>
              <a:t>Martin </a:t>
            </a:r>
            <a:r>
              <a:rPr lang="en-GB" sz="1600" i="1" dirty="0" err="1">
                <a:solidFill>
                  <a:srgbClr val="FFFFFF"/>
                </a:solidFill>
                <a:latin typeface="Century Gothic"/>
                <a:cs typeface="Century Gothic"/>
              </a:rPr>
              <a:t>Piala</a:t>
            </a:r>
            <a:endParaRPr sz="1600" dirty="0">
              <a:latin typeface="Century Gothic"/>
              <a:cs typeface="Century Gothic"/>
            </a:endParaRPr>
          </a:p>
        </p:txBody>
      </p:sp>
      <p:pic>
        <p:nvPicPr>
          <p:cNvPr id="24578" name="Picture 2" descr="University of Oxford Logo PNG Vector (EPS) Free Download">
            <a:extLst>
              <a:ext uri="{FF2B5EF4-FFF2-40B4-BE49-F238E27FC236}">
                <a16:creationId xmlns:a16="http://schemas.microsoft.com/office/drawing/2014/main" id="{FF72C1C6-3EA1-57F7-88B1-A64AB49B0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613"/>
            <a:ext cx="937387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u="none" dirty="0"/>
              <a:t>Classic</a:t>
            </a:r>
            <a:r>
              <a:rPr sz="4400" u="none" spc="-15" dirty="0"/>
              <a:t> </a:t>
            </a:r>
            <a:r>
              <a:rPr sz="4400" u="none" dirty="0"/>
              <a:t>Machine</a:t>
            </a:r>
            <a:r>
              <a:rPr sz="4400" u="none" spc="-25" dirty="0"/>
              <a:t> </a:t>
            </a:r>
            <a:r>
              <a:rPr sz="4400" u="none" dirty="0"/>
              <a:t>Learning</a:t>
            </a:r>
            <a:r>
              <a:rPr sz="4400" u="none" spc="-25" dirty="0"/>
              <a:t> </a:t>
            </a:r>
            <a:r>
              <a:rPr sz="4400" u="none" spc="-10" dirty="0"/>
              <a:t>Pipeline: Classification</a:t>
            </a:r>
            <a:endParaRPr sz="4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389" y="2520695"/>
            <a:ext cx="1149096" cy="114604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9281" y="2516123"/>
            <a:ext cx="1149095" cy="1146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9207" y="2513076"/>
            <a:ext cx="1149096" cy="11460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12821" y="2541016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0778" y="2818130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4547" y="2993136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6744" y="2810510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99080" y="2784601"/>
            <a:ext cx="264160" cy="49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62865">
              <a:lnSpc>
                <a:spcPct val="1288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FFFF00"/>
                </a:solidFill>
                <a:latin typeface="Century Gothic"/>
                <a:cs typeface="Century Gothic"/>
              </a:rPr>
              <a:t>X </a:t>
            </a:r>
            <a:r>
              <a:rPr sz="1200" b="1" spc="-105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r>
              <a:rPr sz="1800" b="1" spc="-157" baseline="-30092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800" baseline="-30092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18535" y="3165601"/>
            <a:ext cx="141605" cy="3835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2065">
              <a:lnSpc>
                <a:spcPts val="1380"/>
              </a:lnSpc>
              <a:spcBef>
                <a:spcPts val="195"/>
              </a:spcBef>
            </a:pPr>
            <a:r>
              <a:rPr sz="1200" b="1" spc="-50" dirty="0">
                <a:solidFill>
                  <a:srgbClr val="FFFF00"/>
                </a:solidFill>
                <a:latin typeface="Century Gothic"/>
                <a:cs typeface="Century Gothic"/>
              </a:rPr>
              <a:t>X 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03955" y="3218687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27343" y="2550344"/>
            <a:ext cx="701675" cy="58419"/>
            <a:chOff x="10318750" y="2794761"/>
            <a:chExt cx="701675" cy="58419"/>
          </a:xfrm>
        </p:grpSpPr>
        <p:sp>
          <p:nvSpPr>
            <p:cNvPr id="17" name="object 17"/>
            <p:cNvSpPr/>
            <p:nvPr/>
          </p:nvSpPr>
          <p:spPr>
            <a:xfrm>
              <a:off x="10325100" y="2801111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25100" y="2801111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827343" y="2696649"/>
            <a:ext cx="701675" cy="58419"/>
            <a:chOff x="10318750" y="2941066"/>
            <a:chExt cx="701675" cy="58419"/>
          </a:xfrm>
        </p:grpSpPr>
        <p:sp>
          <p:nvSpPr>
            <p:cNvPr id="20" name="object 20"/>
            <p:cNvSpPr/>
            <p:nvPr/>
          </p:nvSpPr>
          <p:spPr>
            <a:xfrm>
              <a:off x="10325100" y="294741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25100" y="294741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827343" y="2835333"/>
            <a:ext cx="701675" cy="58419"/>
            <a:chOff x="10318750" y="3079750"/>
            <a:chExt cx="701675" cy="58419"/>
          </a:xfrm>
        </p:grpSpPr>
        <p:sp>
          <p:nvSpPr>
            <p:cNvPr id="23" name="object 23"/>
            <p:cNvSpPr/>
            <p:nvPr/>
          </p:nvSpPr>
          <p:spPr>
            <a:xfrm>
              <a:off x="10325100" y="308610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25100" y="308610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827343" y="3120321"/>
            <a:ext cx="701675" cy="58419"/>
            <a:chOff x="10318750" y="3364738"/>
            <a:chExt cx="701675" cy="58419"/>
          </a:xfrm>
        </p:grpSpPr>
        <p:sp>
          <p:nvSpPr>
            <p:cNvPr id="26" name="object 26"/>
            <p:cNvSpPr/>
            <p:nvPr/>
          </p:nvSpPr>
          <p:spPr>
            <a:xfrm>
              <a:off x="10325100" y="337108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25100" y="337108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827343" y="2978588"/>
            <a:ext cx="701675" cy="58419"/>
            <a:chOff x="10318750" y="3223005"/>
            <a:chExt cx="701675" cy="58419"/>
          </a:xfrm>
        </p:grpSpPr>
        <p:sp>
          <p:nvSpPr>
            <p:cNvPr id="29" name="object 29"/>
            <p:cNvSpPr/>
            <p:nvPr/>
          </p:nvSpPr>
          <p:spPr>
            <a:xfrm>
              <a:off x="10325100" y="3229355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25100" y="3229355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508319" y="3358446"/>
            <a:ext cx="1361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494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Collection</a:t>
            </a:r>
            <a:r>
              <a:rPr sz="1200" spc="-25" dirty="0">
                <a:latin typeface="Century Gothic"/>
                <a:cs typeface="Century Gothic"/>
              </a:rPr>
              <a:t> of </a:t>
            </a:r>
            <a:r>
              <a:rPr sz="1200" dirty="0">
                <a:latin typeface="Century Gothic"/>
                <a:cs typeface="Century Gothic"/>
              </a:rPr>
              <a:t>vectors</a:t>
            </a:r>
            <a:r>
              <a:rPr sz="1200" spc="1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for</a:t>
            </a:r>
            <a:r>
              <a:rPr sz="1200" spc="-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all</a:t>
            </a:r>
            <a:r>
              <a:rPr sz="1200" spc="-20" dirty="0">
                <a:latin typeface="Century Gothic"/>
                <a:cs typeface="Century Gothic"/>
              </a:rPr>
              <a:t> cats</a:t>
            </a:r>
            <a:endParaRPr sz="1200">
              <a:latin typeface="Century Gothic"/>
              <a:cs typeface="Century Gothic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656" y="3994403"/>
            <a:ext cx="742188" cy="117957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1200" y="3994403"/>
            <a:ext cx="740663" cy="117957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94469" y="3965888"/>
            <a:ext cx="740663" cy="118110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3922458" y="4104699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59442" y="4000763"/>
            <a:ext cx="12953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85070" y="4863270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81894" y="4761798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16160" y="4353111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02457" y="4875651"/>
            <a:ext cx="1416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Collection</a:t>
            </a:r>
            <a:r>
              <a:rPr sz="1200" spc="-25" dirty="0">
                <a:latin typeface="Century Gothic"/>
                <a:cs typeface="Century Gothic"/>
              </a:rPr>
              <a:t> of</a:t>
            </a:r>
            <a:endParaRPr sz="1200" dirty="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Century Gothic"/>
                <a:cs typeface="Century Gothic"/>
              </a:rPr>
              <a:t>vectors</a:t>
            </a:r>
            <a:r>
              <a:rPr sz="1200" spc="-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for</a:t>
            </a:r>
            <a:r>
              <a:rPr sz="1200" spc="-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all</a:t>
            </a:r>
            <a:r>
              <a:rPr sz="1200" spc="-25" dirty="0">
                <a:latin typeface="Century Gothic"/>
                <a:cs typeface="Century Gothic"/>
              </a:rPr>
              <a:t> </a:t>
            </a:r>
            <a:r>
              <a:rPr sz="1200" spc="-20" dirty="0">
                <a:latin typeface="Century Gothic"/>
                <a:cs typeface="Century Gothic"/>
              </a:rPr>
              <a:t>dogs</a:t>
            </a:r>
            <a:endParaRPr sz="1200" dirty="0">
              <a:latin typeface="Century Gothic"/>
              <a:cs typeface="Century Gothic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820993" y="4092506"/>
            <a:ext cx="701675" cy="58419"/>
            <a:chOff x="10361421" y="4312665"/>
            <a:chExt cx="701675" cy="58419"/>
          </a:xfrm>
        </p:grpSpPr>
        <p:sp>
          <p:nvSpPr>
            <p:cNvPr id="43" name="object 43"/>
            <p:cNvSpPr/>
            <p:nvPr/>
          </p:nvSpPr>
          <p:spPr>
            <a:xfrm>
              <a:off x="10367771" y="4319015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67771" y="4319015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9820993" y="4238811"/>
            <a:ext cx="701675" cy="58419"/>
            <a:chOff x="10361421" y="4458970"/>
            <a:chExt cx="701675" cy="58419"/>
          </a:xfrm>
        </p:grpSpPr>
        <p:sp>
          <p:nvSpPr>
            <p:cNvPr id="46" name="object 46"/>
            <p:cNvSpPr/>
            <p:nvPr/>
          </p:nvSpPr>
          <p:spPr>
            <a:xfrm>
              <a:off x="10367771" y="446532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367771" y="446532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9820993" y="4379019"/>
            <a:ext cx="701675" cy="58419"/>
            <a:chOff x="10361421" y="4599178"/>
            <a:chExt cx="701675" cy="58419"/>
          </a:xfrm>
        </p:grpSpPr>
        <p:sp>
          <p:nvSpPr>
            <p:cNvPr id="49" name="object 49"/>
            <p:cNvSpPr/>
            <p:nvPr/>
          </p:nvSpPr>
          <p:spPr>
            <a:xfrm>
              <a:off x="10367771" y="460552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367771" y="460552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9820993" y="4522275"/>
            <a:ext cx="701675" cy="58419"/>
            <a:chOff x="10361421" y="4742434"/>
            <a:chExt cx="701675" cy="58419"/>
          </a:xfrm>
        </p:grpSpPr>
        <p:sp>
          <p:nvSpPr>
            <p:cNvPr id="52" name="object 52"/>
            <p:cNvSpPr/>
            <p:nvPr/>
          </p:nvSpPr>
          <p:spPr>
            <a:xfrm>
              <a:off x="10367771" y="474878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367771" y="474878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9820993" y="4656387"/>
            <a:ext cx="701675" cy="58419"/>
            <a:chOff x="10361421" y="4876546"/>
            <a:chExt cx="701675" cy="58419"/>
          </a:xfrm>
        </p:grpSpPr>
        <p:sp>
          <p:nvSpPr>
            <p:cNvPr id="55" name="object 55"/>
            <p:cNvSpPr/>
            <p:nvPr/>
          </p:nvSpPr>
          <p:spPr>
            <a:xfrm>
              <a:off x="10367771" y="488289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367771" y="488289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28243" y="6079054"/>
            <a:ext cx="423608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Distinctive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Image</a:t>
            </a:r>
            <a:r>
              <a:rPr sz="1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Features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from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Scale-Invariant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 Keypoints</a:t>
            </a:r>
            <a:endParaRPr sz="1200">
              <a:latin typeface="Century Gothic"/>
              <a:cs typeface="Century Gothic"/>
            </a:endParaRPr>
          </a:p>
        </p:txBody>
      </p:sp>
      <p:pic>
        <p:nvPicPr>
          <p:cNvPr id="59" name="Picture 58" descr="Diagram, shape&#10;&#10;Description automatically generated">
            <a:extLst>
              <a:ext uri="{FF2B5EF4-FFF2-40B4-BE49-F238E27FC236}">
                <a16:creationId xmlns:a16="http://schemas.microsoft.com/office/drawing/2014/main" id="{2B3B4F46-F932-C336-0F89-B10D3C974F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93" y="3197454"/>
            <a:ext cx="3177545" cy="139636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7F13DCD-50C1-0FC8-7E35-7CB63099AC29}"/>
              </a:ext>
            </a:extLst>
          </p:cNvPr>
          <p:cNvCxnSpPr/>
          <p:nvPr/>
        </p:nvCxnSpPr>
        <p:spPr>
          <a:xfrm>
            <a:off x="4666405" y="3806972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C896DAF-EFB9-E4DA-CCF3-A914DC8F431E}"/>
              </a:ext>
            </a:extLst>
          </p:cNvPr>
          <p:cNvCxnSpPr/>
          <p:nvPr/>
        </p:nvCxnSpPr>
        <p:spPr>
          <a:xfrm>
            <a:off x="8974947" y="3191094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3EFC85A-BAF0-C6B7-ADDC-D7995D9337B7}"/>
              </a:ext>
            </a:extLst>
          </p:cNvPr>
          <p:cNvCxnSpPr/>
          <p:nvPr/>
        </p:nvCxnSpPr>
        <p:spPr>
          <a:xfrm>
            <a:off x="8954122" y="4525445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5C038D-30DF-2FAC-9FE2-094A798E9604}"/>
              </a:ext>
            </a:extLst>
          </p:cNvPr>
          <p:cNvSpPr txBox="1"/>
          <p:nvPr/>
        </p:nvSpPr>
        <p:spPr>
          <a:xfrm>
            <a:off x="1447800" y="1676400"/>
            <a:ext cx="853506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BasicLSTM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BasicLSTM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n_neurons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.rnn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nn.LSTMCell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.criterion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nn.CrossEntropyLoss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output = []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torch.randn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cx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torch.randn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input_ =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.permute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input_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torch.squeeze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(input_,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row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input_: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cx =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.rnn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(row, 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cx))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.training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output.append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.training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output)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9F8A70-8CEE-DBBB-3311-2B2C75C0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 in </a:t>
            </a:r>
            <a:r>
              <a:rPr lang="en-GB" dirty="0" err="1"/>
              <a:t>PyTorch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3C99E8-2987-0CD8-A780-2417C7DFC507}"/>
              </a:ext>
            </a:extLst>
          </p:cNvPr>
          <p:cNvCxnSpPr/>
          <p:nvPr/>
        </p:nvCxnSpPr>
        <p:spPr>
          <a:xfrm flipH="1">
            <a:off x="6553200" y="4724400"/>
            <a:ext cx="1981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C3E5C1-9A43-BB02-1842-395FDD7C4387}"/>
              </a:ext>
            </a:extLst>
          </p:cNvPr>
          <p:cNvSpPr txBox="1"/>
          <p:nvPr/>
        </p:nvSpPr>
        <p:spPr>
          <a:xfrm>
            <a:off x="8839200" y="4319893"/>
            <a:ext cx="2057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Compute hidden for each timestep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AB57B-4608-C301-4C2C-9F0BAE1F7D42}"/>
              </a:ext>
            </a:extLst>
          </p:cNvPr>
          <p:cNvCxnSpPr>
            <a:cxnSpLocks/>
          </p:cNvCxnSpPr>
          <p:nvPr/>
        </p:nvCxnSpPr>
        <p:spPr>
          <a:xfrm flipH="1">
            <a:off x="7239000" y="2971800"/>
            <a:ext cx="1524000" cy="861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2B7407-29EC-7FCD-BB35-5F7901EE7C87}"/>
              </a:ext>
            </a:extLst>
          </p:cNvPr>
          <p:cNvSpPr txBox="1"/>
          <p:nvPr/>
        </p:nvSpPr>
        <p:spPr>
          <a:xfrm>
            <a:off x="8954162" y="2074817"/>
            <a:ext cx="205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Initialize memory cells randomly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9050" y="2057400"/>
            <a:ext cx="1104575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>
              <a:lnSpc>
                <a:spcPct val="100000"/>
              </a:lnSpc>
            </a:pPr>
            <a:endParaRPr lang="en-GB" sz="20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9633B7-5BE6-A7A4-9A13-8197F53F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305AC-CE0B-7428-7392-2421B2C6AA3B}"/>
              </a:ext>
            </a:extLst>
          </p:cNvPr>
          <p:cNvSpPr txBox="1"/>
          <p:nvPr/>
        </p:nvSpPr>
        <p:spPr>
          <a:xfrm>
            <a:off x="914400" y="1905000"/>
            <a:ext cx="9067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Short-term memory is same as RNN.</a:t>
            </a:r>
          </a:p>
          <a:p>
            <a:r>
              <a:rPr lang="en-GB" sz="2400" dirty="0"/>
              <a:t>Long-term memory content is controlled by gates.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Forget and input gates control what is erased and what is added to the cell.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Output gate controls element wise transfer from the LT cell to the hidden state and out.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400" y="2033318"/>
            <a:ext cx="9938385" cy="179279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b="1" dirty="0">
                <a:latin typeface="Century Gothic"/>
                <a:cs typeface="Century Gothic"/>
              </a:rPr>
              <a:t>LSTM is more complex than standard RNN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lang="en-GB" sz="2800" spc="-10" dirty="0">
              <a:latin typeface="Century Gothic"/>
              <a:cs typeface="Century Gothic"/>
            </a:endParaRP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Multiple hidden cells and more parameters.</a:t>
            </a: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More things that can break during training</a:t>
            </a: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Can we find a balance?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444BAD-1935-123E-9382-FC780C95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Models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2209800"/>
            <a:ext cx="9861550" cy="227882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marR="5080" indent="-229235">
              <a:lnSpc>
                <a:spcPts val="3030"/>
              </a:lnSpc>
              <a:spcBef>
                <a:spcPts val="103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Simplifies </a:t>
            </a:r>
            <a:r>
              <a:rPr sz="2800" dirty="0">
                <a:latin typeface="Century Gothic"/>
                <a:cs typeface="Century Gothic"/>
              </a:rPr>
              <a:t>LSTMs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by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combining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two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gates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that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into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single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gate.</a:t>
            </a:r>
            <a:endParaRPr sz="2800" dirty="0">
              <a:latin typeface="Century Gothic"/>
              <a:cs typeface="Century Gothic"/>
            </a:endParaRPr>
          </a:p>
          <a:p>
            <a:pPr marL="241300" marR="154305" indent="-229235">
              <a:lnSpc>
                <a:spcPts val="3020"/>
              </a:lnSpc>
              <a:spcBef>
                <a:spcPts val="99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Thus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it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achieves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more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control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over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its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memory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than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the </a:t>
            </a:r>
            <a:r>
              <a:rPr sz="2800" dirty="0">
                <a:latin typeface="Century Gothic"/>
                <a:cs typeface="Century Gothic"/>
              </a:rPr>
              <a:t>basic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RNN.</a:t>
            </a:r>
            <a:endParaRPr lang="en-GB" sz="2800" spc="-35" dirty="0">
              <a:latin typeface="Century Gothic"/>
              <a:cs typeface="Century Gothic"/>
            </a:endParaRPr>
          </a:p>
          <a:p>
            <a:pPr marL="241300" marR="154305" indent="-229235">
              <a:lnSpc>
                <a:spcPts val="3020"/>
              </a:lnSpc>
              <a:spcBef>
                <a:spcPts val="99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35" dirty="0">
                <a:latin typeface="Century Gothic"/>
                <a:cs typeface="Century Gothic"/>
              </a:rPr>
              <a:t>More stable to train.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E70DF2-6404-5FAF-95BD-3B378E6A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Gated Recurrent Unit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E70DF2-6404-5FAF-95BD-3B378E6A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Gated Recurrent Unit</a:t>
            </a:r>
          </a:p>
        </p:txBody>
      </p:sp>
      <p:pic>
        <p:nvPicPr>
          <p:cNvPr id="19458" name="Picture 2" descr="[effects output image]">
            <a:extLst>
              <a:ext uri="{FF2B5EF4-FFF2-40B4-BE49-F238E27FC236}">
                <a16:creationId xmlns:a16="http://schemas.microsoft.com/office/drawing/2014/main" id="{8978BB32-014E-636E-4351-CC16424E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6" y="1417638"/>
            <a:ext cx="7439025" cy="526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EDE874-2351-BAD7-D578-118A60A49119}"/>
              </a:ext>
            </a:extLst>
          </p:cNvPr>
          <p:cNvSpPr txBox="1"/>
          <p:nvPr/>
        </p:nvSpPr>
        <p:spPr>
          <a:xfrm>
            <a:off x="152400" y="6410812"/>
            <a:ext cx="22240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Animation by Raimi Karim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1491211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047871" y="2804414"/>
            <a:ext cx="1029969" cy="328930"/>
          </a:xfrm>
          <a:custGeom>
            <a:avLst/>
            <a:gdLst/>
            <a:ahLst/>
            <a:cxnLst/>
            <a:rect l="l" t="t" r="r" b="b"/>
            <a:pathLst>
              <a:path w="1029970" h="328930">
                <a:moveTo>
                  <a:pt x="924940" y="0"/>
                </a:moveTo>
                <a:lnTo>
                  <a:pt x="920241" y="13335"/>
                </a:lnTo>
                <a:lnTo>
                  <a:pt x="939291" y="21595"/>
                </a:lnTo>
                <a:lnTo>
                  <a:pt x="955675" y="33035"/>
                </a:lnTo>
                <a:lnTo>
                  <a:pt x="980439" y="65405"/>
                </a:lnTo>
                <a:lnTo>
                  <a:pt x="995013" y="109156"/>
                </a:lnTo>
                <a:lnTo>
                  <a:pt x="999870" y="162813"/>
                </a:lnTo>
                <a:lnTo>
                  <a:pt x="998654" y="191791"/>
                </a:lnTo>
                <a:lnTo>
                  <a:pt x="988887" y="241841"/>
                </a:lnTo>
                <a:lnTo>
                  <a:pt x="969291" y="280894"/>
                </a:lnTo>
                <a:lnTo>
                  <a:pt x="939486" y="307234"/>
                </a:lnTo>
                <a:lnTo>
                  <a:pt x="920750" y="315595"/>
                </a:lnTo>
                <a:lnTo>
                  <a:pt x="924940" y="328930"/>
                </a:lnTo>
                <a:lnTo>
                  <a:pt x="969819" y="307879"/>
                </a:lnTo>
                <a:lnTo>
                  <a:pt x="1002791" y="271399"/>
                </a:lnTo>
                <a:lnTo>
                  <a:pt x="1023080" y="222599"/>
                </a:lnTo>
                <a:lnTo>
                  <a:pt x="1029842" y="164464"/>
                </a:lnTo>
                <a:lnTo>
                  <a:pt x="1028150" y="134346"/>
                </a:lnTo>
                <a:lnTo>
                  <a:pt x="1014573" y="80918"/>
                </a:lnTo>
                <a:lnTo>
                  <a:pt x="987663" y="37415"/>
                </a:lnTo>
                <a:lnTo>
                  <a:pt x="948801" y="8598"/>
                </a:lnTo>
                <a:lnTo>
                  <a:pt x="924940" y="0"/>
                </a:lnTo>
                <a:close/>
              </a:path>
              <a:path w="1029970" h="328930">
                <a:moveTo>
                  <a:pt x="104901" y="0"/>
                </a:moveTo>
                <a:lnTo>
                  <a:pt x="60134" y="21066"/>
                </a:lnTo>
                <a:lnTo>
                  <a:pt x="27177" y="57658"/>
                </a:lnTo>
                <a:lnTo>
                  <a:pt x="6778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30"/>
                </a:lnTo>
                <a:lnTo>
                  <a:pt x="109092" y="315595"/>
                </a:lnTo>
                <a:lnTo>
                  <a:pt x="90302" y="307234"/>
                </a:lnTo>
                <a:lnTo>
                  <a:pt x="74120" y="295671"/>
                </a:lnTo>
                <a:lnTo>
                  <a:pt x="49529" y="262889"/>
                </a:lnTo>
                <a:lnTo>
                  <a:pt x="34845" y="218138"/>
                </a:lnTo>
                <a:lnTo>
                  <a:pt x="29971" y="162813"/>
                </a:lnTo>
                <a:lnTo>
                  <a:pt x="31188" y="134735"/>
                </a:lnTo>
                <a:lnTo>
                  <a:pt x="40955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1981200"/>
            <a:ext cx="9608185" cy="3202993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75"/>
              </a:spcBef>
              <a:tabLst>
                <a:tab pos="965200" algn="l"/>
              </a:tabLst>
            </a:pPr>
            <a:r>
              <a:rPr sz="2800" b="1" spc="-25" dirty="0">
                <a:latin typeface="Century Gothic"/>
                <a:cs typeface="Century Gothic"/>
              </a:rPr>
              <a:t>h:</a:t>
            </a:r>
            <a:r>
              <a:rPr lang="en-GB" sz="2800" b="1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hidden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unit</a:t>
            </a:r>
            <a:endParaRPr sz="2800" dirty="0">
              <a:latin typeface="Century Gothic"/>
              <a:cs typeface="Century Gothic"/>
            </a:endParaRPr>
          </a:p>
          <a:p>
            <a:pPr marL="400050">
              <a:lnSpc>
                <a:spcPts val="2280"/>
              </a:lnSpc>
              <a:spcBef>
                <a:spcPts val="775"/>
              </a:spcBef>
            </a:pPr>
            <a:r>
              <a:rPr lang="en-GB" sz="2000" dirty="0">
                <a:latin typeface="Century Gothic"/>
                <a:cs typeface="Century Gothic"/>
              </a:rPr>
              <a:t>A</a:t>
            </a:r>
            <a:r>
              <a:rPr sz="2000" dirty="0">
                <a:latin typeface="Century Gothic"/>
                <a:cs typeface="Century Gothic"/>
              </a:rPr>
              <a:t>s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basic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RNN</a:t>
            </a:r>
            <a:r>
              <a:rPr lang="en-GB" sz="2000" spc="-20" dirty="0">
                <a:latin typeface="Century Gothic"/>
                <a:cs typeface="Century Gothic"/>
              </a:rPr>
              <a:t>, but gated:</a:t>
            </a:r>
            <a:endParaRPr sz="2250" dirty="0">
              <a:latin typeface="Century Gothic"/>
              <a:cs typeface="Century Gothic"/>
            </a:endParaRPr>
          </a:p>
          <a:p>
            <a:pPr marL="400050">
              <a:lnSpc>
                <a:spcPct val="100000"/>
              </a:lnSpc>
              <a:tabLst>
                <a:tab pos="3129280" algn="l"/>
                <a:tab pos="4152265" algn="l"/>
              </a:tabLst>
            </a:pPr>
            <a:r>
              <a:rPr sz="2800" dirty="0">
                <a:latin typeface="Cambria Math"/>
                <a:cs typeface="Cambria Math"/>
              </a:rPr>
              <a:t>ℎ</a:t>
            </a:r>
            <a:r>
              <a:rPr sz="3075" baseline="-16260" dirty="0">
                <a:latin typeface="Cambria Math"/>
                <a:cs typeface="Cambria Math"/>
              </a:rPr>
              <a:t>𝑡</a:t>
            </a:r>
            <a:r>
              <a:rPr sz="3075" spc="52" baseline="-16260" dirty="0">
                <a:latin typeface="Cambria Math"/>
                <a:cs typeface="Cambria Math"/>
              </a:rPr>
              <a:t> 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7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𝑧</a:t>
            </a:r>
            <a:r>
              <a:rPr sz="2800" spc="7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⊙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ℎ</a:t>
            </a:r>
            <a:r>
              <a:rPr sz="3075" baseline="-16260" dirty="0">
                <a:latin typeface="Cambria Math"/>
                <a:cs typeface="Cambria Math"/>
              </a:rPr>
              <a:t>𝑡−1</a:t>
            </a:r>
            <a:r>
              <a:rPr sz="3075" spc="472" baseline="-1626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1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𝑧</a:t>
            </a:r>
            <a:r>
              <a:rPr sz="2800" dirty="0">
                <a:latin typeface="Cambria Math"/>
                <a:cs typeface="Cambria Math"/>
              </a:rPr>
              <a:t>	⊙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𝑔</a:t>
            </a:r>
            <a:endParaRPr sz="3350" dirty="0">
              <a:latin typeface="Cambria Math"/>
              <a:cs typeface="Cambria Math"/>
            </a:endParaRPr>
          </a:p>
          <a:p>
            <a:pPr marL="400050">
              <a:lnSpc>
                <a:spcPct val="100000"/>
              </a:lnSpc>
              <a:spcBef>
                <a:spcPts val="765"/>
              </a:spcBef>
            </a:pPr>
            <a:r>
              <a:rPr sz="2000" dirty="0">
                <a:latin typeface="Century Gothic"/>
                <a:cs typeface="Century Gothic"/>
              </a:rPr>
              <a:t>`z`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element-wise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controls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mix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past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value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innovation.</a:t>
            </a:r>
            <a:endParaRPr sz="2000" dirty="0">
              <a:latin typeface="Century Gothic"/>
              <a:cs typeface="Century Gothic"/>
            </a:endParaRPr>
          </a:p>
          <a:p>
            <a:pPr marL="400050">
              <a:lnSpc>
                <a:spcPct val="100000"/>
              </a:lnSpc>
              <a:spcBef>
                <a:spcPts val="760"/>
              </a:spcBef>
            </a:pPr>
            <a:r>
              <a:rPr sz="2000" dirty="0">
                <a:latin typeface="Century Gothic"/>
                <a:cs typeface="Century Gothic"/>
              </a:rPr>
              <a:t>`g`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information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gained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at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current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time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step.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 dirty="0">
              <a:latin typeface="Century Gothic"/>
              <a:cs typeface="Century Gothic"/>
            </a:endParaRPr>
          </a:p>
          <a:p>
            <a:pPr marL="50800" marR="17780">
              <a:lnSpc>
                <a:spcPct val="90900"/>
              </a:lnSpc>
            </a:pPr>
            <a:r>
              <a:rPr sz="2800" b="1" dirty="0">
                <a:latin typeface="Century Gothic"/>
                <a:cs typeface="Century Gothic"/>
              </a:rPr>
              <a:t>Output:</a:t>
            </a:r>
            <a:r>
              <a:rPr sz="2800" b="1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output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current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state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hidden state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same, </a:t>
            </a:r>
            <a:r>
              <a:rPr sz="2000" dirty="0">
                <a:latin typeface="Century Gothic"/>
                <a:cs typeface="Century Gothic"/>
              </a:rPr>
              <a:t>similar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basic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RNN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with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outputs-to-</a:t>
            </a:r>
            <a:r>
              <a:rPr sz="2000" dirty="0">
                <a:latin typeface="Century Gothic"/>
                <a:cs typeface="Century Gothic"/>
              </a:rPr>
              <a:t>hidden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configuration.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0EC2868-8B6E-601F-4E4E-FEE96987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GRU elements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757776" y="177053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48514" y="1270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9368" y="177053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7732" y="2278353"/>
            <a:ext cx="1828800" cy="447478"/>
          </a:xfrm>
          <a:custGeom>
            <a:avLst/>
            <a:gdLst/>
            <a:ahLst/>
            <a:cxnLst/>
            <a:rect l="l" t="t" r="r" b="b"/>
            <a:pathLst>
              <a:path w="1833245" h="502919">
                <a:moveTo>
                  <a:pt x="1743705" y="0"/>
                </a:moveTo>
                <a:lnTo>
                  <a:pt x="1736466" y="8254"/>
                </a:lnTo>
                <a:lnTo>
                  <a:pt x="1751494" y="24832"/>
                </a:lnTo>
                <a:lnTo>
                  <a:pt x="1765152" y="45434"/>
                </a:lnTo>
                <a:lnTo>
                  <a:pt x="1788409" y="98806"/>
                </a:lnTo>
                <a:lnTo>
                  <a:pt x="1803728" y="167592"/>
                </a:lnTo>
                <a:lnTo>
                  <a:pt x="1807572" y="207587"/>
                </a:lnTo>
                <a:lnTo>
                  <a:pt x="1808856" y="251333"/>
                </a:lnTo>
                <a:lnTo>
                  <a:pt x="1807572" y="295098"/>
                </a:lnTo>
                <a:lnTo>
                  <a:pt x="1803728" y="335137"/>
                </a:lnTo>
                <a:lnTo>
                  <a:pt x="1788409" y="403987"/>
                </a:lnTo>
                <a:lnTo>
                  <a:pt x="1765152" y="457247"/>
                </a:lnTo>
                <a:lnTo>
                  <a:pt x="1736466" y="494411"/>
                </a:lnTo>
                <a:lnTo>
                  <a:pt x="1743705" y="502793"/>
                </a:lnTo>
                <a:lnTo>
                  <a:pt x="1777249" y="465724"/>
                </a:lnTo>
                <a:lnTo>
                  <a:pt x="1806316" y="410845"/>
                </a:lnTo>
                <a:lnTo>
                  <a:pt x="1826318" y="339026"/>
                </a:lnTo>
                <a:lnTo>
                  <a:pt x="1831319" y="297116"/>
                </a:lnTo>
                <a:lnTo>
                  <a:pt x="1832986" y="251206"/>
                </a:lnTo>
                <a:lnTo>
                  <a:pt x="1831319" y="205442"/>
                </a:lnTo>
                <a:lnTo>
                  <a:pt x="1826318" y="163607"/>
                </a:lnTo>
                <a:lnTo>
                  <a:pt x="1817984" y="125726"/>
                </a:lnTo>
                <a:lnTo>
                  <a:pt x="1792336" y="62150"/>
                </a:lnTo>
                <a:lnTo>
                  <a:pt x="1761042" y="16240"/>
                </a:lnTo>
                <a:lnTo>
                  <a:pt x="1743705" y="0"/>
                </a:lnTo>
                <a:close/>
              </a:path>
              <a:path w="1833245" h="502919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6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06955" y="2309518"/>
            <a:ext cx="1084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29310" algn="l"/>
              </a:tabLst>
            </a:pPr>
            <a:r>
              <a:rPr sz="2000" dirty="0">
                <a:latin typeface="Cambria Math"/>
                <a:cs typeface="Cambria Math"/>
              </a:rPr>
              <a:t>r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55" dirty="0">
                <a:latin typeface="Cambria Math"/>
                <a:cs typeface="Cambria Math"/>
              </a:rPr>
              <a:t>  </a:t>
            </a:r>
            <a:r>
              <a:rPr sz="2000" spc="-50" dirty="0">
                <a:latin typeface="Cambria Math"/>
                <a:cs typeface="Cambria Math"/>
              </a:rPr>
              <a:t>𝜎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𝑊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9748" y="2429915"/>
            <a:ext cx="12382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30" dirty="0">
                <a:latin typeface="Cambria Math"/>
                <a:cs typeface="Cambria Math"/>
              </a:rPr>
              <a:t>𝑟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91269" y="2254701"/>
            <a:ext cx="690245" cy="502920"/>
          </a:xfrm>
          <a:custGeom>
            <a:avLst/>
            <a:gdLst/>
            <a:ahLst/>
            <a:cxnLst/>
            <a:rect l="l" t="t" r="r" b="b"/>
            <a:pathLst>
              <a:path w="690245" h="502919">
                <a:moveTo>
                  <a:pt x="600705" y="0"/>
                </a:moveTo>
                <a:lnTo>
                  <a:pt x="593466" y="8254"/>
                </a:lnTo>
                <a:lnTo>
                  <a:pt x="608494" y="24832"/>
                </a:lnTo>
                <a:lnTo>
                  <a:pt x="622152" y="45434"/>
                </a:lnTo>
                <a:lnTo>
                  <a:pt x="645409" y="98806"/>
                </a:lnTo>
                <a:lnTo>
                  <a:pt x="660728" y="167592"/>
                </a:lnTo>
                <a:lnTo>
                  <a:pt x="664572" y="207587"/>
                </a:lnTo>
                <a:lnTo>
                  <a:pt x="665856" y="251333"/>
                </a:lnTo>
                <a:lnTo>
                  <a:pt x="664572" y="295098"/>
                </a:lnTo>
                <a:lnTo>
                  <a:pt x="660728" y="335137"/>
                </a:lnTo>
                <a:lnTo>
                  <a:pt x="645409" y="403987"/>
                </a:lnTo>
                <a:lnTo>
                  <a:pt x="622152" y="457247"/>
                </a:lnTo>
                <a:lnTo>
                  <a:pt x="593466" y="494411"/>
                </a:lnTo>
                <a:lnTo>
                  <a:pt x="600705" y="502793"/>
                </a:lnTo>
                <a:lnTo>
                  <a:pt x="634249" y="465724"/>
                </a:lnTo>
                <a:lnTo>
                  <a:pt x="663316" y="410845"/>
                </a:lnTo>
                <a:lnTo>
                  <a:pt x="683318" y="339026"/>
                </a:lnTo>
                <a:lnTo>
                  <a:pt x="688319" y="297116"/>
                </a:lnTo>
                <a:lnTo>
                  <a:pt x="689986" y="251206"/>
                </a:lnTo>
                <a:lnTo>
                  <a:pt x="688319" y="205442"/>
                </a:lnTo>
                <a:lnTo>
                  <a:pt x="683318" y="163607"/>
                </a:lnTo>
                <a:lnTo>
                  <a:pt x="674984" y="125726"/>
                </a:lnTo>
                <a:lnTo>
                  <a:pt x="649336" y="62150"/>
                </a:lnTo>
                <a:lnTo>
                  <a:pt x="618042" y="16240"/>
                </a:lnTo>
                <a:lnTo>
                  <a:pt x="600705" y="0"/>
                </a:lnTo>
                <a:close/>
              </a:path>
              <a:path w="690245" h="502919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6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6800" y="1524000"/>
            <a:ext cx="3735070" cy="100711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40"/>
              </a:spcBef>
              <a:tabLst>
                <a:tab pos="952500" algn="l"/>
                <a:tab pos="2798445" algn="l"/>
              </a:tabLst>
            </a:pPr>
            <a:r>
              <a:rPr sz="2800" b="1" spc="-25" dirty="0">
                <a:latin typeface="Century Gothic"/>
                <a:cs typeface="Century Gothic"/>
              </a:rPr>
              <a:t>r:</a:t>
            </a:r>
            <a:r>
              <a:rPr lang="en-GB" sz="2800" b="1" spc="-2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controller</a:t>
            </a:r>
            <a:r>
              <a:rPr sz="2800" dirty="0">
                <a:latin typeface="Century Gothic"/>
                <a:cs typeface="Century Gothic"/>
              </a:rPr>
              <a:t>	</a:t>
            </a:r>
            <a:r>
              <a:rPr sz="2800" dirty="0">
                <a:latin typeface="Cambria Math"/>
                <a:cs typeface="Cambria Math"/>
              </a:rPr>
              <a:t>0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𝑡𝑜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1</a:t>
            </a:r>
            <a:endParaRPr sz="2800" dirty="0">
              <a:latin typeface="Cambria Math"/>
              <a:cs typeface="Cambria Math"/>
            </a:endParaRPr>
          </a:p>
          <a:p>
            <a:pPr marL="2237105">
              <a:lnSpc>
                <a:spcPct val="100000"/>
              </a:lnSpc>
              <a:spcBef>
                <a:spcPts val="825"/>
              </a:spcBef>
            </a:pPr>
            <a:r>
              <a:rPr sz="3000" spc="-30" baseline="11111" dirty="0">
                <a:latin typeface="Cambria Math"/>
                <a:cs typeface="Cambria Math"/>
              </a:rPr>
              <a:t>ℎ</a:t>
            </a:r>
            <a:r>
              <a:rPr sz="1450" spc="-20" dirty="0">
                <a:latin typeface="Cambria Math"/>
                <a:cs typeface="Cambria Math"/>
              </a:rPr>
              <a:t>𝑡−1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5536" y="2449422"/>
            <a:ext cx="3854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Cambria Math"/>
                <a:cs typeface="Cambria Math"/>
              </a:rPr>
              <a:t>𝑖𝑛</a:t>
            </a:r>
            <a:r>
              <a:rPr sz="2175" spc="-37" baseline="-15325" dirty="0">
                <a:latin typeface="Cambria Math"/>
                <a:cs typeface="Cambria Math"/>
              </a:rPr>
              <a:t>𝑡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4882" y="2309518"/>
            <a:ext cx="409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31309" y="2429915"/>
            <a:ext cx="12382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30" dirty="0">
                <a:latin typeface="Cambria Math"/>
                <a:cs typeface="Cambria Math"/>
              </a:rPr>
              <a:t>𝑟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2200" y="3332377"/>
            <a:ext cx="177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27100" algn="l"/>
              </a:tabLst>
            </a:pPr>
            <a:r>
              <a:rPr sz="2800" b="1" spc="-25" dirty="0">
                <a:latin typeface="Century Gothic"/>
                <a:cs typeface="Century Gothic"/>
              </a:rPr>
              <a:t>z:</a:t>
            </a:r>
            <a:r>
              <a:rPr lang="en-GB" sz="2800" b="1" spc="-2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gate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8344" y="343296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48514" y="1397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91460" y="343296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69" h="33020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397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64612" y="3332377"/>
            <a:ext cx="909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0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𝑡𝑜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06955" y="3970628"/>
            <a:ext cx="10953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6890" algn="l"/>
                <a:tab pos="840105" algn="l"/>
              </a:tabLst>
            </a:pPr>
            <a:r>
              <a:rPr sz="2000" dirty="0">
                <a:latin typeface="Cambria Math"/>
                <a:cs typeface="Cambria Math"/>
              </a:rPr>
              <a:t>z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=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𝜎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𝑊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1940" y="4091024"/>
            <a:ext cx="124460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spc="20" dirty="0">
                <a:latin typeface="Cambria Math"/>
                <a:cs typeface="Cambria Math"/>
              </a:rPr>
              <a:t>𝑧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09396" y="3913401"/>
            <a:ext cx="690245" cy="502920"/>
          </a:xfrm>
          <a:custGeom>
            <a:avLst/>
            <a:gdLst/>
            <a:ahLst/>
            <a:cxnLst/>
            <a:rect l="l" t="t" r="r" b="b"/>
            <a:pathLst>
              <a:path w="690245" h="502920">
                <a:moveTo>
                  <a:pt x="600705" y="0"/>
                </a:moveTo>
                <a:lnTo>
                  <a:pt x="593466" y="8254"/>
                </a:lnTo>
                <a:lnTo>
                  <a:pt x="608494" y="24832"/>
                </a:lnTo>
                <a:lnTo>
                  <a:pt x="622152" y="45434"/>
                </a:lnTo>
                <a:lnTo>
                  <a:pt x="645409" y="98805"/>
                </a:lnTo>
                <a:lnTo>
                  <a:pt x="660728" y="167592"/>
                </a:lnTo>
                <a:lnTo>
                  <a:pt x="664572" y="207587"/>
                </a:lnTo>
                <a:lnTo>
                  <a:pt x="665856" y="251332"/>
                </a:lnTo>
                <a:lnTo>
                  <a:pt x="664572" y="295098"/>
                </a:lnTo>
                <a:lnTo>
                  <a:pt x="660728" y="335137"/>
                </a:lnTo>
                <a:lnTo>
                  <a:pt x="645409" y="403987"/>
                </a:lnTo>
                <a:lnTo>
                  <a:pt x="622152" y="457247"/>
                </a:lnTo>
                <a:lnTo>
                  <a:pt x="593466" y="494411"/>
                </a:lnTo>
                <a:lnTo>
                  <a:pt x="600705" y="502793"/>
                </a:lnTo>
                <a:lnTo>
                  <a:pt x="634249" y="465724"/>
                </a:lnTo>
                <a:lnTo>
                  <a:pt x="663316" y="410844"/>
                </a:lnTo>
                <a:lnTo>
                  <a:pt x="683318" y="339026"/>
                </a:lnTo>
                <a:lnTo>
                  <a:pt x="688319" y="297116"/>
                </a:lnTo>
                <a:lnTo>
                  <a:pt x="689986" y="251206"/>
                </a:lnTo>
                <a:lnTo>
                  <a:pt x="688319" y="205442"/>
                </a:lnTo>
                <a:lnTo>
                  <a:pt x="683318" y="163607"/>
                </a:lnTo>
                <a:lnTo>
                  <a:pt x="674984" y="125726"/>
                </a:lnTo>
                <a:lnTo>
                  <a:pt x="649336" y="62150"/>
                </a:lnTo>
                <a:lnTo>
                  <a:pt x="618042" y="16240"/>
                </a:lnTo>
                <a:lnTo>
                  <a:pt x="600705" y="0"/>
                </a:lnTo>
                <a:close/>
              </a:path>
              <a:path w="690245" h="502920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2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5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275432" y="3861205"/>
            <a:ext cx="546735" cy="581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185"/>
              </a:lnSpc>
              <a:spcBef>
                <a:spcPts val="105"/>
              </a:spcBef>
            </a:pPr>
            <a:r>
              <a:rPr sz="3000" spc="-30" baseline="11111" dirty="0">
                <a:latin typeface="Cambria Math"/>
                <a:cs typeface="Cambria Math"/>
              </a:rPr>
              <a:t>ℎ</a:t>
            </a:r>
            <a:r>
              <a:rPr sz="1450" spc="-20" dirty="0">
                <a:latin typeface="Cambria Math"/>
                <a:cs typeface="Cambria Math"/>
              </a:rPr>
              <a:t>𝑡−1</a:t>
            </a:r>
            <a:endParaRPr sz="1450">
              <a:latin typeface="Cambria Math"/>
              <a:cs typeface="Cambria Math"/>
            </a:endParaRPr>
          </a:p>
          <a:p>
            <a:pPr marL="116839">
              <a:lnSpc>
                <a:spcPts val="2185"/>
              </a:lnSpc>
            </a:pPr>
            <a:r>
              <a:rPr sz="2000" spc="-25" dirty="0">
                <a:latin typeface="Cambria Math"/>
                <a:cs typeface="Cambria Math"/>
              </a:rPr>
              <a:t>𝑖𝑛</a:t>
            </a:r>
            <a:r>
              <a:rPr sz="2175" spc="-37" baseline="-15325" dirty="0">
                <a:latin typeface="Cambria Math"/>
                <a:cs typeface="Cambria Math"/>
              </a:rPr>
              <a:t>𝑡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64026" y="3970628"/>
            <a:ext cx="4102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+ </a:t>
            </a:r>
            <a:r>
              <a:rPr sz="2000" spc="-50" dirty="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40453" y="4091024"/>
            <a:ext cx="124460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spc="20" dirty="0">
                <a:latin typeface="Cambria Math"/>
                <a:cs typeface="Cambria Math"/>
              </a:rPr>
              <a:t>𝑧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92200" y="4884063"/>
            <a:ext cx="2744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27100" algn="l"/>
              </a:tabLst>
            </a:pPr>
            <a:r>
              <a:rPr sz="2800" b="1" spc="-25" dirty="0">
                <a:latin typeface="Century Gothic"/>
                <a:cs typeface="Century Gothic"/>
              </a:rPr>
              <a:t>g:</a:t>
            </a:r>
            <a:r>
              <a:rPr lang="en-GB" sz="2800" b="1" spc="-25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gate input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07356" y="498490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48514" y="1270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63772" y="498490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37177" y="4884063"/>
            <a:ext cx="1176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−1</a:t>
            </a:r>
            <a:r>
              <a:rPr sz="2800" spc="-4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𝑡𝑜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750672" y="5466357"/>
            <a:ext cx="2312035" cy="502920"/>
          </a:xfrm>
          <a:custGeom>
            <a:avLst/>
            <a:gdLst/>
            <a:ahLst/>
            <a:cxnLst/>
            <a:rect l="l" t="t" r="r" b="b"/>
            <a:pathLst>
              <a:path w="2312035" h="502920">
                <a:moveTo>
                  <a:pt x="2222241" y="0"/>
                </a:moveTo>
                <a:lnTo>
                  <a:pt x="2215002" y="8254"/>
                </a:lnTo>
                <a:lnTo>
                  <a:pt x="2230030" y="24832"/>
                </a:lnTo>
                <a:lnTo>
                  <a:pt x="2243688" y="45434"/>
                </a:lnTo>
                <a:lnTo>
                  <a:pt x="2266945" y="98805"/>
                </a:lnTo>
                <a:lnTo>
                  <a:pt x="2282264" y="167592"/>
                </a:lnTo>
                <a:lnTo>
                  <a:pt x="2286108" y="207587"/>
                </a:lnTo>
                <a:lnTo>
                  <a:pt x="2287392" y="251332"/>
                </a:lnTo>
                <a:lnTo>
                  <a:pt x="2286108" y="295098"/>
                </a:lnTo>
                <a:lnTo>
                  <a:pt x="2282264" y="335137"/>
                </a:lnTo>
                <a:lnTo>
                  <a:pt x="2266945" y="403986"/>
                </a:lnTo>
                <a:lnTo>
                  <a:pt x="2243688" y="457247"/>
                </a:lnTo>
                <a:lnTo>
                  <a:pt x="2215002" y="494410"/>
                </a:lnTo>
                <a:lnTo>
                  <a:pt x="2222241" y="502792"/>
                </a:lnTo>
                <a:lnTo>
                  <a:pt x="2255785" y="465724"/>
                </a:lnTo>
                <a:lnTo>
                  <a:pt x="2284852" y="410844"/>
                </a:lnTo>
                <a:lnTo>
                  <a:pt x="2304854" y="339026"/>
                </a:lnTo>
                <a:lnTo>
                  <a:pt x="2309855" y="297116"/>
                </a:lnTo>
                <a:lnTo>
                  <a:pt x="2311522" y="251205"/>
                </a:lnTo>
                <a:lnTo>
                  <a:pt x="2309855" y="205442"/>
                </a:lnTo>
                <a:lnTo>
                  <a:pt x="2304854" y="163607"/>
                </a:lnTo>
                <a:lnTo>
                  <a:pt x="2296520" y="125726"/>
                </a:lnTo>
                <a:lnTo>
                  <a:pt x="2270872" y="62150"/>
                </a:lnTo>
                <a:lnTo>
                  <a:pt x="2239578" y="16240"/>
                </a:lnTo>
                <a:lnTo>
                  <a:pt x="2222241" y="0"/>
                </a:lnTo>
                <a:close/>
              </a:path>
              <a:path w="2312035" h="502920">
                <a:moveTo>
                  <a:pt x="89276" y="0"/>
                </a:moveTo>
                <a:lnTo>
                  <a:pt x="55684" y="36956"/>
                </a:lnTo>
                <a:lnTo>
                  <a:pt x="26665" y="91820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2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5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2"/>
                </a:lnTo>
                <a:lnTo>
                  <a:pt x="96515" y="494410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6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5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5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006955" y="5524524"/>
            <a:ext cx="11042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8994" algn="l"/>
              </a:tabLst>
            </a:pPr>
            <a:r>
              <a:rPr sz="2000" dirty="0">
                <a:latin typeface="Cambria Math"/>
                <a:cs typeface="Cambria Math"/>
              </a:rPr>
              <a:t>g</a:t>
            </a:r>
            <a:r>
              <a:rPr sz="2000" spc="1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55" dirty="0">
                <a:latin typeface="Cambria Math"/>
                <a:cs typeface="Cambria Math"/>
              </a:rPr>
              <a:t>  </a:t>
            </a:r>
            <a:r>
              <a:rPr sz="2000" spc="-50" dirty="0">
                <a:latin typeface="Cambria Math"/>
                <a:cs typeface="Cambria Math"/>
              </a:rPr>
              <a:t>𝜎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𝑊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20415" y="5644919"/>
            <a:ext cx="14859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0" dirty="0">
                <a:latin typeface="Cambria Math"/>
                <a:cs typeface="Cambria Math"/>
              </a:rPr>
              <a:t>𝑔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30732" y="5466357"/>
            <a:ext cx="1148715" cy="502920"/>
          </a:xfrm>
          <a:custGeom>
            <a:avLst/>
            <a:gdLst/>
            <a:ahLst/>
            <a:cxnLst/>
            <a:rect l="l" t="t" r="r" b="b"/>
            <a:pathLst>
              <a:path w="1148714" h="502920">
                <a:moveTo>
                  <a:pt x="1059429" y="0"/>
                </a:moveTo>
                <a:lnTo>
                  <a:pt x="1052190" y="8254"/>
                </a:lnTo>
                <a:lnTo>
                  <a:pt x="1067218" y="24832"/>
                </a:lnTo>
                <a:lnTo>
                  <a:pt x="1080876" y="45434"/>
                </a:lnTo>
                <a:lnTo>
                  <a:pt x="1104133" y="98805"/>
                </a:lnTo>
                <a:lnTo>
                  <a:pt x="1119452" y="167592"/>
                </a:lnTo>
                <a:lnTo>
                  <a:pt x="1123296" y="207587"/>
                </a:lnTo>
                <a:lnTo>
                  <a:pt x="1124580" y="251332"/>
                </a:lnTo>
                <a:lnTo>
                  <a:pt x="1123296" y="295098"/>
                </a:lnTo>
                <a:lnTo>
                  <a:pt x="1119452" y="335137"/>
                </a:lnTo>
                <a:lnTo>
                  <a:pt x="1104133" y="403986"/>
                </a:lnTo>
                <a:lnTo>
                  <a:pt x="1080876" y="457247"/>
                </a:lnTo>
                <a:lnTo>
                  <a:pt x="1052190" y="494410"/>
                </a:lnTo>
                <a:lnTo>
                  <a:pt x="1059429" y="502792"/>
                </a:lnTo>
                <a:lnTo>
                  <a:pt x="1092973" y="465724"/>
                </a:lnTo>
                <a:lnTo>
                  <a:pt x="1122040" y="410844"/>
                </a:lnTo>
                <a:lnTo>
                  <a:pt x="1142042" y="339026"/>
                </a:lnTo>
                <a:lnTo>
                  <a:pt x="1147043" y="297116"/>
                </a:lnTo>
                <a:lnTo>
                  <a:pt x="1148710" y="251205"/>
                </a:lnTo>
                <a:lnTo>
                  <a:pt x="1147043" y="205442"/>
                </a:lnTo>
                <a:lnTo>
                  <a:pt x="1142042" y="163607"/>
                </a:lnTo>
                <a:lnTo>
                  <a:pt x="1133708" y="125726"/>
                </a:lnTo>
                <a:lnTo>
                  <a:pt x="1108060" y="62150"/>
                </a:lnTo>
                <a:lnTo>
                  <a:pt x="1076766" y="16240"/>
                </a:lnTo>
                <a:lnTo>
                  <a:pt x="1059429" y="0"/>
                </a:lnTo>
                <a:close/>
              </a:path>
              <a:path w="1148714" h="502920">
                <a:moveTo>
                  <a:pt x="89276" y="0"/>
                </a:moveTo>
                <a:lnTo>
                  <a:pt x="55684" y="36956"/>
                </a:lnTo>
                <a:lnTo>
                  <a:pt x="26665" y="91820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2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5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2"/>
                </a:lnTo>
                <a:lnTo>
                  <a:pt x="96515" y="494410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6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5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5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296768" y="5362294"/>
            <a:ext cx="1005840" cy="633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39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𝑟</a:t>
            </a:r>
            <a:r>
              <a:rPr sz="2000" spc="4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⨀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ℎ</a:t>
            </a:r>
            <a:r>
              <a:rPr sz="2175" spc="-30" baseline="-15325" dirty="0">
                <a:latin typeface="Cambria Math"/>
                <a:cs typeface="Cambria Math"/>
              </a:rPr>
              <a:t>𝑡−1</a:t>
            </a:r>
            <a:endParaRPr sz="2175" baseline="-15325" dirty="0">
              <a:latin typeface="Cambria Math"/>
              <a:cs typeface="Cambria Math"/>
            </a:endParaRPr>
          </a:p>
          <a:p>
            <a:pPr algn="ctr">
              <a:lnSpc>
                <a:spcPts val="2390"/>
              </a:lnSpc>
            </a:pPr>
            <a:r>
              <a:rPr sz="2000" spc="-25" dirty="0">
                <a:latin typeface="Cambria Math"/>
                <a:cs typeface="Cambria Math"/>
              </a:rPr>
              <a:t>𝑖𝑛</a:t>
            </a:r>
            <a:r>
              <a:rPr sz="2175" spc="-37" baseline="-15325" dirty="0">
                <a:latin typeface="Cambria Math"/>
                <a:cs typeface="Cambria Math"/>
              </a:rPr>
              <a:t>𝑡</a:t>
            </a:r>
            <a:endParaRPr sz="2175" baseline="-15325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44086" y="5524524"/>
            <a:ext cx="409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09845" y="5644919"/>
            <a:ext cx="14859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0" dirty="0">
                <a:latin typeface="Cambria Math"/>
                <a:cs typeface="Cambria Math"/>
              </a:rPr>
              <a:t>𝑔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21FD4B1B-AB6A-B92E-4F5F-A1546E37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GRU Elements</a:t>
            </a:r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EB30D5B7-0535-2FDC-91AA-B83C9C4B4184}"/>
              </a:ext>
            </a:extLst>
          </p:cNvPr>
          <p:cNvSpPr/>
          <p:nvPr/>
        </p:nvSpPr>
        <p:spPr>
          <a:xfrm>
            <a:off x="2692888" y="3919417"/>
            <a:ext cx="1828800" cy="447478"/>
          </a:xfrm>
          <a:custGeom>
            <a:avLst/>
            <a:gdLst/>
            <a:ahLst/>
            <a:cxnLst/>
            <a:rect l="l" t="t" r="r" b="b"/>
            <a:pathLst>
              <a:path w="1833245" h="502919">
                <a:moveTo>
                  <a:pt x="1743705" y="0"/>
                </a:moveTo>
                <a:lnTo>
                  <a:pt x="1736466" y="8254"/>
                </a:lnTo>
                <a:lnTo>
                  <a:pt x="1751494" y="24832"/>
                </a:lnTo>
                <a:lnTo>
                  <a:pt x="1765152" y="45434"/>
                </a:lnTo>
                <a:lnTo>
                  <a:pt x="1788409" y="98806"/>
                </a:lnTo>
                <a:lnTo>
                  <a:pt x="1803728" y="167592"/>
                </a:lnTo>
                <a:lnTo>
                  <a:pt x="1807572" y="207587"/>
                </a:lnTo>
                <a:lnTo>
                  <a:pt x="1808856" y="251333"/>
                </a:lnTo>
                <a:lnTo>
                  <a:pt x="1807572" y="295098"/>
                </a:lnTo>
                <a:lnTo>
                  <a:pt x="1803728" y="335137"/>
                </a:lnTo>
                <a:lnTo>
                  <a:pt x="1788409" y="403987"/>
                </a:lnTo>
                <a:lnTo>
                  <a:pt x="1765152" y="457247"/>
                </a:lnTo>
                <a:lnTo>
                  <a:pt x="1736466" y="494411"/>
                </a:lnTo>
                <a:lnTo>
                  <a:pt x="1743705" y="502793"/>
                </a:lnTo>
                <a:lnTo>
                  <a:pt x="1777249" y="465724"/>
                </a:lnTo>
                <a:lnTo>
                  <a:pt x="1806316" y="410845"/>
                </a:lnTo>
                <a:lnTo>
                  <a:pt x="1826318" y="339026"/>
                </a:lnTo>
                <a:lnTo>
                  <a:pt x="1831319" y="297116"/>
                </a:lnTo>
                <a:lnTo>
                  <a:pt x="1832986" y="251206"/>
                </a:lnTo>
                <a:lnTo>
                  <a:pt x="1831319" y="205442"/>
                </a:lnTo>
                <a:lnTo>
                  <a:pt x="1826318" y="163607"/>
                </a:lnTo>
                <a:lnTo>
                  <a:pt x="1817984" y="125726"/>
                </a:lnTo>
                <a:lnTo>
                  <a:pt x="1792336" y="62150"/>
                </a:lnTo>
                <a:lnTo>
                  <a:pt x="1761042" y="16240"/>
                </a:lnTo>
                <a:lnTo>
                  <a:pt x="1743705" y="0"/>
                </a:lnTo>
                <a:close/>
              </a:path>
              <a:path w="1833245" h="502919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6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78DA59C3-22EE-461C-F808-10BCB87C8DB4}"/>
              </a:ext>
            </a:extLst>
          </p:cNvPr>
          <p:cNvSpPr/>
          <p:nvPr/>
        </p:nvSpPr>
        <p:spPr>
          <a:xfrm>
            <a:off x="3146425" y="3895765"/>
            <a:ext cx="690245" cy="502920"/>
          </a:xfrm>
          <a:custGeom>
            <a:avLst/>
            <a:gdLst/>
            <a:ahLst/>
            <a:cxnLst/>
            <a:rect l="l" t="t" r="r" b="b"/>
            <a:pathLst>
              <a:path w="690245" h="502919">
                <a:moveTo>
                  <a:pt x="600705" y="0"/>
                </a:moveTo>
                <a:lnTo>
                  <a:pt x="593466" y="8254"/>
                </a:lnTo>
                <a:lnTo>
                  <a:pt x="608494" y="24832"/>
                </a:lnTo>
                <a:lnTo>
                  <a:pt x="622152" y="45434"/>
                </a:lnTo>
                <a:lnTo>
                  <a:pt x="645409" y="98806"/>
                </a:lnTo>
                <a:lnTo>
                  <a:pt x="660728" y="167592"/>
                </a:lnTo>
                <a:lnTo>
                  <a:pt x="664572" y="207587"/>
                </a:lnTo>
                <a:lnTo>
                  <a:pt x="665856" y="251333"/>
                </a:lnTo>
                <a:lnTo>
                  <a:pt x="664572" y="295098"/>
                </a:lnTo>
                <a:lnTo>
                  <a:pt x="660728" y="335137"/>
                </a:lnTo>
                <a:lnTo>
                  <a:pt x="645409" y="403987"/>
                </a:lnTo>
                <a:lnTo>
                  <a:pt x="622152" y="457247"/>
                </a:lnTo>
                <a:lnTo>
                  <a:pt x="593466" y="494411"/>
                </a:lnTo>
                <a:lnTo>
                  <a:pt x="600705" y="502793"/>
                </a:lnTo>
                <a:lnTo>
                  <a:pt x="634249" y="465724"/>
                </a:lnTo>
                <a:lnTo>
                  <a:pt x="663316" y="410845"/>
                </a:lnTo>
                <a:lnTo>
                  <a:pt x="683318" y="339026"/>
                </a:lnTo>
                <a:lnTo>
                  <a:pt x="688319" y="297116"/>
                </a:lnTo>
                <a:lnTo>
                  <a:pt x="689986" y="251206"/>
                </a:lnTo>
                <a:lnTo>
                  <a:pt x="688319" y="205442"/>
                </a:lnTo>
                <a:lnTo>
                  <a:pt x="683318" y="163607"/>
                </a:lnTo>
                <a:lnTo>
                  <a:pt x="674984" y="125726"/>
                </a:lnTo>
                <a:lnTo>
                  <a:pt x="649336" y="62150"/>
                </a:lnTo>
                <a:lnTo>
                  <a:pt x="618042" y="16240"/>
                </a:lnTo>
                <a:lnTo>
                  <a:pt x="600705" y="0"/>
                </a:lnTo>
                <a:close/>
              </a:path>
              <a:path w="690245" h="502919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6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 cstate="print"/>
          <a:srcRect l="4587" b="3165"/>
          <a:stretch/>
        </p:blipFill>
        <p:spPr>
          <a:xfrm>
            <a:off x="4649850" y="2718829"/>
            <a:ext cx="3023979" cy="28437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 rotWithShape="1">
          <a:blip r:embed="rId3" cstate="print"/>
          <a:srcRect l="2252" b="3165"/>
          <a:stretch/>
        </p:blipFill>
        <p:spPr>
          <a:xfrm>
            <a:off x="8001000" y="2718829"/>
            <a:ext cx="3174480" cy="28437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 rotWithShape="1">
          <a:blip r:embed="rId4" cstate="print"/>
          <a:srcRect l="5321" b="3165"/>
          <a:stretch/>
        </p:blipFill>
        <p:spPr>
          <a:xfrm>
            <a:off x="1055014" y="2718829"/>
            <a:ext cx="2999345" cy="28437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5014" y="5709310"/>
            <a:ext cx="3176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  <a:tab pos="652780" algn="l"/>
                <a:tab pos="996950" algn="l"/>
                <a:tab pos="1341755" algn="l"/>
                <a:tab pos="1685925" algn="l"/>
                <a:tab pos="1981835" algn="l"/>
                <a:tab pos="2374900" algn="l"/>
                <a:tab pos="2719070" algn="l"/>
                <a:tab pos="3063875" algn="l"/>
              </a:tabLst>
            </a:pPr>
            <a:r>
              <a:rPr sz="1400" spc="-50" dirty="0">
                <a:latin typeface="Century Gothic"/>
                <a:cs typeface="Century Gothic"/>
              </a:rPr>
              <a:t>0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1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2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3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4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5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6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7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8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9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3589" y="2194305"/>
            <a:ext cx="835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Century Gothic"/>
                <a:cs typeface="Century Gothic"/>
              </a:rPr>
              <a:t>LSTM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8778" y="2194305"/>
            <a:ext cx="75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Century Gothic"/>
                <a:cs typeface="Century Gothic"/>
              </a:rPr>
              <a:t>GRU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9851" y="5709310"/>
            <a:ext cx="3175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  <a:tab pos="652145" algn="l"/>
                <a:tab pos="996950" algn="l"/>
                <a:tab pos="1341755" algn="l"/>
                <a:tab pos="1685925" algn="l"/>
                <a:tab pos="1981835" algn="l"/>
                <a:tab pos="2374900" algn="l"/>
                <a:tab pos="2719070" algn="l"/>
                <a:tab pos="3063875" algn="l"/>
              </a:tabLst>
            </a:pPr>
            <a:r>
              <a:rPr sz="1400" spc="-50" dirty="0">
                <a:latin typeface="Century Gothic"/>
                <a:cs typeface="Century Gothic"/>
              </a:rPr>
              <a:t>0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1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2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3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4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5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6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7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8</a:t>
            </a:r>
            <a:r>
              <a:rPr sz="1400" dirty="0">
                <a:latin typeface="Century Gothic"/>
                <a:cs typeface="Century Gothic"/>
              </a:rPr>
              <a:t>	</a:t>
            </a:r>
            <a:r>
              <a:rPr sz="1400" spc="-50" dirty="0">
                <a:latin typeface="Century Gothic"/>
                <a:cs typeface="Century Gothic"/>
              </a:rPr>
              <a:t>9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B80635D-25BD-4790-3865-81A7DA18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GRU vs LSTM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CED6169-316B-6B5D-B010-E0A10D39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GRU in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5218F-1D66-2612-3427-780C638F90B2}"/>
              </a:ext>
            </a:extLst>
          </p:cNvPr>
          <p:cNvSpPr txBox="1"/>
          <p:nvPr/>
        </p:nvSpPr>
        <p:spPr>
          <a:xfrm>
            <a:off x="1219200" y="1524000"/>
            <a:ext cx="64770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BasicGRU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BasicGRU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n_neurons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.rnn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nn.GRUCell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.criterion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nn.CrossEntropyLoss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output = []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torch.randn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input_ =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.permute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input_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torch.squeeze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(input_,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image row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row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input_: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=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.rnn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(row,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.training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output.append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.training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output)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3E046E-6676-21B0-6AB7-B7CA641CF34C}"/>
              </a:ext>
            </a:extLst>
          </p:cNvPr>
          <p:cNvCxnSpPr/>
          <p:nvPr/>
        </p:nvCxnSpPr>
        <p:spPr>
          <a:xfrm flipH="1">
            <a:off x="5943600" y="4419600"/>
            <a:ext cx="1981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DBC10B-9523-A564-32E5-52F3866D827F}"/>
              </a:ext>
            </a:extLst>
          </p:cNvPr>
          <p:cNvSpPr txBox="1"/>
          <p:nvPr/>
        </p:nvSpPr>
        <p:spPr>
          <a:xfrm>
            <a:off x="8229600" y="4015093"/>
            <a:ext cx="205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Only one memory cell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905000"/>
            <a:ext cx="9647555" cy="174406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Combines </a:t>
            </a:r>
            <a:r>
              <a:rPr sz="2800" dirty="0">
                <a:latin typeface="Century Gothic"/>
                <a:cs typeface="Century Gothic"/>
              </a:rPr>
              <a:t>strengths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lang="en-GB" sz="2800" spc="-20" dirty="0">
                <a:latin typeface="Century Gothic"/>
                <a:cs typeface="Century Gothic"/>
              </a:rPr>
              <a:t>of </a:t>
            </a:r>
            <a:r>
              <a:rPr sz="2800" dirty="0">
                <a:latin typeface="Century Gothic"/>
                <a:cs typeface="Century Gothic"/>
              </a:rPr>
              <a:t>basic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RNNs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and </a:t>
            </a:r>
            <a:r>
              <a:rPr sz="2800" spc="-10" dirty="0">
                <a:latin typeface="Century Gothic"/>
                <a:cs typeface="Century Gothic"/>
              </a:rPr>
              <a:t>LSTMs.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Very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much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like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LSTMs,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GRUs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are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built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on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gating: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Controller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sets exposure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hidden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state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</a:t>
            </a:r>
            <a:r>
              <a:rPr sz="2400" spc="-10" dirty="0">
                <a:latin typeface="Century Gothic"/>
                <a:cs typeface="Century Gothic"/>
              </a:rPr>
              <a:t>cell.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Gate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determines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mix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 past to innovation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</a:t>
            </a:r>
            <a:r>
              <a:rPr sz="2400" spc="-10" dirty="0">
                <a:latin typeface="Century Gothic"/>
                <a:cs typeface="Century Gothic"/>
              </a:rPr>
              <a:t>cell.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592EBA-6C12-97E5-6AB1-D6D1FF8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GRU Summary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613"/>
            <a:ext cx="937387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u="none" dirty="0"/>
              <a:t>Classic</a:t>
            </a:r>
            <a:r>
              <a:rPr sz="4400" u="none" spc="-15" dirty="0"/>
              <a:t> </a:t>
            </a:r>
            <a:r>
              <a:rPr sz="4400" u="none" dirty="0"/>
              <a:t>Machine</a:t>
            </a:r>
            <a:r>
              <a:rPr sz="4400" u="none" spc="-25" dirty="0"/>
              <a:t> </a:t>
            </a:r>
            <a:r>
              <a:rPr sz="4400" u="none" dirty="0"/>
              <a:t>Learning</a:t>
            </a:r>
            <a:r>
              <a:rPr sz="4400" u="none" spc="-25" dirty="0"/>
              <a:t> </a:t>
            </a:r>
            <a:r>
              <a:rPr sz="4400" u="none" spc="-10" dirty="0"/>
              <a:t>Pipeline: Classification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6072" y="4553153"/>
            <a:ext cx="144589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Collection</a:t>
            </a:r>
            <a:r>
              <a:rPr sz="1800" spc="-4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of</a:t>
            </a:r>
            <a:endParaRPr sz="1800">
              <a:latin typeface="Century Gothic"/>
              <a:cs typeface="Century Gothic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entury Gothic"/>
                <a:cs typeface="Century Gothic"/>
              </a:rPr>
              <a:t>all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vectors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88182" y="2988310"/>
            <a:ext cx="701675" cy="58419"/>
            <a:chOff x="3488182" y="2988310"/>
            <a:chExt cx="701675" cy="58419"/>
          </a:xfrm>
        </p:grpSpPr>
        <p:sp>
          <p:nvSpPr>
            <p:cNvPr id="7" name="object 7"/>
            <p:cNvSpPr/>
            <p:nvPr/>
          </p:nvSpPr>
          <p:spPr>
            <a:xfrm>
              <a:off x="3494532" y="299466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94532" y="299466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488182" y="3134614"/>
            <a:ext cx="701675" cy="58419"/>
            <a:chOff x="3488182" y="3134614"/>
            <a:chExt cx="701675" cy="58419"/>
          </a:xfrm>
        </p:grpSpPr>
        <p:sp>
          <p:nvSpPr>
            <p:cNvPr id="10" name="object 10"/>
            <p:cNvSpPr/>
            <p:nvPr/>
          </p:nvSpPr>
          <p:spPr>
            <a:xfrm>
              <a:off x="3494532" y="314096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94532" y="314096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488182" y="3274821"/>
            <a:ext cx="701675" cy="58419"/>
            <a:chOff x="3488182" y="3274821"/>
            <a:chExt cx="701675" cy="58419"/>
          </a:xfrm>
        </p:grpSpPr>
        <p:sp>
          <p:nvSpPr>
            <p:cNvPr id="13" name="object 13"/>
            <p:cNvSpPr/>
            <p:nvPr/>
          </p:nvSpPr>
          <p:spPr>
            <a:xfrm>
              <a:off x="3494532" y="3281171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94532" y="3281171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488182" y="3559809"/>
            <a:ext cx="701675" cy="58419"/>
            <a:chOff x="3488182" y="3559809"/>
            <a:chExt cx="701675" cy="58419"/>
          </a:xfrm>
        </p:grpSpPr>
        <p:sp>
          <p:nvSpPr>
            <p:cNvPr id="16" name="object 16"/>
            <p:cNvSpPr/>
            <p:nvPr/>
          </p:nvSpPr>
          <p:spPr>
            <a:xfrm>
              <a:off x="3494532" y="3566159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4532" y="3566159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488182" y="3418078"/>
            <a:ext cx="701675" cy="58419"/>
            <a:chOff x="3488182" y="3418078"/>
            <a:chExt cx="701675" cy="58419"/>
          </a:xfrm>
        </p:grpSpPr>
        <p:sp>
          <p:nvSpPr>
            <p:cNvPr id="19" name="object 19"/>
            <p:cNvSpPr/>
            <p:nvPr/>
          </p:nvSpPr>
          <p:spPr>
            <a:xfrm>
              <a:off x="3494532" y="342442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94532" y="342442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488182" y="3733546"/>
            <a:ext cx="701675" cy="58419"/>
            <a:chOff x="3488182" y="3733546"/>
            <a:chExt cx="701675" cy="58419"/>
          </a:xfrm>
        </p:grpSpPr>
        <p:sp>
          <p:nvSpPr>
            <p:cNvPr id="22" name="object 22"/>
            <p:cNvSpPr/>
            <p:nvPr/>
          </p:nvSpPr>
          <p:spPr>
            <a:xfrm>
              <a:off x="3494532" y="373989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94532" y="373989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488182" y="3879850"/>
            <a:ext cx="701675" cy="58419"/>
            <a:chOff x="3488182" y="3879850"/>
            <a:chExt cx="701675" cy="58419"/>
          </a:xfrm>
        </p:grpSpPr>
        <p:sp>
          <p:nvSpPr>
            <p:cNvPr id="25" name="object 25"/>
            <p:cNvSpPr/>
            <p:nvPr/>
          </p:nvSpPr>
          <p:spPr>
            <a:xfrm>
              <a:off x="3494532" y="388620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94532" y="388620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488182" y="4018534"/>
            <a:ext cx="701675" cy="58419"/>
            <a:chOff x="3488182" y="4018534"/>
            <a:chExt cx="701675" cy="58419"/>
          </a:xfrm>
        </p:grpSpPr>
        <p:sp>
          <p:nvSpPr>
            <p:cNvPr id="28" name="object 28"/>
            <p:cNvSpPr/>
            <p:nvPr/>
          </p:nvSpPr>
          <p:spPr>
            <a:xfrm>
              <a:off x="3494532" y="402488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94532" y="402488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488182" y="4163314"/>
            <a:ext cx="701675" cy="58419"/>
            <a:chOff x="3488182" y="4163314"/>
            <a:chExt cx="701675" cy="58419"/>
          </a:xfrm>
        </p:grpSpPr>
        <p:sp>
          <p:nvSpPr>
            <p:cNvPr id="31" name="object 31"/>
            <p:cNvSpPr/>
            <p:nvPr/>
          </p:nvSpPr>
          <p:spPr>
            <a:xfrm>
              <a:off x="3494532" y="416966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94532" y="416966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488182" y="4295902"/>
            <a:ext cx="701675" cy="58419"/>
            <a:chOff x="3488182" y="4295902"/>
            <a:chExt cx="701675" cy="58419"/>
          </a:xfrm>
        </p:grpSpPr>
        <p:sp>
          <p:nvSpPr>
            <p:cNvPr id="34" name="object 34"/>
            <p:cNvSpPr/>
            <p:nvPr/>
          </p:nvSpPr>
          <p:spPr>
            <a:xfrm>
              <a:off x="3494532" y="4302252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94532" y="4302252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353939" y="3380994"/>
            <a:ext cx="1121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Clustering algorithm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9935" y="2590800"/>
            <a:ext cx="1485900" cy="1930908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7869935" y="2590800"/>
            <a:ext cx="1485900" cy="1931035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79705">
              <a:lnSpc>
                <a:spcPct val="100000"/>
              </a:lnSpc>
              <a:spcBef>
                <a:spcPts val="1425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Dictionary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023859" y="2881883"/>
            <a:ext cx="1318260" cy="1420495"/>
            <a:chOff x="8023859" y="2881883"/>
            <a:chExt cx="1318260" cy="142049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3859" y="3000755"/>
              <a:ext cx="175259" cy="1615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6339" y="2881883"/>
              <a:ext cx="178307" cy="1874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4691" y="3174491"/>
              <a:ext cx="182879" cy="2270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1707" y="4101083"/>
              <a:ext cx="152400" cy="2011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9719" y="3081527"/>
              <a:ext cx="152400" cy="18592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2915" y="3919727"/>
              <a:ext cx="196596" cy="187451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859394" y="4630039"/>
            <a:ext cx="16383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entury Gothic"/>
                <a:cs typeface="Century Gothic"/>
              </a:rPr>
              <a:t>Compact representation </a:t>
            </a:r>
            <a:r>
              <a:rPr sz="1800" dirty="0">
                <a:latin typeface="Century Gothic"/>
                <a:cs typeface="Century Gothic"/>
              </a:rPr>
              <a:t>of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all </a:t>
            </a:r>
            <a:r>
              <a:rPr sz="1800" spc="-10" dirty="0">
                <a:latin typeface="Century Gothic"/>
                <a:cs typeface="Century Gothic"/>
              </a:rPr>
              <a:t>vectors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8243" y="6079054"/>
            <a:ext cx="423608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Distinctive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Image</a:t>
            </a:r>
            <a:r>
              <a:rPr sz="1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Features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from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Scale-Invariant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9"/>
              </a:rPr>
              <a:t> Keypoints</a:t>
            </a:r>
            <a:endParaRPr sz="1200">
              <a:latin typeface="Century Gothic"/>
              <a:cs typeface="Century Gothic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04B7AF3-04E2-7989-3933-DBD2AC8723DC}"/>
              </a:ext>
            </a:extLst>
          </p:cNvPr>
          <p:cNvCxnSpPr/>
          <p:nvPr/>
        </p:nvCxnSpPr>
        <p:spPr>
          <a:xfrm>
            <a:off x="4549380" y="3661654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638D3F-A157-56FC-89B4-B1C174BCF515}"/>
              </a:ext>
            </a:extLst>
          </p:cNvPr>
          <p:cNvCxnSpPr/>
          <p:nvPr/>
        </p:nvCxnSpPr>
        <p:spPr>
          <a:xfrm>
            <a:off x="6953299" y="3668014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3302" y="1723697"/>
            <a:ext cx="8310880" cy="29578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dirty="0">
                <a:latin typeface="Century Gothic"/>
                <a:cs typeface="Century Gothic"/>
              </a:rPr>
              <a:t>Issues</a:t>
            </a:r>
            <a:r>
              <a:rPr sz="2800" b="1" spc="-50" dirty="0">
                <a:latin typeface="Century Gothic"/>
                <a:cs typeface="Century Gothic"/>
              </a:rPr>
              <a:t>: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Inputs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are sequences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 strict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sense: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“left-</a:t>
            </a:r>
            <a:r>
              <a:rPr sz="2400" spc="-10" dirty="0">
                <a:latin typeface="Century Gothic"/>
                <a:cs typeface="Century Gothic"/>
              </a:rPr>
              <a:t>to-right”.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Training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slow.</a:t>
            </a:r>
            <a:endParaRPr sz="2400" dirty="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050" dirty="0">
              <a:latin typeface="Century Gothic"/>
              <a:cs typeface="Century Gothic"/>
            </a:endParaRPr>
          </a:p>
          <a:p>
            <a:pPr marL="228600" marR="4988560" indent="-229235" algn="r">
              <a:lnSpc>
                <a:spcPct val="100000"/>
              </a:lnSpc>
              <a:buFont typeface="Arial"/>
              <a:buChar char="•"/>
              <a:tabLst>
                <a:tab pos="229235" algn="l"/>
              </a:tabLst>
            </a:pPr>
            <a:r>
              <a:rPr sz="2800" b="1" dirty="0">
                <a:latin typeface="Century Gothic"/>
                <a:cs typeface="Century Gothic"/>
              </a:rPr>
              <a:t>Possible</a:t>
            </a:r>
            <a:r>
              <a:rPr sz="2800" b="1" spc="-110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latin typeface="Century Gothic"/>
                <a:cs typeface="Century Gothic"/>
              </a:rPr>
              <a:t>Solutions:</a:t>
            </a:r>
            <a:endParaRPr sz="2800" dirty="0">
              <a:latin typeface="Century Gothic"/>
              <a:cs typeface="Century Gothic"/>
            </a:endParaRPr>
          </a:p>
          <a:p>
            <a:pPr marL="228600" marR="4955540" lvl="1" indent="-228600" algn="r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228600" algn="l"/>
              </a:tabLst>
            </a:pPr>
            <a:r>
              <a:rPr sz="2400" dirty="0">
                <a:latin typeface="Century Gothic"/>
                <a:cs typeface="Century Gothic"/>
              </a:rPr>
              <a:t>Bidirectional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RNNs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lang="en-GB" sz="2400" b="1" spc="-10" dirty="0">
                <a:latin typeface="Century Gothic"/>
                <a:cs typeface="Century Gothic"/>
              </a:rPr>
              <a:t>Attention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6001789"/>
            <a:ext cx="73386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Source: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</a:rPr>
              <a:t>https://commons.wikimedia.org/wiki/File:Diagram_BRNN_RNN_Compare.png</a:t>
            </a:r>
            <a:r>
              <a:rPr sz="1400" spc="-10" dirty="0">
                <a:solidFill>
                  <a:srgbClr val="0462C1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License:</a:t>
            </a:r>
            <a:r>
              <a:rPr sz="1400" spc="180" dirty="0">
                <a:latin typeface="Century Gothic"/>
                <a:cs typeface="Century Gothic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https://creativecommons.org/licenses/by-sa/4.0/deed.en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70E8D9-2093-AE07-A6EF-938895C5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Issues with RNNs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81000" y="6410812"/>
            <a:ext cx="923048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11.3. Attention Scoring Functions — Dive into Deep Learning 1.0.0-beta0 documentation (d2l.ai)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A973D2-34C1-EDC5-C26D-36146311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Attention Mechanisms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B50A7CA-1039-B06A-A287-C8194F039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838566"/>
              </p:ext>
            </p:extLst>
          </p:nvPr>
        </p:nvGraphicFramePr>
        <p:xfrm>
          <a:off x="2209800" y="1676400"/>
          <a:ext cx="7543800" cy="4212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8590400" imgH="10196640" progId="">
                  <p:embed/>
                </p:oleObj>
              </mc:Choice>
              <mc:Fallback>
                <p:oleObj r:id="rId3" imgW="18590400" imgH="10196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1676400"/>
                        <a:ext cx="7543800" cy="4212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10000" y="5802830"/>
            <a:ext cx="4512945" cy="4578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latin typeface="Century Gothic"/>
                <a:cs typeface="Century Gothic"/>
              </a:rPr>
              <a:t>Source: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https://github.com/huggingface/workshops</a:t>
            </a:r>
            <a:r>
              <a:rPr sz="1400" spc="-10" dirty="0">
                <a:solidFill>
                  <a:srgbClr val="0462C1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License: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Apache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2.0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ED3659-FD7C-F6D0-5A4C-7380C7FF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Attention Mechanisms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DD7BAC7-4A02-8974-A50E-14B9EB0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458762"/>
              </p:ext>
            </p:extLst>
          </p:nvPr>
        </p:nvGraphicFramePr>
        <p:xfrm>
          <a:off x="4495800" y="2057400"/>
          <a:ext cx="2970022" cy="3090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98360" imgH="4888800" progId="">
                  <p:embed/>
                </p:oleObj>
              </mc:Choice>
              <mc:Fallback>
                <p:oleObj r:id="rId3" imgW="4698360" imgH="4888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5800" y="2057400"/>
                        <a:ext cx="2970022" cy="3090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0000" y="1762321"/>
            <a:ext cx="9609455" cy="157607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540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546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Very deep networks also have learning issues</a:t>
            </a:r>
          </a:p>
          <a:p>
            <a:pPr marL="2540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546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Simple idea that facilitates learning</a:t>
            </a:r>
            <a:endParaRPr sz="2800" dirty="0">
              <a:latin typeface="Century Gothic"/>
              <a:cs typeface="Century Gothic"/>
            </a:endParaRPr>
          </a:p>
          <a:p>
            <a:pPr marL="254000" marR="17780" indent="-229235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546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Connect each layer directly to the preceding layer</a:t>
            </a:r>
            <a:r>
              <a:rPr sz="2800" spc="-25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000" y="3683076"/>
            <a:ext cx="6603365" cy="121571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884555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dirty="0" err="1">
                <a:latin typeface="Century Gothic"/>
                <a:cs typeface="Century Gothic"/>
              </a:rPr>
              <a:t>DenseNet</a:t>
            </a:r>
            <a:r>
              <a:rPr sz="2800" b="1" spc="-10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(Huang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et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al.,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2018) </a:t>
            </a:r>
            <a:r>
              <a:rPr sz="2800" dirty="0">
                <a:latin typeface="Century Gothic"/>
                <a:cs typeface="Century Gothic"/>
              </a:rPr>
              <a:t>allows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skips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to any preceding layer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49330" y="3738753"/>
            <a:ext cx="1574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latin typeface="Century Gothic"/>
                <a:cs typeface="Century Gothic"/>
              </a:rPr>
              <a:t>†</a:t>
            </a:r>
            <a:endParaRPr sz="185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03967C-2883-738A-F74D-D78E4041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Residual Layers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43DB4AA-A795-907C-4A41-E009EC1C6C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216904"/>
              </p:ext>
            </p:extLst>
          </p:nvPr>
        </p:nvGraphicFramePr>
        <p:xfrm>
          <a:off x="6878251" y="3679238"/>
          <a:ext cx="4379636" cy="243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815800" imgH="3237840" progId="">
                  <p:embed/>
                </p:oleObj>
              </mc:Choice>
              <mc:Fallback>
                <p:oleObj r:id="rId2" imgW="5815800" imgH="3237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8251" y="3679238"/>
                        <a:ext cx="4379636" cy="2439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428427"/>
            <a:ext cx="6804659" cy="4653197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05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Activation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354965" indent="-342900">
              <a:lnSpc>
                <a:spcPct val="100000"/>
              </a:lnSpc>
              <a:spcBef>
                <a:spcPts val="71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types</a:t>
            </a:r>
            <a:endParaRPr lang="en-US" sz="2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lang="en-US" sz="1600" dirty="0">
                <a:latin typeface="Century Gothic"/>
                <a:cs typeface="Century Gothic"/>
              </a:rPr>
              <a:t>Basic</a:t>
            </a:r>
            <a:r>
              <a:rPr lang="en-US" sz="1600" spc="-50" dirty="0">
                <a:latin typeface="Century Gothic"/>
                <a:cs typeface="Century Gothic"/>
              </a:rPr>
              <a:t> </a:t>
            </a:r>
            <a:r>
              <a:rPr lang="en-US" sz="1600" spc="-10" dirty="0">
                <a:latin typeface="Century Gothic"/>
                <a:cs typeface="Century Gothic"/>
              </a:rPr>
              <a:t>setup:</a:t>
            </a:r>
            <a:endParaRPr lang="en-US"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4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Fully</a:t>
            </a:r>
            <a:r>
              <a:rPr sz="1400" spc="-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connected</a:t>
            </a:r>
            <a:endParaRPr sz="1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Image</a:t>
            </a:r>
            <a:r>
              <a:rPr lang="en-GB" sz="1600" spc="-75" dirty="0">
                <a:latin typeface="Century Gothic"/>
                <a:cs typeface="Century Gothic"/>
              </a:rPr>
              <a:t>s</a:t>
            </a:r>
            <a:r>
              <a:rPr sz="1600" spc="-10" dirty="0">
                <a:latin typeface="Century Gothic"/>
                <a:cs typeface="Century Gothic"/>
              </a:rPr>
              <a:t>:</a:t>
            </a:r>
            <a:endParaRPr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30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Convolutional</a:t>
            </a:r>
            <a:r>
              <a:rPr sz="1400" spc="-8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(CNN)</a:t>
            </a:r>
            <a:endParaRPr sz="14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40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Pooling</a:t>
            </a:r>
            <a:endParaRPr sz="1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Sequence</a:t>
            </a:r>
            <a:r>
              <a:rPr lang="en-GB" sz="1600" spc="-90" dirty="0">
                <a:latin typeface="Century Gothic"/>
                <a:cs typeface="Century Gothic"/>
              </a:rPr>
              <a:t>s</a:t>
            </a:r>
            <a:r>
              <a:rPr sz="1600" spc="-10" dirty="0">
                <a:latin typeface="Century Gothic"/>
                <a:cs typeface="Century Gothic"/>
              </a:rPr>
              <a:t>:</a:t>
            </a:r>
            <a:endParaRPr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3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Recurrent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(basic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RNN)</a:t>
            </a:r>
            <a:endParaRPr sz="14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3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Long</a:t>
            </a:r>
            <a:r>
              <a:rPr sz="1400" spc="-1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Short-</a:t>
            </a:r>
            <a:r>
              <a:rPr sz="1400" dirty="0">
                <a:latin typeface="Century Gothic"/>
                <a:cs typeface="Century Gothic"/>
              </a:rPr>
              <a:t>Term</a:t>
            </a:r>
            <a:r>
              <a:rPr sz="1400" spc="1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Memory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(LSTM)</a:t>
            </a:r>
            <a:endParaRPr sz="14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lang="en-GB" sz="1400" spc="-10" dirty="0">
                <a:latin typeface="Century Gothic"/>
                <a:cs typeface="Century Gothic"/>
              </a:rPr>
              <a:t>Attention</a:t>
            </a:r>
            <a:endParaRPr sz="1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Advanced</a:t>
            </a:r>
            <a:r>
              <a:rPr sz="1600" spc="-10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Extensions:</a:t>
            </a:r>
            <a:endParaRPr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4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Residual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connections</a:t>
            </a:r>
            <a:endParaRPr sz="1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Architecture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2000" dirty="0">
                <a:latin typeface="Century Gothic"/>
                <a:cs typeface="Century Gothic"/>
              </a:rPr>
              <a:t>AlexNet,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VGG,</a:t>
            </a:r>
            <a:r>
              <a:rPr sz="2000" spc="10" dirty="0">
                <a:latin typeface="Century Gothic"/>
                <a:cs typeface="Century Gothic"/>
              </a:rPr>
              <a:t> </a:t>
            </a:r>
            <a:r>
              <a:rPr sz="2000" dirty="0" err="1">
                <a:latin typeface="Century Gothic"/>
                <a:cs typeface="Century Gothic"/>
              </a:rPr>
              <a:t>ResNet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&amp;</a:t>
            </a:r>
            <a:r>
              <a:rPr sz="2000" spc="-10" dirty="0">
                <a:latin typeface="Century Gothic"/>
                <a:cs typeface="Century Gothic"/>
              </a:rPr>
              <a:t> MobileNet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1B5D00-D3AF-61BA-E3D0-57D9CFB1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Today</a:t>
            </a:r>
          </a:p>
        </p:txBody>
      </p:sp>
    </p:spTree>
    <p:extLst>
      <p:ext uri="{BB962C8B-B14F-4D97-AF65-F5344CB8AC3E}">
        <p14:creationId xmlns:p14="http://schemas.microsoft.com/office/powerpoint/2010/main" val="15123168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47800" y="1828800"/>
            <a:ext cx="3506659" cy="36407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2012: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10" dirty="0" err="1">
                <a:latin typeface="Century Gothic"/>
                <a:cs typeface="Century Gothic"/>
              </a:rPr>
              <a:t>AlexNet</a:t>
            </a:r>
            <a:endParaRPr lang="en-GB" sz="2800" spc="-10" dirty="0">
              <a:latin typeface="Century Gothic"/>
              <a:cs typeface="Century Gothic"/>
            </a:endParaRPr>
          </a:p>
          <a:p>
            <a:pPr marL="12065">
              <a:lnSpc>
                <a:spcPct val="100000"/>
              </a:lnSpc>
              <a:spcBef>
                <a:spcPts val="770"/>
              </a:spcBef>
              <a:tabLst>
                <a:tab pos="241935" algn="l"/>
              </a:tabLst>
            </a:pP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2015: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VGG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2015: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spc="-10" dirty="0" err="1">
                <a:latin typeface="Century Gothic"/>
                <a:cs typeface="Century Gothic"/>
              </a:rPr>
              <a:t>ResNet</a:t>
            </a:r>
            <a:endParaRPr lang="en-GB" sz="2800" spc="-1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endParaRPr sz="3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2017: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spc="-10" dirty="0" err="1">
                <a:latin typeface="Century Gothic"/>
                <a:cs typeface="Century Gothic"/>
              </a:rPr>
              <a:t>MobileNet</a:t>
            </a:r>
            <a:endParaRPr lang="en-GB" sz="2800" spc="-1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2017: Transformer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B59B20-849F-E04C-0877-E7237D89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29233" y="945641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70649" y="4493069"/>
            <a:ext cx="11690350" cy="1578610"/>
            <a:chOff x="370649" y="4493069"/>
            <a:chExt cx="11690350" cy="1578610"/>
          </a:xfrm>
        </p:grpSpPr>
        <p:sp>
          <p:nvSpPr>
            <p:cNvPr id="10" name="object 10"/>
            <p:cNvSpPr/>
            <p:nvPr/>
          </p:nvSpPr>
          <p:spPr>
            <a:xfrm>
              <a:off x="381761" y="5430774"/>
              <a:ext cx="695325" cy="629920"/>
            </a:xfrm>
            <a:custGeom>
              <a:avLst/>
              <a:gdLst/>
              <a:ahLst/>
              <a:cxnLst/>
              <a:rect l="l" t="t" r="r" b="b"/>
              <a:pathLst>
                <a:path w="695325" h="629920">
                  <a:moveTo>
                    <a:pt x="694944" y="0"/>
                  </a:moveTo>
                  <a:lnTo>
                    <a:pt x="693558" y="72160"/>
                  </a:lnTo>
                  <a:lnTo>
                    <a:pt x="689612" y="138401"/>
                  </a:lnTo>
                  <a:lnTo>
                    <a:pt x="683421" y="196834"/>
                  </a:lnTo>
                  <a:lnTo>
                    <a:pt x="675298" y="245570"/>
                  </a:lnTo>
                  <a:lnTo>
                    <a:pt x="665559" y="282719"/>
                  </a:lnTo>
                  <a:lnTo>
                    <a:pt x="642493" y="314706"/>
                  </a:lnTo>
                  <a:lnTo>
                    <a:pt x="269582" y="314706"/>
                  </a:lnTo>
                  <a:lnTo>
                    <a:pt x="257556" y="323017"/>
                  </a:lnTo>
                  <a:lnTo>
                    <a:pt x="236777" y="383841"/>
                  </a:lnTo>
                  <a:lnTo>
                    <a:pt x="228654" y="432577"/>
                  </a:lnTo>
                  <a:lnTo>
                    <a:pt x="222462" y="491010"/>
                  </a:lnTo>
                  <a:lnTo>
                    <a:pt x="218517" y="557251"/>
                  </a:lnTo>
                  <a:lnTo>
                    <a:pt x="217131" y="629411"/>
                  </a:lnTo>
                  <a:lnTo>
                    <a:pt x="215746" y="557251"/>
                  </a:lnTo>
                  <a:lnTo>
                    <a:pt x="211800" y="491010"/>
                  </a:lnTo>
                  <a:lnTo>
                    <a:pt x="205609" y="432577"/>
                  </a:lnTo>
                  <a:lnTo>
                    <a:pt x="197486" y="383841"/>
                  </a:lnTo>
                  <a:lnTo>
                    <a:pt x="187747" y="346692"/>
                  </a:lnTo>
                  <a:lnTo>
                    <a:pt x="164680" y="314706"/>
                  </a:lnTo>
                  <a:lnTo>
                    <a:pt x="52450" y="314706"/>
                  </a:lnTo>
                  <a:lnTo>
                    <a:pt x="40424" y="306394"/>
                  </a:lnTo>
                  <a:lnTo>
                    <a:pt x="19645" y="245570"/>
                  </a:lnTo>
                  <a:lnTo>
                    <a:pt x="11522" y="196834"/>
                  </a:lnTo>
                  <a:lnTo>
                    <a:pt x="5331" y="138401"/>
                  </a:lnTo>
                  <a:lnTo>
                    <a:pt x="1385" y="72160"/>
                  </a:lnTo>
                  <a:lnTo>
                    <a:pt x="0" y="0"/>
                  </a:lnTo>
                </a:path>
              </a:pathLst>
            </a:custGeom>
            <a:ln w="22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54561" y="4504182"/>
              <a:ext cx="695325" cy="927100"/>
            </a:xfrm>
            <a:custGeom>
              <a:avLst/>
              <a:gdLst/>
              <a:ahLst/>
              <a:cxnLst/>
              <a:rect l="l" t="t" r="r" b="b"/>
              <a:pathLst>
                <a:path w="695325" h="927100">
                  <a:moveTo>
                    <a:pt x="694944" y="0"/>
                  </a:moveTo>
                  <a:lnTo>
                    <a:pt x="694186" y="75157"/>
                  </a:lnTo>
                  <a:lnTo>
                    <a:pt x="691993" y="146450"/>
                  </a:lnTo>
                  <a:lnTo>
                    <a:pt x="688483" y="212926"/>
                  </a:lnTo>
                  <a:lnTo>
                    <a:pt x="683776" y="273631"/>
                  </a:lnTo>
                  <a:lnTo>
                    <a:pt x="677989" y="327612"/>
                  </a:lnTo>
                  <a:lnTo>
                    <a:pt x="671242" y="373916"/>
                  </a:lnTo>
                  <a:lnTo>
                    <a:pt x="663654" y="411590"/>
                  </a:lnTo>
                  <a:lnTo>
                    <a:pt x="646430" y="457233"/>
                  </a:lnTo>
                  <a:lnTo>
                    <a:pt x="637032" y="463296"/>
                  </a:lnTo>
                  <a:lnTo>
                    <a:pt x="609346" y="463296"/>
                  </a:lnTo>
                  <a:lnTo>
                    <a:pt x="599947" y="469358"/>
                  </a:lnTo>
                  <a:lnTo>
                    <a:pt x="582723" y="515001"/>
                  </a:lnTo>
                  <a:lnTo>
                    <a:pt x="575135" y="552675"/>
                  </a:lnTo>
                  <a:lnTo>
                    <a:pt x="568388" y="598979"/>
                  </a:lnTo>
                  <a:lnTo>
                    <a:pt x="562601" y="652960"/>
                  </a:lnTo>
                  <a:lnTo>
                    <a:pt x="557894" y="713665"/>
                  </a:lnTo>
                  <a:lnTo>
                    <a:pt x="554384" y="780141"/>
                  </a:lnTo>
                  <a:lnTo>
                    <a:pt x="552191" y="851434"/>
                  </a:lnTo>
                  <a:lnTo>
                    <a:pt x="551434" y="926592"/>
                  </a:lnTo>
                  <a:lnTo>
                    <a:pt x="550676" y="851434"/>
                  </a:lnTo>
                  <a:lnTo>
                    <a:pt x="548483" y="780141"/>
                  </a:lnTo>
                  <a:lnTo>
                    <a:pt x="544973" y="713665"/>
                  </a:lnTo>
                  <a:lnTo>
                    <a:pt x="540266" y="652960"/>
                  </a:lnTo>
                  <a:lnTo>
                    <a:pt x="534479" y="598979"/>
                  </a:lnTo>
                  <a:lnTo>
                    <a:pt x="527732" y="552675"/>
                  </a:lnTo>
                  <a:lnTo>
                    <a:pt x="520144" y="515001"/>
                  </a:lnTo>
                  <a:lnTo>
                    <a:pt x="502920" y="469358"/>
                  </a:lnTo>
                  <a:lnTo>
                    <a:pt x="493522" y="463296"/>
                  </a:lnTo>
                  <a:lnTo>
                    <a:pt x="57912" y="463296"/>
                  </a:lnTo>
                  <a:lnTo>
                    <a:pt x="48513" y="457233"/>
                  </a:lnTo>
                  <a:lnTo>
                    <a:pt x="31289" y="411590"/>
                  </a:lnTo>
                  <a:lnTo>
                    <a:pt x="23701" y="373916"/>
                  </a:lnTo>
                  <a:lnTo>
                    <a:pt x="16954" y="327612"/>
                  </a:lnTo>
                  <a:lnTo>
                    <a:pt x="11167" y="273631"/>
                  </a:lnTo>
                  <a:lnTo>
                    <a:pt x="6460" y="212926"/>
                  </a:lnTo>
                  <a:lnTo>
                    <a:pt x="2950" y="146450"/>
                  </a:lnTo>
                  <a:lnTo>
                    <a:pt x="757" y="75157"/>
                  </a:lnTo>
                  <a:lnTo>
                    <a:pt x="0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814322" y="3344417"/>
            <a:ext cx="7070090" cy="2756535"/>
          </a:xfrm>
          <a:custGeom>
            <a:avLst/>
            <a:gdLst/>
            <a:ahLst/>
            <a:cxnLst/>
            <a:rect l="l" t="t" r="r" b="b"/>
            <a:pathLst>
              <a:path w="7070090" h="2756535">
                <a:moveTo>
                  <a:pt x="7069963" y="42672"/>
                </a:moveTo>
                <a:lnTo>
                  <a:pt x="6984746" y="43307"/>
                </a:lnTo>
                <a:lnTo>
                  <a:pt x="6997027" y="67386"/>
                </a:lnTo>
                <a:lnTo>
                  <a:pt x="1891245" y="2671013"/>
                </a:lnTo>
                <a:lnTo>
                  <a:pt x="5457063" y="96329"/>
                </a:lnTo>
                <a:lnTo>
                  <a:pt x="5472811" y="118110"/>
                </a:lnTo>
                <a:lnTo>
                  <a:pt x="5497538" y="70866"/>
                </a:lnTo>
                <a:lnTo>
                  <a:pt x="5512308" y="42672"/>
                </a:lnTo>
                <a:lnTo>
                  <a:pt x="5428234" y="56388"/>
                </a:lnTo>
                <a:lnTo>
                  <a:pt x="5444020" y="78270"/>
                </a:lnTo>
                <a:lnTo>
                  <a:pt x="1815236" y="2698521"/>
                </a:lnTo>
                <a:lnTo>
                  <a:pt x="3643299" y="111315"/>
                </a:lnTo>
                <a:lnTo>
                  <a:pt x="3665347" y="126873"/>
                </a:lnTo>
                <a:lnTo>
                  <a:pt x="3671239" y="88138"/>
                </a:lnTo>
                <a:lnTo>
                  <a:pt x="3678174" y="42672"/>
                </a:lnTo>
                <a:lnTo>
                  <a:pt x="3603117" y="82931"/>
                </a:lnTo>
                <a:lnTo>
                  <a:pt x="3625138" y="98488"/>
                </a:lnTo>
                <a:lnTo>
                  <a:pt x="1779524" y="2710700"/>
                </a:lnTo>
                <a:lnTo>
                  <a:pt x="1827161" y="76339"/>
                </a:lnTo>
                <a:lnTo>
                  <a:pt x="1854200" y="76835"/>
                </a:lnTo>
                <a:lnTo>
                  <a:pt x="1847697" y="63246"/>
                </a:lnTo>
                <a:lnTo>
                  <a:pt x="1817497" y="0"/>
                </a:lnTo>
                <a:lnTo>
                  <a:pt x="1778000" y="75438"/>
                </a:lnTo>
                <a:lnTo>
                  <a:pt x="1804936" y="75933"/>
                </a:lnTo>
                <a:lnTo>
                  <a:pt x="1757464" y="2708579"/>
                </a:lnTo>
                <a:lnTo>
                  <a:pt x="50571" y="58077"/>
                </a:lnTo>
                <a:lnTo>
                  <a:pt x="67170" y="47371"/>
                </a:lnTo>
                <a:lnTo>
                  <a:pt x="73279" y="43434"/>
                </a:lnTo>
                <a:lnTo>
                  <a:pt x="0" y="0"/>
                </a:lnTo>
                <a:lnTo>
                  <a:pt x="9271" y="84709"/>
                </a:lnTo>
                <a:lnTo>
                  <a:pt x="31889" y="70129"/>
                </a:lnTo>
                <a:lnTo>
                  <a:pt x="1759204" y="2752306"/>
                </a:lnTo>
                <a:lnTo>
                  <a:pt x="1767954" y="2746667"/>
                </a:lnTo>
                <a:lnTo>
                  <a:pt x="1772920" y="2756331"/>
                </a:lnTo>
                <a:lnTo>
                  <a:pt x="7007111" y="87160"/>
                </a:lnTo>
                <a:lnTo>
                  <a:pt x="7019417" y="111252"/>
                </a:lnTo>
                <a:lnTo>
                  <a:pt x="7056006" y="61595"/>
                </a:lnTo>
                <a:lnTo>
                  <a:pt x="7069963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B424CFC-6D54-18ED-C706-B0CBF317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AlexNet</a:t>
            </a:r>
            <a:r>
              <a:rPr lang="en-GB" dirty="0"/>
              <a:t>: </a:t>
            </a:r>
            <a:r>
              <a:rPr lang="en-GB" dirty="0" err="1"/>
              <a:t>Krizhevsky</a:t>
            </a:r>
            <a:r>
              <a:rPr lang="en-GB" dirty="0"/>
              <a:t> et al. (2012)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2353773A-A3DE-C1FC-CC85-3788740B1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734679"/>
              </p:ext>
            </p:extLst>
          </p:nvPr>
        </p:nvGraphicFramePr>
        <p:xfrm>
          <a:off x="1827574" y="1605152"/>
          <a:ext cx="8428675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056920" imgH="7364880" progId="">
                  <p:embed/>
                </p:oleObj>
              </mc:Choice>
              <mc:Fallback>
                <p:oleObj r:id="rId2" imgW="14056920" imgH="7364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7574" y="1605152"/>
                        <a:ext cx="8428675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90600" y="1981200"/>
            <a:ext cx="7696200" cy="208390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Similar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training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AlexNet.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Increased to 16 layers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lang="en-GB" sz="2800" spc="-1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Only used 3x3 filters.</a:t>
            </a:r>
            <a:endParaRPr sz="2800" dirty="0">
              <a:latin typeface="Century Gothic"/>
              <a:cs typeface="Century Gothic"/>
            </a:endParaRPr>
          </a:p>
          <a:p>
            <a:pPr marL="241300" marR="201295" indent="-229235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Extensively used for transfer learning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FCD6EE-5183-BCC7-D373-16F83E4C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VGG: </a:t>
            </a:r>
            <a:r>
              <a:rPr lang="en-GB" dirty="0" err="1"/>
              <a:t>Simonyan</a:t>
            </a:r>
            <a:r>
              <a:rPr lang="en-GB" dirty="0"/>
              <a:t> et al. (2015)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29233" y="945642"/>
            <a:ext cx="8700770" cy="0"/>
          </a:xfrm>
          <a:custGeom>
            <a:avLst/>
            <a:gdLst/>
            <a:ahLst/>
            <a:cxnLst/>
            <a:rect l="l" t="t" r="r" b="b"/>
            <a:pathLst>
              <a:path w="8700770">
                <a:moveTo>
                  <a:pt x="0" y="0"/>
                </a:moveTo>
                <a:lnTo>
                  <a:pt x="870026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4638" y="2133600"/>
            <a:ext cx="10402575" cy="28828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2100" marR="19939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927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Residual connections allowed for 100+ layers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92100" marR="30480" indent="-229235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927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Goes against the concept of hierarchical representations.</a:t>
            </a:r>
          </a:p>
          <a:p>
            <a:pPr marL="292100" marR="30480" indent="-229235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92735" algn="l"/>
              </a:tabLst>
            </a:pPr>
            <a:r>
              <a:rPr lang="en-GB" sz="2800" spc="-10" dirty="0" err="1">
                <a:latin typeface="Century Gothic"/>
                <a:cs typeface="Century Gothic"/>
              </a:rPr>
              <a:t>DenseNet</a:t>
            </a:r>
            <a:r>
              <a:rPr lang="en-GB" sz="2800" spc="-10" dirty="0">
                <a:latin typeface="Century Gothic"/>
                <a:cs typeface="Century Gothic"/>
              </a:rPr>
              <a:t> generalized his to skip-layers between any part of the network</a:t>
            </a:r>
          </a:p>
          <a:p>
            <a:pPr marL="749300" marR="30480" lvl="1" indent="-229235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927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No increase in parameters</a:t>
            </a:r>
          </a:p>
          <a:p>
            <a:pPr marL="749300" marR="30480" lvl="1" indent="-229235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927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Major increase in compute requirement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8B20E41-391B-D636-FCBC-270691C1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ResNet</a:t>
            </a:r>
            <a:r>
              <a:rPr lang="en-GB" dirty="0"/>
              <a:t>: He et al. (2015)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43000" y="2133600"/>
            <a:ext cx="9220200" cy="147989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Very lightweight model for mobile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Resource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efficient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&amp;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scalable</a:t>
            </a:r>
            <a:endParaRPr sz="2400" dirty="0">
              <a:latin typeface="Century Gothic"/>
              <a:cs typeface="Century Gothic"/>
            </a:endParaRPr>
          </a:p>
          <a:p>
            <a:pPr marL="241300" marR="212090" indent="-229235">
              <a:lnSpc>
                <a:spcPts val="3030"/>
              </a:lnSpc>
              <a:spcBef>
                <a:spcPts val="103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Uses </a:t>
            </a:r>
            <a:r>
              <a:rPr lang="en-GB" sz="2800" b="1" u="sng" dirty="0" err="1">
                <a:latin typeface="Century Gothic"/>
                <a:cs typeface="Century Gothic"/>
              </a:rPr>
              <a:t>depthwise</a:t>
            </a:r>
            <a:r>
              <a:rPr lang="en-GB" sz="2800" dirty="0">
                <a:latin typeface="Century Gothic"/>
                <a:cs typeface="Century Gothic"/>
              </a:rPr>
              <a:t> convolutions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82C69A-C804-F596-4915-6F371E80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MobileNet</a:t>
            </a:r>
            <a:r>
              <a:rPr lang="en-GB" dirty="0"/>
              <a:t>: Howard et al. (2017)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613"/>
            <a:ext cx="937387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u="none" dirty="0"/>
              <a:t>Classic</a:t>
            </a:r>
            <a:r>
              <a:rPr sz="4400" u="none" spc="-15" dirty="0"/>
              <a:t> </a:t>
            </a:r>
            <a:r>
              <a:rPr sz="4400" u="none" dirty="0"/>
              <a:t>Machine</a:t>
            </a:r>
            <a:r>
              <a:rPr sz="4400" u="none" spc="-25" dirty="0"/>
              <a:t> </a:t>
            </a:r>
            <a:r>
              <a:rPr sz="4400" u="none" dirty="0"/>
              <a:t>Learning</a:t>
            </a:r>
            <a:r>
              <a:rPr sz="4400" u="none" spc="-25" dirty="0"/>
              <a:t> </a:t>
            </a:r>
            <a:r>
              <a:rPr sz="4400" u="none" spc="-10" dirty="0"/>
              <a:t>Pipeline: Classification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97833" y="2755834"/>
            <a:ext cx="701675" cy="58419"/>
            <a:chOff x="1926082" y="2805429"/>
            <a:chExt cx="701675" cy="58419"/>
          </a:xfrm>
        </p:grpSpPr>
        <p:sp>
          <p:nvSpPr>
            <p:cNvPr id="5" name="object 5"/>
            <p:cNvSpPr/>
            <p:nvPr/>
          </p:nvSpPr>
          <p:spPr>
            <a:xfrm>
              <a:off x="1932432" y="2811779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32432" y="2811779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97833" y="2902138"/>
            <a:ext cx="701675" cy="58419"/>
            <a:chOff x="1926082" y="2951733"/>
            <a:chExt cx="701675" cy="58419"/>
          </a:xfrm>
        </p:grpSpPr>
        <p:sp>
          <p:nvSpPr>
            <p:cNvPr id="8" name="object 8"/>
            <p:cNvSpPr/>
            <p:nvPr/>
          </p:nvSpPr>
          <p:spPr>
            <a:xfrm>
              <a:off x="1932432" y="2958083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32432" y="2958083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697833" y="3042347"/>
            <a:ext cx="701675" cy="58419"/>
            <a:chOff x="1926082" y="3091942"/>
            <a:chExt cx="701675" cy="58419"/>
          </a:xfrm>
        </p:grpSpPr>
        <p:sp>
          <p:nvSpPr>
            <p:cNvPr id="11" name="object 11"/>
            <p:cNvSpPr/>
            <p:nvPr/>
          </p:nvSpPr>
          <p:spPr>
            <a:xfrm>
              <a:off x="1932432" y="3098292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32432" y="3098292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697833" y="3327334"/>
            <a:ext cx="701675" cy="58419"/>
            <a:chOff x="1926082" y="3376929"/>
            <a:chExt cx="701675" cy="58419"/>
          </a:xfrm>
        </p:grpSpPr>
        <p:sp>
          <p:nvSpPr>
            <p:cNvPr id="14" name="object 14"/>
            <p:cNvSpPr/>
            <p:nvPr/>
          </p:nvSpPr>
          <p:spPr>
            <a:xfrm>
              <a:off x="1932432" y="3383279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32432" y="3383279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697833" y="3185603"/>
            <a:ext cx="701675" cy="58419"/>
            <a:chOff x="1926082" y="3235198"/>
            <a:chExt cx="701675" cy="58419"/>
          </a:xfrm>
        </p:grpSpPr>
        <p:sp>
          <p:nvSpPr>
            <p:cNvPr id="17" name="object 17"/>
            <p:cNvSpPr/>
            <p:nvPr/>
          </p:nvSpPr>
          <p:spPr>
            <a:xfrm>
              <a:off x="1932432" y="324154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32432" y="324154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86428" y="3563555"/>
            <a:ext cx="13442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Collection</a:t>
            </a:r>
            <a:r>
              <a:rPr sz="1400" spc="-7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of </a:t>
            </a:r>
            <a:r>
              <a:rPr sz="1400" dirty="0">
                <a:latin typeface="Century Gothic"/>
                <a:cs typeface="Century Gothic"/>
              </a:rPr>
              <a:t>vectors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5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cats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6428" y="5112193"/>
            <a:ext cx="14046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84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Collection</a:t>
            </a:r>
            <a:r>
              <a:rPr sz="1400" spc="-8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of </a:t>
            </a:r>
            <a:r>
              <a:rPr sz="1400" dirty="0">
                <a:latin typeface="Century Gothic"/>
                <a:cs typeface="Century Gothic"/>
              </a:rPr>
              <a:t>vectors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15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dogs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10659" y="4304728"/>
            <a:ext cx="701675" cy="58419"/>
            <a:chOff x="1968754" y="4324858"/>
            <a:chExt cx="701675" cy="58419"/>
          </a:xfrm>
        </p:grpSpPr>
        <p:sp>
          <p:nvSpPr>
            <p:cNvPr id="23" name="object 23"/>
            <p:cNvSpPr/>
            <p:nvPr/>
          </p:nvSpPr>
          <p:spPr>
            <a:xfrm>
              <a:off x="1975104" y="433120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75104" y="4331208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710659" y="4451031"/>
            <a:ext cx="701675" cy="58419"/>
            <a:chOff x="1968754" y="4471161"/>
            <a:chExt cx="701675" cy="58419"/>
          </a:xfrm>
        </p:grpSpPr>
        <p:sp>
          <p:nvSpPr>
            <p:cNvPr id="26" name="object 26"/>
            <p:cNvSpPr/>
            <p:nvPr/>
          </p:nvSpPr>
          <p:spPr>
            <a:xfrm>
              <a:off x="1975104" y="4477511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75104" y="4477511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710659" y="4591240"/>
            <a:ext cx="701675" cy="58419"/>
            <a:chOff x="1968754" y="4611370"/>
            <a:chExt cx="701675" cy="58419"/>
          </a:xfrm>
        </p:grpSpPr>
        <p:sp>
          <p:nvSpPr>
            <p:cNvPr id="29" name="object 29"/>
            <p:cNvSpPr/>
            <p:nvPr/>
          </p:nvSpPr>
          <p:spPr>
            <a:xfrm>
              <a:off x="1975104" y="461772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5104" y="461772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710659" y="4734496"/>
            <a:ext cx="701675" cy="58419"/>
            <a:chOff x="1968754" y="4754626"/>
            <a:chExt cx="701675" cy="58419"/>
          </a:xfrm>
        </p:grpSpPr>
        <p:sp>
          <p:nvSpPr>
            <p:cNvPr id="32" name="object 32"/>
            <p:cNvSpPr/>
            <p:nvPr/>
          </p:nvSpPr>
          <p:spPr>
            <a:xfrm>
              <a:off x="1975104" y="476097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75104" y="476097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710659" y="4867084"/>
            <a:ext cx="701675" cy="58419"/>
            <a:chOff x="1968754" y="4887214"/>
            <a:chExt cx="701675" cy="58419"/>
          </a:xfrm>
        </p:grpSpPr>
        <p:sp>
          <p:nvSpPr>
            <p:cNvPr id="35" name="object 35"/>
            <p:cNvSpPr/>
            <p:nvPr/>
          </p:nvSpPr>
          <p:spPr>
            <a:xfrm>
              <a:off x="1975104" y="489356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6888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688848" y="45719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75104" y="489356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20">
                  <a:moveTo>
                    <a:pt x="0" y="45719"/>
                  </a:moveTo>
                  <a:lnTo>
                    <a:pt x="688848" y="45719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579450" y="4382360"/>
            <a:ext cx="23101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Count occurrence of “words”</a:t>
            </a:r>
            <a:endParaRPr sz="1800" dirty="0">
              <a:latin typeface="Century Gothic"/>
              <a:cs typeface="Century Gothic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9501" y="2723007"/>
            <a:ext cx="1121664" cy="140817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4129501" y="2723007"/>
            <a:ext cx="1122045" cy="140843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Dictionary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245325" y="2934842"/>
            <a:ext cx="993775" cy="1038225"/>
            <a:chOff x="4213859" y="2778251"/>
            <a:chExt cx="993775" cy="1038225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3859" y="2865119"/>
              <a:ext cx="131063" cy="11734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1267" y="2778251"/>
              <a:ext cx="134112" cy="13716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6007" y="2991611"/>
              <a:ext cx="138684" cy="1661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5507" y="3668267"/>
              <a:ext cx="115824" cy="1478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3207" y="2924555"/>
              <a:ext cx="114300" cy="1356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0223" y="3537203"/>
              <a:ext cx="146303" cy="135636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595871" y="3427348"/>
            <a:ext cx="2263140" cy="248920"/>
            <a:chOff x="6595871" y="3427348"/>
            <a:chExt cx="2263140" cy="248920"/>
          </a:xfrm>
        </p:grpSpPr>
        <p:sp>
          <p:nvSpPr>
            <p:cNvPr id="51" name="object 51"/>
            <p:cNvSpPr/>
            <p:nvPr/>
          </p:nvSpPr>
          <p:spPr>
            <a:xfrm>
              <a:off x="6595871" y="3430523"/>
              <a:ext cx="2263140" cy="0"/>
            </a:xfrm>
            <a:custGeom>
              <a:avLst/>
              <a:gdLst/>
              <a:ahLst/>
              <a:cxnLst/>
              <a:rect l="l" t="t" r="r" b="b"/>
              <a:pathLst>
                <a:path w="2263140">
                  <a:moveTo>
                    <a:pt x="0" y="0"/>
                  </a:moveTo>
                  <a:lnTo>
                    <a:pt x="2262885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991" y="3442715"/>
              <a:ext cx="182879" cy="22707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9643" y="3474719"/>
              <a:ext cx="152400" cy="20116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2251" y="3482339"/>
              <a:ext cx="152400" cy="1859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6571" y="3489959"/>
              <a:ext cx="195072" cy="185927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976618" y="2560066"/>
            <a:ext cx="87630" cy="814705"/>
            <a:chOff x="6976618" y="2560066"/>
            <a:chExt cx="87630" cy="814705"/>
          </a:xfrm>
        </p:grpSpPr>
        <p:sp>
          <p:nvSpPr>
            <p:cNvPr id="57" name="object 57"/>
            <p:cNvSpPr/>
            <p:nvPr/>
          </p:nvSpPr>
          <p:spPr>
            <a:xfrm>
              <a:off x="6982968" y="2566416"/>
              <a:ext cx="74930" cy="802005"/>
            </a:xfrm>
            <a:custGeom>
              <a:avLst/>
              <a:gdLst/>
              <a:ahLst/>
              <a:cxnLst/>
              <a:rect l="l" t="t" r="r" b="b"/>
              <a:pathLst>
                <a:path w="74929" h="802004">
                  <a:moveTo>
                    <a:pt x="74675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74675" y="801624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82968" y="2566416"/>
              <a:ext cx="74930" cy="802005"/>
            </a:xfrm>
            <a:custGeom>
              <a:avLst/>
              <a:gdLst/>
              <a:ahLst/>
              <a:cxnLst/>
              <a:rect l="l" t="t" r="r" b="b"/>
              <a:pathLst>
                <a:path w="74929" h="802004">
                  <a:moveTo>
                    <a:pt x="0" y="801624"/>
                  </a:moveTo>
                  <a:lnTo>
                    <a:pt x="74675" y="801624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7203693" y="2678938"/>
            <a:ext cx="86360" cy="695960"/>
            <a:chOff x="7203693" y="2678938"/>
            <a:chExt cx="86360" cy="695960"/>
          </a:xfrm>
        </p:grpSpPr>
        <p:sp>
          <p:nvSpPr>
            <p:cNvPr id="60" name="object 60"/>
            <p:cNvSpPr/>
            <p:nvPr/>
          </p:nvSpPr>
          <p:spPr>
            <a:xfrm>
              <a:off x="7210043" y="2685288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73151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73151" y="682751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10043" y="2685288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0" y="682751"/>
                  </a:moveTo>
                  <a:lnTo>
                    <a:pt x="73151" y="6827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7496302" y="2678938"/>
            <a:ext cx="87630" cy="695960"/>
            <a:chOff x="7496302" y="2678938"/>
            <a:chExt cx="87630" cy="695960"/>
          </a:xfrm>
        </p:grpSpPr>
        <p:sp>
          <p:nvSpPr>
            <p:cNvPr id="63" name="object 63"/>
            <p:cNvSpPr/>
            <p:nvPr/>
          </p:nvSpPr>
          <p:spPr>
            <a:xfrm>
              <a:off x="7502652" y="2685288"/>
              <a:ext cx="74930" cy="683260"/>
            </a:xfrm>
            <a:custGeom>
              <a:avLst/>
              <a:gdLst/>
              <a:ahLst/>
              <a:cxnLst/>
              <a:rect l="l" t="t" r="r" b="b"/>
              <a:pathLst>
                <a:path w="74929" h="683260">
                  <a:moveTo>
                    <a:pt x="74675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74675" y="682751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02652" y="2685288"/>
              <a:ext cx="74930" cy="683260"/>
            </a:xfrm>
            <a:custGeom>
              <a:avLst/>
              <a:gdLst/>
              <a:ahLst/>
              <a:cxnLst/>
              <a:rect l="l" t="t" r="r" b="b"/>
              <a:pathLst>
                <a:path w="74929" h="683260">
                  <a:moveTo>
                    <a:pt x="0" y="682751"/>
                  </a:moveTo>
                  <a:lnTo>
                    <a:pt x="74675" y="6827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2676" y="3499103"/>
            <a:ext cx="175259" cy="16154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73695" y="3483864"/>
            <a:ext cx="178307" cy="185928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6595871" y="4239514"/>
            <a:ext cx="2263140" cy="1099185"/>
            <a:chOff x="6595871" y="4239514"/>
            <a:chExt cx="2263140" cy="1099185"/>
          </a:xfrm>
        </p:grpSpPr>
        <p:sp>
          <p:nvSpPr>
            <p:cNvPr id="68" name="object 68"/>
            <p:cNvSpPr/>
            <p:nvPr/>
          </p:nvSpPr>
          <p:spPr>
            <a:xfrm>
              <a:off x="6595871" y="5093208"/>
              <a:ext cx="2263140" cy="0"/>
            </a:xfrm>
            <a:custGeom>
              <a:avLst/>
              <a:gdLst/>
              <a:ahLst/>
              <a:cxnLst/>
              <a:rect l="l" t="t" r="r" b="b"/>
              <a:pathLst>
                <a:path w="2263140">
                  <a:moveTo>
                    <a:pt x="0" y="0"/>
                  </a:moveTo>
                  <a:lnTo>
                    <a:pt x="2262885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854695" y="4245864"/>
              <a:ext cx="74930" cy="803275"/>
            </a:xfrm>
            <a:custGeom>
              <a:avLst/>
              <a:gdLst/>
              <a:ahLst/>
              <a:cxnLst/>
              <a:rect l="l" t="t" r="r" b="b"/>
              <a:pathLst>
                <a:path w="74929" h="803275">
                  <a:moveTo>
                    <a:pt x="74675" y="0"/>
                  </a:moveTo>
                  <a:lnTo>
                    <a:pt x="0" y="0"/>
                  </a:lnTo>
                  <a:lnTo>
                    <a:pt x="0" y="803148"/>
                  </a:lnTo>
                  <a:lnTo>
                    <a:pt x="74675" y="803148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854695" y="4245864"/>
              <a:ext cx="74930" cy="803275"/>
            </a:xfrm>
            <a:custGeom>
              <a:avLst/>
              <a:gdLst/>
              <a:ahLst/>
              <a:cxnLst/>
              <a:rect l="l" t="t" r="r" b="b"/>
              <a:pathLst>
                <a:path w="74929" h="803275">
                  <a:moveTo>
                    <a:pt x="0" y="803148"/>
                  </a:moveTo>
                  <a:lnTo>
                    <a:pt x="74675" y="803148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80314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447531" y="4376928"/>
              <a:ext cx="73660" cy="684530"/>
            </a:xfrm>
            <a:custGeom>
              <a:avLst/>
              <a:gdLst/>
              <a:ahLst/>
              <a:cxnLst/>
              <a:rect l="l" t="t" r="r" b="b"/>
              <a:pathLst>
                <a:path w="73659" h="684529">
                  <a:moveTo>
                    <a:pt x="73151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3151" y="684276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447531" y="4376928"/>
              <a:ext cx="73660" cy="684530"/>
            </a:xfrm>
            <a:custGeom>
              <a:avLst/>
              <a:gdLst/>
              <a:ahLst/>
              <a:cxnLst/>
              <a:rect l="l" t="t" r="r" b="b"/>
              <a:pathLst>
                <a:path w="73659" h="684529">
                  <a:moveTo>
                    <a:pt x="0" y="684276"/>
                  </a:moveTo>
                  <a:lnTo>
                    <a:pt x="73151" y="684276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132063" y="4364736"/>
              <a:ext cx="74930" cy="684530"/>
            </a:xfrm>
            <a:custGeom>
              <a:avLst/>
              <a:gdLst/>
              <a:ahLst/>
              <a:cxnLst/>
              <a:rect l="l" t="t" r="r" b="b"/>
              <a:pathLst>
                <a:path w="74929" h="684529">
                  <a:moveTo>
                    <a:pt x="74675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4675" y="684276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132063" y="4364736"/>
              <a:ext cx="74930" cy="684530"/>
            </a:xfrm>
            <a:custGeom>
              <a:avLst/>
              <a:gdLst/>
              <a:ahLst/>
              <a:cxnLst/>
              <a:rect l="l" t="t" r="r" b="b"/>
              <a:pathLst>
                <a:path w="74929" h="684529">
                  <a:moveTo>
                    <a:pt x="0" y="684276"/>
                  </a:moveTo>
                  <a:lnTo>
                    <a:pt x="74675" y="6842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991" y="5105400"/>
              <a:ext cx="182879" cy="2270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9643" y="5137404"/>
              <a:ext cx="152400" cy="20116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2251" y="5145024"/>
              <a:ext cx="152400" cy="18592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6571" y="5152644"/>
              <a:ext cx="195072" cy="185928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2676" y="5161788"/>
            <a:ext cx="175259" cy="16154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73695" y="5146547"/>
            <a:ext cx="178307" cy="185927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9128506" y="3235198"/>
            <a:ext cx="1617980" cy="213995"/>
            <a:chOff x="9128506" y="3235198"/>
            <a:chExt cx="1617980" cy="213995"/>
          </a:xfrm>
        </p:grpSpPr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4856" y="3241548"/>
              <a:ext cx="1604772" cy="20116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134856" y="3241548"/>
              <a:ext cx="1605280" cy="201295"/>
            </a:xfrm>
            <a:custGeom>
              <a:avLst/>
              <a:gdLst/>
              <a:ahLst/>
              <a:cxnLst/>
              <a:rect l="l" t="t" r="r" b="b"/>
              <a:pathLst>
                <a:path w="1605279" h="201295">
                  <a:moveTo>
                    <a:pt x="0" y="201167"/>
                  </a:moveTo>
                  <a:lnTo>
                    <a:pt x="1604772" y="201167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9137650" y="4864353"/>
            <a:ext cx="1617980" cy="213995"/>
            <a:chOff x="9137650" y="4864353"/>
            <a:chExt cx="1617980" cy="213995"/>
          </a:xfrm>
        </p:grpSpPr>
        <p:pic>
          <p:nvPicPr>
            <p:cNvPr id="85" name="object 8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4000" y="4870703"/>
              <a:ext cx="1604772" cy="20116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9144000" y="4870703"/>
              <a:ext cx="1605280" cy="201295"/>
            </a:xfrm>
            <a:custGeom>
              <a:avLst/>
              <a:gdLst/>
              <a:ahLst/>
              <a:cxnLst/>
              <a:rect l="l" t="t" r="r" b="b"/>
              <a:pathLst>
                <a:path w="1605279" h="201295">
                  <a:moveTo>
                    <a:pt x="0" y="201168"/>
                  </a:moveTo>
                  <a:lnTo>
                    <a:pt x="1604772" y="201168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8897366" y="3719829"/>
            <a:ext cx="2098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entury Gothic"/>
                <a:cs typeface="Century Gothic"/>
              </a:rPr>
              <a:t>Final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vector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1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class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cat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991600" y="5323332"/>
            <a:ext cx="2159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Final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vector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1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class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dog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124827" y="1845055"/>
            <a:ext cx="13423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entury Gothic"/>
                <a:cs typeface="Century Gothic"/>
              </a:rPr>
              <a:t>Bags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of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visual</a:t>
            </a:r>
            <a:endParaRPr sz="1600">
              <a:latin typeface="Century Gothic"/>
              <a:cs typeface="Century Gothic"/>
            </a:endParaRPr>
          </a:p>
          <a:p>
            <a:pPr marL="3175" algn="ctr">
              <a:lnSpc>
                <a:spcPct val="100000"/>
              </a:lnSpc>
            </a:pPr>
            <a:r>
              <a:rPr sz="1600" spc="-10" dirty="0">
                <a:latin typeface="Century Gothic"/>
                <a:cs typeface="Century Gothic"/>
              </a:rPr>
              <a:t>words</a:t>
            </a:r>
            <a:endParaRPr sz="1600">
              <a:latin typeface="Century Gothic"/>
              <a:cs typeface="Century Gothic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1ACA8B6-47B5-4DB9-C28D-F2171B41029B}"/>
              </a:ext>
            </a:extLst>
          </p:cNvPr>
          <p:cNvCxnSpPr/>
          <p:nvPr/>
        </p:nvCxnSpPr>
        <p:spPr>
          <a:xfrm>
            <a:off x="2973886" y="3148202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8D351E7-2E94-8AD0-B9E0-565FF956FA32}"/>
              </a:ext>
            </a:extLst>
          </p:cNvPr>
          <p:cNvCxnSpPr/>
          <p:nvPr/>
        </p:nvCxnSpPr>
        <p:spPr>
          <a:xfrm>
            <a:off x="2938326" y="4519284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0B32BC4-D07A-80D6-745F-677C9EC4216E}"/>
              </a:ext>
            </a:extLst>
          </p:cNvPr>
          <p:cNvCxnSpPr/>
          <p:nvPr/>
        </p:nvCxnSpPr>
        <p:spPr>
          <a:xfrm>
            <a:off x="6165638" y="4516104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B625F6-2560-8732-8E66-65A905D29335}"/>
              </a:ext>
            </a:extLst>
          </p:cNvPr>
          <p:cNvCxnSpPr/>
          <p:nvPr/>
        </p:nvCxnSpPr>
        <p:spPr>
          <a:xfrm>
            <a:off x="6142896" y="3107799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83DB3A9-CC69-6267-AA3A-FCC70F2A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comparison</a:t>
            </a:r>
          </a:p>
        </p:txBody>
      </p:sp>
      <p:pic>
        <p:nvPicPr>
          <p:cNvPr id="16" name="Picture 15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D6E7EA97-034E-6A76-02CD-7259E498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6937022" cy="486492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428427"/>
            <a:ext cx="6804659" cy="4653197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05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Activation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354965" indent="-342900">
              <a:lnSpc>
                <a:spcPct val="100000"/>
              </a:lnSpc>
              <a:spcBef>
                <a:spcPts val="71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types</a:t>
            </a:r>
            <a:endParaRPr lang="en-US" sz="2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lang="en-US" sz="1600" dirty="0">
                <a:latin typeface="Century Gothic"/>
                <a:cs typeface="Century Gothic"/>
              </a:rPr>
              <a:t>Basic</a:t>
            </a:r>
            <a:r>
              <a:rPr lang="en-US" sz="1600" spc="-50" dirty="0">
                <a:latin typeface="Century Gothic"/>
                <a:cs typeface="Century Gothic"/>
              </a:rPr>
              <a:t> </a:t>
            </a:r>
            <a:r>
              <a:rPr lang="en-US" sz="1600" spc="-10" dirty="0">
                <a:latin typeface="Century Gothic"/>
                <a:cs typeface="Century Gothic"/>
              </a:rPr>
              <a:t>setup:</a:t>
            </a:r>
            <a:endParaRPr lang="en-US"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4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Fully</a:t>
            </a:r>
            <a:r>
              <a:rPr sz="1400" spc="-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connected</a:t>
            </a:r>
            <a:endParaRPr sz="1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Image</a:t>
            </a:r>
            <a:r>
              <a:rPr lang="en-GB" sz="1600" spc="-75" dirty="0">
                <a:latin typeface="Century Gothic"/>
                <a:cs typeface="Century Gothic"/>
              </a:rPr>
              <a:t>s</a:t>
            </a:r>
            <a:r>
              <a:rPr sz="1600" spc="-10" dirty="0">
                <a:latin typeface="Century Gothic"/>
                <a:cs typeface="Century Gothic"/>
              </a:rPr>
              <a:t>:</a:t>
            </a:r>
            <a:endParaRPr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30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Convolutional</a:t>
            </a:r>
            <a:r>
              <a:rPr sz="1400" spc="-8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(CNN)</a:t>
            </a:r>
            <a:endParaRPr sz="14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40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Pooling</a:t>
            </a:r>
            <a:endParaRPr sz="1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Sequence</a:t>
            </a:r>
            <a:r>
              <a:rPr lang="en-GB" sz="1600" spc="-90" dirty="0">
                <a:latin typeface="Century Gothic"/>
                <a:cs typeface="Century Gothic"/>
              </a:rPr>
              <a:t>s</a:t>
            </a:r>
            <a:r>
              <a:rPr sz="1600" spc="-10" dirty="0">
                <a:latin typeface="Century Gothic"/>
                <a:cs typeface="Century Gothic"/>
              </a:rPr>
              <a:t>:</a:t>
            </a:r>
            <a:endParaRPr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3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Recurrent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(basic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RNN)</a:t>
            </a:r>
            <a:endParaRPr sz="14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3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Long</a:t>
            </a:r>
            <a:r>
              <a:rPr sz="1400" spc="-1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Short-</a:t>
            </a:r>
            <a:r>
              <a:rPr sz="1400" dirty="0">
                <a:latin typeface="Century Gothic"/>
                <a:cs typeface="Century Gothic"/>
              </a:rPr>
              <a:t>Term</a:t>
            </a:r>
            <a:r>
              <a:rPr sz="1400" spc="1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Memory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(LSTM)</a:t>
            </a:r>
            <a:endParaRPr sz="14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lang="en-GB" sz="1400" spc="-10" dirty="0">
                <a:latin typeface="Century Gothic"/>
                <a:cs typeface="Century Gothic"/>
              </a:rPr>
              <a:t>Attention</a:t>
            </a:r>
            <a:endParaRPr sz="1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Advanced</a:t>
            </a:r>
            <a:r>
              <a:rPr sz="1600" spc="-10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Extensions:</a:t>
            </a:r>
            <a:endParaRPr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4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Residual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connections</a:t>
            </a:r>
            <a:endParaRPr sz="1400" dirty="0">
              <a:latin typeface="Century Gothic"/>
              <a:cs typeface="Century Gothic"/>
            </a:endParaRPr>
          </a:p>
          <a:p>
            <a:pPr marL="354965" indent="-342900">
              <a:lnSpc>
                <a:spcPct val="100000"/>
              </a:lnSpc>
              <a:spcBef>
                <a:spcPts val="69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Architecture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812800" indent="-342900">
              <a:lnSpc>
                <a:spcPct val="100000"/>
              </a:lnSpc>
              <a:spcBef>
                <a:spcPts val="270"/>
              </a:spcBef>
              <a:buFont typeface="Wingdings" panose="05000000000000000000" pitchFamily="2" charset="2"/>
              <a:buChar char="ü"/>
            </a:pPr>
            <a:r>
              <a:rPr sz="2000" dirty="0">
                <a:latin typeface="Century Gothic"/>
                <a:cs typeface="Century Gothic"/>
              </a:rPr>
              <a:t>AlexNet,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VGG,</a:t>
            </a:r>
            <a:r>
              <a:rPr sz="2000" spc="10" dirty="0">
                <a:latin typeface="Century Gothic"/>
                <a:cs typeface="Century Gothic"/>
              </a:rPr>
              <a:t> </a:t>
            </a:r>
            <a:r>
              <a:rPr sz="2000" dirty="0" err="1">
                <a:latin typeface="Century Gothic"/>
                <a:cs typeface="Century Gothic"/>
              </a:rPr>
              <a:t>ResNet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&amp;</a:t>
            </a:r>
            <a:r>
              <a:rPr sz="2000" spc="-10" dirty="0">
                <a:latin typeface="Century Gothic"/>
                <a:cs typeface="Century Gothic"/>
              </a:rPr>
              <a:t> MobileNet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1B5D00-D3AF-61BA-E3D0-57D9CFB1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Today</a:t>
            </a:r>
          </a:p>
        </p:txBody>
      </p:sp>
    </p:spTree>
    <p:extLst>
      <p:ext uri="{BB962C8B-B14F-4D97-AF65-F5344CB8AC3E}">
        <p14:creationId xmlns:p14="http://schemas.microsoft.com/office/powerpoint/2010/main" val="336352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613"/>
            <a:ext cx="937387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u="none" dirty="0"/>
              <a:t>Classic</a:t>
            </a:r>
            <a:r>
              <a:rPr sz="4400" u="none" spc="-15" dirty="0"/>
              <a:t> </a:t>
            </a:r>
            <a:r>
              <a:rPr sz="4400" u="none" dirty="0"/>
              <a:t>Machine</a:t>
            </a:r>
            <a:r>
              <a:rPr sz="4400" u="none" spc="-25" dirty="0"/>
              <a:t> </a:t>
            </a:r>
            <a:r>
              <a:rPr sz="4400" u="none" dirty="0"/>
              <a:t>Learning</a:t>
            </a:r>
            <a:r>
              <a:rPr sz="4400" u="none" spc="-25" dirty="0"/>
              <a:t> </a:t>
            </a:r>
            <a:r>
              <a:rPr sz="4400" u="none" spc="-10" dirty="0"/>
              <a:t>Pipeline: Classification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895600" y="2514600"/>
            <a:ext cx="1617980" cy="212725"/>
            <a:chOff x="2427477" y="2930398"/>
            <a:chExt cx="1617980" cy="212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3827" y="2936748"/>
              <a:ext cx="1604772" cy="1996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33827" y="2936748"/>
              <a:ext cx="1605280" cy="200025"/>
            </a:xfrm>
            <a:custGeom>
              <a:avLst/>
              <a:gdLst/>
              <a:ahLst/>
              <a:cxnLst/>
              <a:rect l="l" t="t" r="r" b="b"/>
              <a:pathLst>
                <a:path w="1605279" h="200025">
                  <a:moveTo>
                    <a:pt x="0" y="199644"/>
                  </a:moveTo>
                  <a:lnTo>
                    <a:pt x="1604772" y="199644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895600" y="3230880"/>
            <a:ext cx="1617980" cy="212725"/>
            <a:chOff x="2427477" y="3646678"/>
            <a:chExt cx="1617980" cy="2127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827" y="3653028"/>
              <a:ext cx="1604772" cy="1996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33827" y="3653028"/>
              <a:ext cx="1605280" cy="200025"/>
            </a:xfrm>
            <a:custGeom>
              <a:avLst/>
              <a:gdLst/>
              <a:ahLst/>
              <a:cxnLst/>
              <a:rect l="l" t="t" r="r" b="b"/>
              <a:pathLst>
                <a:path w="1605279" h="200025">
                  <a:moveTo>
                    <a:pt x="0" y="199644"/>
                  </a:moveTo>
                  <a:lnTo>
                    <a:pt x="1604772" y="199644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46299" y="2769743"/>
            <a:ext cx="2159000" cy="951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entury Gothic"/>
                <a:cs typeface="Century Gothic"/>
              </a:rPr>
              <a:t>Final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vector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1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class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cat</a:t>
            </a: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7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5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entury Gothic"/>
                <a:cs typeface="Century Gothic"/>
              </a:rPr>
              <a:t>Final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vector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1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class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dog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04745" y="3997452"/>
            <a:ext cx="1617980" cy="213995"/>
            <a:chOff x="2436622" y="4413250"/>
            <a:chExt cx="1617980" cy="2139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2972" y="4419600"/>
              <a:ext cx="1604772" cy="2011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42972" y="4419600"/>
              <a:ext cx="1605280" cy="201295"/>
            </a:xfrm>
            <a:custGeom>
              <a:avLst/>
              <a:gdLst/>
              <a:ahLst/>
              <a:cxnLst/>
              <a:rect l="l" t="t" r="r" b="b"/>
              <a:pathLst>
                <a:path w="1605279" h="201295">
                  <a:moveTo>
                    <a:pt x="0" y="201168"/>
                  </a:moveTo>
                  <a:lnTo>
                    <a:pt x="1604772" y="201168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607311" y="4278579"/>
            <a:ext cx="2240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entury Gothic"/>
                <a:cs typeface="Century Gothic"/>
              </a:rPr>
              <a:t>Final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vector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1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class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chair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04745" y="5160263"/>
            <a:ext cx="1617980" cy="213995"/>
            <a:chOff x="2436622" y="5576061"/>
            <a:chExt cx="1617980" cy="21399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2972" y="5582411"/>
              <a:ext cx="1604772" cy="2011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42972" y="5582411"/>
              <a:ext cx="1605280" cy="201295"/>
            </a:xfrm>
            <a:custGeom>
              <a:avLst/>
              <a:gdLst/>
              <a:ahLst/>
              <a:cxnLst/>
              <a:rect l="l" t="t" r="r" b="b"/>
              <a:pathLst>
                <a:path w="1605279" h="201295">
                  <a:moveTo>
                    <a:pt x="0" y="201168"/>
                  </a:moveTo>
                  <a:lnTo>
                    <a:pt x="1604772" y="201168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46021" y="5492242"/>
            <a:ext cx="25165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Final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vector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1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class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airplane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1730" y="4565649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entury Gothic"/>
                <a:cs typeface="Century Gothic"/>
              </a:rPr>
              <a:t>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81730" y="470281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entury Gothic"/>
                <a:cs typeface="Century Gothic"/>
              </a:rPr>
              <a:t>.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17308" y="2915411"/>
            <a:ext cx="1498600" cy="2113280"/>
            <a:chOff x="6949185" y="3331209"/>
            <a:chExt cx="1498600" cy="2113280"/>
          </a:xfrm>
          <a:solidFill>
            <a:srgbClr val="00B050"/>
          </a:solidFill>
        </p:grpSpPr>
        <p:sp>
          <p:nvSpPr>
            <p:cNvPr id="23" name="object 23"/>
            <p:cNvSpPr/>
            <p:nvPr/>
          </p:nvSpPr>
          <p:spPr>
            <a:xfrm>
              <a:off x="6955535" y="3337559"/>
              <a:ext cx="1485900" cy="2100580"/>
            </a:xfrm>
            <a:custGeom>
              <a:avLst/>
              <a:gdLst/>
              <a:ahLst/>
              <a:cxnLst/>
              <a:rect l="l" t="t" r="r" b="b"/>
              <a:pathLst>
                <a:path w="1485900" h="2100579">
                  <a:moveTo>
                    <a:pt x="742950" y="0"/>
                  </a:moveTo>
                  <a:lnTo>
                    <a:pt x="678843" y="1284"/>
                  </a:lnTo>
                  <a:lnTo>
                    <a:pt x="616250" y="5069"/>
                  </a:lnTo>
                  <a:lnTo>
                    <a:pt x="555396" y="11248"/>
                  </a:lnTo>
                  <a:lnTo>
                    <a:pt x="496502" y="19716"/>
                  </a:lnTo>
                  <a:lnTo>
                    <a:pt x="439792" y="30369"/>
                  </a:lnTo>
                  <a:lnTo>
                    <a:pt x="385489" y="43101"/>
                  </a:lnTo>
                  <a:lnTo>
                    <a:pt x="333815" y="57807"/>
                  </a:lnTo>
                  <a:lnTo>
                    <a:pt x="284994" y="74383"/>
                  </a:lnTo>
                  <a:lnTo>
                    <a:pt x="239248" y="92722"/>
                  </a:lnTo>
                  <a:lnTo>
                    <a:pt x="196801" y="112720"/>
                  </a:lnTo>
                  <a:lnTo>
                    <a:pt x="157875" y="134272"/>
                  </a:lnTo>
                  <a:lnTo>
                    <a:pt x="122694" y="157273"/>
                  </a:lnTo>
                  <a:lnTo>
                    <a:pt x="91480" y="181617"/>
                  </a:lnTo>
                  <a:lnTo>
                    <a:pt x="41847" y="233915"/>
                  </a:lnTo>
                  <a:lnTo>
                    <a:pt x="10759" y="290327"/>
                  </a:lnTo>
                  <a:lnTo>
                    <a:pt x="0" y="350012"/>
                  </a:lnTo>
                  <a:lnTo>
                    <a:pt x="0" y="1750059"/>
                  </a:lnTo>
                  <a:lnTo>
                    <a:pt x="10759" y="1809744"/>
                  </a:lnTo>
                  <a:lnTo>
                    <a:pt x="41847" y="1866156"/>
                  </a:lnTo>
                  <a:lnTo>
                    <a:pt x="91480" y="1918454"/>
                  </a:lnTo>
                  <a:lnTo>
                    <a:pt x="122694" y="1942798"/>
                  </a:lnTo>
                  <a:lnTo>
                    <a:pt x="157875" y="1965799"/>
                  </a:lnTo>
                  <a:lnTo>
                    <a:pt x="196801" y="1987351"/>
                  </a:lnTo>
                  <a:lnTo>
                    <a:pt x="239248" y="2007349"/>
                  </a:lnTo>
                  <a:lnTo>
                    <a:pt x="284994" y="2025688"/>
                  </a:lnTo>
                  <a:lnTo>
                    <a:pt x="333815" y="2042264"/>
                  </a:lnTo>
                  <a:lnTo>
                    <a:pt x="385489" y="2056970"/>
                  </a:lnTo>
                  <a:lnTo>
                    <a:pt x="439792" y="2069702"/>
                  </a:lnTo>
                  <a:lnTo>
                    <a:pt x="496502" y="2080355"/>
                  </a:lnTo>
                  <a:lnTo>
                    <a:pt x="555396" y="2088823"/>
                  </a:lnTo>
                  <a:lnTo>
                    <a:pt x="616250" y="2095002"/>
                  </a:lnTo>
                  <a:lnTo>
                    <a:pt x="678843" y="2098787"/>
                  </a:lnTo>
                  <a:lnTo>
                    <a:pt x="742950" y="2100072"/>
                  </a:lnTo>
                  <a:lnTo>
                    <a:pt x="807056" y="2098787"/>
                  </a:lnTo>
                  <a:lnTo>
                    <a:pt x="869649" y="2095002"/>
                  </a:lnTo>
                  <a:lnTo>
                    <a:pt x="930503" y="2088823"/>
                  </a:lnTo>
                  <a:lnTo>
                    <a:pt x="989397" y="2080355"/>
                  </a:lnTo>
                  <a:lnTo>
                    <a:pt x="1046107" y="2069702"/>
                  </a:lnTo>
                  <a:lnTo>
                    <a:pt x="1100410" y="2056970"/>
                  </a:lnTo>
                  <a:lnTo>
                    <a:pt x="1152084" y="2042264"/>
                  </a:lnTo>
                  <a:lnTo>
                    <a:pt x="1200905" y="2025688"/>
                  </a:lnTo>
                  <a:lnTo>
                    <a:pt x="1246651" y="2007349"/>
                  </a:lnTo>
                  <a:lnTo>
                    <a:pt x="1289098" y="1987351"/>
                  </a:lnTo>
                  <a:lnTo>
                    <a:pt x="1328024" y="1965799"/>
                  </a:lnTo>
                  <a:lnTo>
                    <a:pt x="1363205" y="1942798"/>
                  </a:lnTo>
                  <a:lnTo>
                    <a:pt x="1394419" y="1918454"/>
                  </a:lnTo>
                  <a:lnTo>
                    <a:pt x="1444052" y="1866156"/>
                  </a:lnTo>
                  <a:lnTo>
                    <a:pt x="1475140" y="1809744"/>
                  </a:lnTo>
                  <a:lnTo>
                    <a:pt x="1485900" y="1750059"/>
                  </a:lnTo>
                  <a:lnTo>
                    <a:pt x="1485900" y="350012"/>
                  </a:lnTo>
                  <a:lnTo>
                    <a:pt x="1475140" y="290327"/>
                  </a:lnTo>
                  <a:lnTo>
                    <a:pt x="1444052" y="233915"/>
                  </a:lnTo>
                  <a:lnTo>
                    <a:pt x="1394419" y="181617"/>
                  </a:lnTo>
                  <a:lnTo>
                    <a:pt x="1363205" y="157273"/>
                  </a:lnTo>
                  <a:lnTo>
                    <a:pt x="1328024" y="134272"/>
                  </a:lnTo>
                  <a:lnTo>
                    <a:pt x="1289098" y="112720"/>
                  </a:lnTo>
                  <a:lnTo>
                    <a:pt x="1246651" y="92722"/>
                  </a:lnTo>
                  <a:lnTo>
                    <a:pt x="1200905" y="74383"/>
                  </a:lnTo>
                  <a:lnTo>
                    <a:pt x="1152084" y="57807"/>
                  </a:lnTo>
                  <a:lnTo>
                    <a:pt x="1100410" y="43101"/>
                  </a:lnTo>
                  <a:lnTo>
                    <a:pt x="1046107" y="30369"/>
                  </a:lnTo>
                  <a:lnTo>
                    <a:pt x="989397" y="19716"/>
                  </a:lnTo>
                  <a:lnTo>
                    <a:pt x="930503" y="11248"/>
                  </a:lnTo>
                  <a:lnTo>
                    <a:pt x="869649" y="5069"/>
                  </a:lnTo>
                  <a:lnTo>
                    <a:pt x="807056" y="1284"/>
                  </a:lnTo>
                  <a:lnTo>
                    <a:pt x="74295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55535" y="3337559"/>
              <a:ext cx="1485900" cy="2100580"/>
            </a:xfrm>
            <a:custGeom>
              <a:avLst/>
              <a:gdLst/>
              <a:ahLst/>
              <a:cxnLst/>
              <a:rect l="l" t="t" r="r" b="b"/>
              <a:pathLst>
                <a:path w="1485900" h="2100579">
                  <a:moveTo>
                    <a:pt x="1485900" y="350012"/>
                  </a:moveTo>
                  <a:lnTo>
                    <a:pt x="1475140" y="409696"/>
                  </a:lnTo>
                  <a:lnTo>
                    <a:pt x="1444052" y="466108"/>
                  </a:lnTo>
                  <a:lnTo>
                    <a:pt x="1394419" y="518406"/>
                  </a:lnTo>
                  <a:lnTo>
                    <a:pt x="1363205" y="542750"/>
                  </a:lnTo>
                  <a:lnTo>
                    <a:pt x="1328024" y="565751"/>
                  </a:lnTo>
                  <a:lnTo>
                    <a:pt x="1289098" y="587303"/>
                  </a:lnTo>
                  <a:lnTo>
                    <a:pt x="1246651" y="607301"/>
                  </a:lnTo>
                  <a:lnTo>
                    <a:pt x="1200905" y="625640"/>
                  </a:lnTo>
                  <a:lnTo>
                    <a:pt x="1152084" y="642216"/>
                  </a:lnTo>
                  <a:lnTo>
                    <a:pt x="1100410" y="656922"/>
                  </a:lnTo>
                  <a:lnTo>
                    <a:pt x="1046107" y="669654"/>
                  </a:lnTo>
                  <a:lnTo>
                    <a:pt x="989397" y="680307"/>
                  </a:lnTo>
                  <a:lnTo>
                    <a:pt x="930503" y="688775"/>
                  </a:lnTo>
                  <a:lnTo>
                    <a:pt x="869649" y="694954"/>
                  </a:lnTo>
                  <a:lnTo>
                    <a:pt x="807056" y="698739"/>
                  </a:lnTo>
                  <a:lnTo>
                    <a:pt x="742950" y="700023"/>
                  </a:lnTo>
                  <a:lnTo>
                    <a:pt x="678843" y="698739"/>
                  </a:lnTo>
                  <a:lnTo>
                    <a:pt x="616250" y="694954"/>
                  </a:lnTo>
                  <a:lnTo>
                    <a:pt x="555396" y="688775"/>
                  </a:lnTo>
                  <a:lnTo>
                    <a:pt x="496502" y="680307"/>
                  </a:lnTo>
                  <a:lnTo>
                    <a:pt x="439792" y="669654"/>
                  </a:lnTo>
                  <a:lnTo>
                    <a:pt x="385489" y="656922"/>
                  </a:lnTo>
                  <a:lnTo>
                    <a:pt x="333815" y="642216"/>
                  </a:lnTo>
                  <a:lnTo>
                    <a:pt x="284994" y="625640"/>
                  </a:lnTo>
                  <a:lnTo>
                    <a:pt x="239248" y="607301"/>
                  </a:lnTo>
                  <a:lnTo>
                    <a:pt x="196801" y="587303"/>
                  </a:lnTo>
                  <a:lnTo>
                    <a:pt x="157875" y="565751"/>
                  </a:lnTo>
                  <a:lnTo>
                    <a:pt x="122694" y="542750"/>
                  </a:lnTo>
                  <a:lnTo>
                    <a:pt x="91480" y="518406"/>
                  </a:lnTo>
                  <a:lnTo>
                    <a:pt x="41847" y="466108"/>
                  </a:lnTo>
                  <a:lnTo>
                    <a:pt x="10759" y="409696"/>
                  </a:lnTo>
                  <a:lnTo>
                    <a:pt x="2726" y="380210"/>
                  </a:lnTo>
                  <a:lnTo>
                    <a:pt x="0" y="350012"/>
                  </a:lnTo>
                </a:path>
                <a:path w="1485900" h="2100579">
                  <a:moveTo>
                    <a:pt x="0" y="350012"/>
                  </a:moveTo>
                  <a:lnTo>
                    <a:pt x="10759" y="290327"/>
                  </a:lnTo>
                  <a:lnTo>
                    <a:pt x="41847" y="233915"/>
                  </a:lnTo>
                  <a:lnTo>
                    <a:pt x="91480" y="181617"/>
                  </a:lnTo>
                  <a:lnTo>
                    <a:pt x="122694" y="157273"/>
                  </a:lnTo>
                  <a:lnTo>
                    <a:pt x="157875" y="134272"/>
                  </a:lnTo>
                  <a:lnTo>
                    <a:pt x="196801" y="112720"/>
                  </a:lnTo>
                  <a:lnTo>
                    <a:pt x="239248" y="92722"/>
                  </a:lnTo>
                  <a:lnTo>
                    <a:pt x="284994" y="74383"/>
                  </a:lnTo>
                  <a:lnTo>
                    <a:pt x="333815" y="57807"/>
                  </a:lnTo>
                  <a:lnTo>
                    <a:pt x="385489" y="43101"/>
                  </a:lnTo>
                  <a:lnTo>
                    <a:pt x="439792" y="30369"/>
                  </a:lnTo>
                  <a:lnTo>
                    <a:pt x="496502" y="19716"/>
                  </a:lnTo>
                  <a:lnTo>
                    <a:pt x="555396" y="11248"/>
                  </a:lnTo>
                  <a:lnTo>
                    <a:pt x="616250" y="5069"/>
                  </a:lnTo>
                  <a:lnTo>
                    <a:pt x="678843" y="1284"/>
                  </a:lnTo>
                  <a:lnTo>
                    <a:pt x="742950" y="0"/>
                  </a:lnTo>
                  <a:lnTo>
                    <a:pt x="807056" y="1284"/>
                  </a:lnTo>
                  <a:lnTo>
                    <a:pt x="869649" y="5069"/>
                  </a:lnTo>
                  <a:lnTo>
                    <a:pt x="930503" y="11248"/>
                  </a:lnTo>
                  <a:lnTo>
                    <a:pt x="989397" y="19716"/>
                  </a:lnTo>
                  <a:lnTo>
                    <a:pt x="1046107" y="30369"/>
                  </a:lnTo>
                  <a:lnTo>
                    <a:pt x="1100410" y="43101"/>
                  </a:lnTo>
                  <a:lnTo>
                    <a:pt x="1152084" y="57807"/>
                  </a:lnTo>
                  <a:lnTo>
                    <a:pt x="1200905" y="74383"/>
                  </a:lnTo>
                  <a:lnTo>
                    <a:pt x="1246651" y="92722"/>
                  </a:lnTo>
                  <a:lnTo>
                    <a:pt x="1289098" y="112720"/>
                  </a:lnTo>
                  <a:lnTo>
                    <a:pt x="1328024" y="134272"/>
                  </a:lnTo>
                  <a:lnTo>
                    <a:pt x="1363205" y="157273"/>
                  </a:lnTo>
                  <a:lnTo>
                    <a:pt x="1394419" y="181617"/>
                  </a:lnTo>
                  <a:lnTo>
                    <a:pt x="1444052" y="233915"/>
                  </a:lnTo>
                  <a:lnTo>
                    <a:pt x="1475140" y="290327"/>
                  </a:lnTo>
                  <a:lnTo>
                    <a:pt x="1485900" y="350012"/>
                  </a:lnTo>
                  <a:lnTo>
                    <a:pt x="1485900" y="1750059"/>
                  </a:lnTo>
                  <a:lnTo>
                    <a:pt x="1475140" y="1809744"/>
                  </a:lnTo>
                  <a:lnTo>
                    <a:pt x="1444052" y="1866156"/>
                  </a:lnTo>
                  <a:lnTo>
                    <a:pt x="1394419" y="1918454"/>
                  </a:lnTo>
                  <a:lnTo>
                    <a:pt x="1363205" y="1942798"/>
                  </a:lnTo>
                  <a:lnTo>
                    <a:pt x="1328024" y="1965799"/>
                  </a:lnTo>
                  <a:lnTo>
                    <a:pt x="1289098" y="1987351"/>
                  </a:lnTo>
                  <a:lnTo>
                    <a:pt x="1246651" y="2007349"/>
                  </a:lnTo>
                  <a:lnTo>
                    <a:pt x="1200905" y="2025688"/>
                  </a:lnTo>
                  <a:lnTo>
                    <a:pt x="1152084" y="2042264"/>
                  </a:lnTo>
                  <a:lnTo>
                    <a:pt x="1100410" y="2056970"/>
                  </a:lnTo>
                  <a:lnTo>
                    <a:pt x="1046107" y="2069702"/>
                  </a:lnTo>
                  <a:lnTo>
                    <a:pt x="989397" y="2080355"/>
                  </a:lnTo>
                  <a:lnTo>
                    <a:pt x="930503" y="2088823"/>
                  </a:lnTo>
                  <a:lnTo>
                    <a:pt x="869649" y="2095002"/>
                  </a:lnTo>
                  <a:lnTo>
                    <a:pt x="807056" y="2098787"/>
                  </a:lnTo>
                  <a:lnTo>
                    <a:pt x="742950" y="2100072"/>
                  </a:lnTo>
                  <a:lnTo>
                    <a:pt x="678843" y="2098787"/>
                  </a:lnTo>
                  <a:lnTo>
                    <a:pt x="616250" y="2095002"/>
                  </a:lnTo>
                  <a:lnTo>
                    <a:pt x="555396" y="2088823"/>
                  </a:lnTo>
                  <a:lnTo>
                    <a:pt x="496502" y="2080355"/>
                  </a:lnTo>
                  <a:lnTo>
                    <a:pt x="439792" y="2069702"/>
                  </a:lnTo>
                  <a:lnTo>
                    <a:pt x="385489" y="2056970"/>
                  </a:lnTo>
                  <a:lnTo>
                    <a:pt x="333815" y="2042264"/>
                  </a:lnTo>
                  <a:lnTo>
                    <a:pt x="284994" y="2025688"/>
                  </a:lnTo>
                  <a:lnTo>
                    <a:pt x="239248" y="2007349"/>
                  </a:lnTo>
                  <a:lnTo>
                    <a:pt x="196801" y="1987351"/>
                  </a:lnTo>
                  <a:lnTo>
                    <a:pt x="157875" y="1965799"/>
                  </a:lnTo>
                  <a:lnTo>
                    <a:pt x="122694" y="1942798"/>
                  </a:lnTo>
                  <a:lnTo>
                    <a:pt x="91480" y="1918454"/>
                  </a:lnTo>
                  <a:lnTo>
                    <a:pt x="41847" y="1866156"/>
                  </a:lnTo>
                  <a:lnTo>
                    <a:pt x="10759" y="1809744"/>
                  </a:lnTo>
                  <a:lnTo>
                    <a:pt x="0" y="1750059"/>
                  </a:lnTo>
                  <a:lnTo>
                    <a:pt x="0" y="35001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602093" y="2261361"/>
            <a:ext cx="113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entury Gothic"/>
                <a:cs typeface="Century Gothic"/>
              </a:rPr>
              <a:t>Database</a:t>
            </a:r>
            <a:endParaRPr sz="1800">
              <a:latin typeface="Century Gothic"/>
              <a:cs typeface="Century Gothic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8E6749-FA19-B8B2-DBB7-B5EE7EF6AFD9}"/>
              </a:ext>
            </a:extLst>
          </p:cNvPr>
          <p:cNvCxnSpPr/>
          <p:nvPr/>
        </p:nvCxnSpPr>
        <p:spPr>
          <a:xfrm>
            <a:off x="5895136" y="3965691"/>
            <a:ext cx="438686" cy="6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613"/>
            <a:ext cx="937387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u="none" dirty="0"/>
              <a:t>Classic</a:t>
            </a:r>
            <a:r>
              <a:rPr sz="4400" u="none" spc="-15" dirty="0"/>
              <a:t> </a:t>
            </a:r>
            <a:r>
              <a:rPr sz="4400" u="none" dirty="0"/>
              <a:t>Machine</a:t>
            </a:r>
            <a:r>
              <a:rPr sz="4400" u="none" spc="-25" dirty="0"/>
              <a:t> </a:t>
            </a:r>
            <a:r>
              <a:rPr sz="4400" u="none" dirty="0"/>
              <a:t>Learning</a:t>
            </a:r>
            <a:r>
              <a:rPr sz="4400" u="none" spc="-25" dirty="0"/>
              <a:t> </a:t>
            </a:r>
            <a:r>
              <a:rPr sz="4400" u="none" spc="-10" dirty="0"/>
              <a:t>Pipeline: Classification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065904" y="4292853"/>
            <a:ext cx="2269490" cy="756285"/>
            <a:chOff x="4065904" y="4292853"/>
            <a:chExt cx="2269490" cy="756285"/>
          </a:xfrm>
        </p:grpSpPr>
        <p:sp>
          <p:nvSpPr>
            <p:cNvPr id="6" name="object 6"/>
            <p:cNvSpPr/>
            <p:nvPr/>
          </p:nvSpPr>
          <p:spPr>
            <a:xfrm>
              <a:off x="4069079" y="5045963"/>
              <a:ext cx="2263140" cy="0"/>
            </a:xfrm>
            <a:custGeom>
              <a:avLst/>
              <a:gdLst/>
              <a:ahLst/>
              <a:cxnLst/>
              <a:rect l="l" t="t" r="r" b="b"/>
              <a:pathLst>
                <a:path w="2263140">
                  <a:moveTo>
                    <a:pt x="0" y="0"/>
                  </a:moveTo>
                  <a:lnTo>
                    <a:pt x="2262886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55563" y="4818887"/>
              <a:ext cx="74930" cy="192405"/>
            </a:xfrm>
            <a:custGeom>
              <a:avLst/>
              <a:gdLst/>
              <a:ahLst/>
              <a:cxnLst/>
              <a:rect l="l" t="t" r="r" b="b"/>
              <a:pathLst>
                <a:path w="74929" h="192404">
                  <a:moveTo>
                    <a:pt x="74675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74675" y="192024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55563" y="4818887"/>
              <a:ext cx="74930" cy="192405"/>
            </a:xfrm>
            <a:custGeom>
              <a:avLst/>
              <a:gdLst/>
              <a:ahLst/>
              <a:cxnLst/>
              <a:rect l="l" t="t" r="r" b="b"/>
              <a:pathLst>
                <a:path w="74929" h="192404">
                  <a:moveTo>
                    <a:pt x="0" y="192024"/>
                  </a:moveTo>
                  <a:lnTo>
                    <a:pt x="74675" y="192024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21807" y="4791455"/>
              <a:ext cx="73660" cy="192405"/>
            </a:xfrm>
            <a:custGeom>
              <a:avLst/>
              <a:gdLst/>
              <a:ahLst/>
              <a:cxnLst/>
              <a:rect l="l" t="t" r="r" b="b"/>
              <a:pathLst>
                <a:path w="73660" h="192404">
                  <a:moveTo>
                    <a:pt x="73151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73151" y="192024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21807" y="4791455"/>
              <a:ext cx="73660" cy="192405"/>
            </a:xfrm>
            <a:custGeom>
              <a:avLst/>
              <a:gdLst/>
              <a:ahLst/>
              <a:cxnLst/>
              <a:rect l="l" t="t" r="r" b="b"/>
              <a:pathLst>
                <a:path w="73660" h="192404">
                  <a:moveTo>
                    <a:pt x="0" y="192024"/>
                  </a:moveTo>
                  <a:lnTo>
                    <a:pt x="73151" y="192024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23787" y="4954523"/>
              <a:ext cx="70485" cy="45720"/>
            </a:xfrm>
            <a:custGeom>
              <a:avLst/>
              <a:gdLst/>
              <a:ahLst/>
              <a:cxnLst/>
              <a:rect l="l" t="t" r="r" b="b"/>
              <a:pathLst>
                <a:path w="70485" h="45720">
                  <a:moveTo>
                    <a:pt x="7010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70103" y="45719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23787" y="4954523"/>
              <a:ext cx="70485" cy="45720"/>
            </a:xfrm>
            <a:custGeom>
              <a:avLst/>
              <a:gdLst/>
              <a:ahLst/>
              <a:cxnLst/>
              <a:rect l="l" t="t" r="r" b="b"/>
              <a:pathLst>
                <a:path w="70485" h="45720">
                  <a:moveTo>
                    <a:pt x="0" y="45719"/>
                  </a:moveTo>
                  <a:lnTo>
                    <a:pt x="70103" y="45719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77383" y="4299203"/>
              <a:ext cx="74930" cy="684530"/>
            </a:xfrm>
            <a:custGeom>
              <a:avLst/>
              <a:gdLst/>
              <a:ahLst/>
              <a:cxnLst/>
              <a:rect l="l" t="t" r="r" b="b"/>
              <a:pathLst>
                <a:path w="74929" h="684529">
                  <a:moveTo>
                    <a:pt x="74675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4675" y="684276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77383" y="4299203"/>
              <a:ext cx="74930" cy="684530"/>
            </a:xfrm>
            <a:custGeom>
              <a:avLst/>
              <a:gdLst/>
              <a:ahLst/>
              <a:cxnLst/>
              <a:rect l="l" t="t" r="r" b="b"/>
              <a:pathLst>
                <a:path w="74929" h="684529">
                  <a:moveTo>
                    <a:pt x="0" y="684276"/>
                  </a:moveTo>
                  <a:lnTo>
                    <a:pt x="74675" y="684276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451350" y="4175505"/>
            <a:ext cx="87630" cy="814705"/>
            <a:chOff x="4451350" y="4175505"/>
            <a:chExt cx="87630" cy="814705"/>
          </a:xfrm>
        </p:grpSpPr>
        <p:sp>
          <p:nvSpPr>
            <p:cNvPr id="16" name="object 16"/>
            <p:cNvSpPr/>
            <p:nvPr/>
          </p:nvSpPr>
          <p:spPr>
            <a:xfrm>
              <a:off x="4457700" y="4181855"/>
              <a:ext cx="74930" cy="802005"/>
            </a:xfrm>
            <a:custGeom>
              <a:avLst/>
              <a:gdLst/>
              <a:ahLst/>
              <a:cxnLst/>
              <a:rect l="l" t="t" r="r" b="b"/>
              <a:pathLst>
                <a:path w="74929" h="802004">
                  <a:moveTo>
                    <a:pt x="74675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74675" y="801624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57700" y="4181855"/>
              <a:ext cx="74930" cy="802005"/>
            </a:xfrm>
            <a:custGeom>
              <a:avLst/>
              <a:gdLst/>
              <a:ahLst/>
              <a:cxnLst/>
              <a:rect l="l" t="t" r="r" b="b"/>
              <a:pathLst>
                <a:path w="74929" h="802004">
                  <a:moveTo>
                    <a:pt x="0" y="801624"/>
                  </a:moveTo>
                  <a:lnTo>
                    <a:pt x="74675" y="801624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78426" y="4292853"/>
            <a:ext cx="86360" cy="697230"/>
            <a:chOff x="4678426" y="4292853"/>
            <a:chExt cx="86360" cy="697230"/>
          </a:xfrm>
        </p:grpSpPr>
        <p:sp>
          <p:nvSpPr>
            <p:cNvPr id="19" name="object 19"/>
            <p:cNvSpPr/>
            <p:nvPr/>
          </p:nvSpPr>
          <p:spPr>
            <a:xfrm>
              <a:off x="4684776" y="4299203"/>
              <a:ext cx="73660" cy="684530"/>
            </a:xfrm>
            <a:custGeom>
              <a:avLst/>
              <a:gdLst/>
              <a:ahLst/>
              <a:cxnLst/>
              <a:rect l="l" t="t" r="r" b="b"/>
              <a:pathLst>
                <a:path w="73660" h="684529">
                  <a:moveTo>
                    <a:pt x="73151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73151" y="684276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84776" y="4299203"/>
              <a:ext cx="73660" cy="684530"/>
            </a:xfrm>
            <a:custGeom>
              <a:avLst/>
              <a:gdLst/>
              <a:ahLst/>
              <a:cxnLst/>
              <a:rect l="l" t="t" r="r" b="b"/>
              <a:pathLst>
                <a:path w="73660" h="684529">
                  <a:moveTo>
                    <a:pt x="0" y="684276"/>
                  </a:moveTo>
                  <a:lnTo>
                    <a:pt x="73151" y="684276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48580" y="3836034"/>
            <a:ext cx="1342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entury Gothic"/>
                <a:cs typeface="Century Gothic"/>
              </a:rPr>
              <a:t>Bags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of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visual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0436" y="4079875"/>
            <a:ext cx="601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entury Gothic"/>
                <a:cs typeface="Century Gothic"/>
              </a:rPr>
              <a:t>words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7408" y="5114544"/>
            <a:ext cx="175260" cy="16154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8428" y="5099303"/>
            <a:ext cx="178308" cy="18592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311907" y="3858767"/>
            <a:ext cx="3744595" cy="1432560"/>
            <a:chOff x="2311907" y="3858767"/>
            <a:chExt cx="3744595" cy="143256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9723" y="5058155"/>
              <a:ext cx="182879" cy="2270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4375" y="5090159"/>
              <a:ext cx="152400" cy="2011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6983" y="5097779"/>
              <a:ext cx="152400" cy="1859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1304" y="5105400"/>
              <a:ext cx="195072" cy="1859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1907" y="3858767"/>
              <a:ext cx="1121664" cy="1408176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9822116" y="2406196"/>
            <a:ext cx="701675" cy="58419"/>
            <a:chOff x="10282173" y="2392426"/>
            <a:chExt cx="701675" cy="58419"/>
          </a:xfrm>
        </p:grpSpPr>
        <p:sp>
          <p:nvSpPr>
            <p:cNvPr id="32" name="object 32"/>
            <p:cNvSpPr/>
            <p:nvPr/>
          </p:nvSpPr>
          <p:spPr>
            <a:xfrm>
              <a:off x="10288523" y="239877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88523" y="2398776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822116" y="2552499"/>
            <a:ext cx="701675" cy="58419"/>
            <a:chOff x="10282173" y="2538729"/>
            <a:chExt cx="701675" cy="58419"/>
          </a:xfrm>
        </p:grpSpPr>
        <p:sp>
          <p:nvSpPr>
            <p:cNvPr id="35" name="object 35"/>
            <p:cNvSpPr/>
            <p:nvPr/>
          </p:nvSpPr>
          <p:spPr>
            <a:xfrm>
              <a:off x="10288523" y="2545079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288523" y="2545079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822116" y="2691184"/>
            <a:ext cx="701675" cy="58419"/>
            <a:chOff x="10282173" y="2677414"/>
            <a:chExt cx="701675" cy="58419"/>
          </a:xfrm>
        </p:grpSpPr>
        <p:sp>
          <p:nvSpPr>
            <p:cNvPr id="38" name="object 38"/>
            <p:cNvSpPr/>
            <p:nvPr/>
          </p:nvSpPr>
          <p:spPr>
            <a:xfrm>
              <a:off x="10288523" y="268376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88523" y="2683764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822116" y="2976171"/>
            <a:ext cx="701675" cy="58419"/>
            <a:chOff x="10282173" y="2962401"/>
            <a:chExt cx="701675" cy="58419"/>
          </a:xfrm>
        </p:grpSpPr>
        <p:sp>
          <p:nvSpPr>
            <p:cNvPr id="41" name="object 41"/>
            <p:cNvSpPr/>
            <p:nvPr/>
          </p:nvSpPr>
          <p:spPr>
            <a:xfrm>
              <a:off x="10288523" y="2968751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88523" y="2968751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9822116" y="2834440"/>
            <a:ext cx="701675" cy="58419"/>
            <a:chOff x="10282173" y="2820670"/>
            <a:chExt cx="701675" cy="58419"/>
          </a:xfrm>
        </p:grpSpPr>
        <p:sp>
          <p:nvSpPr>
            <p:cNvPr id="44" name="object 44"/>
            <p:cNvSpPr/>
            <p:nvPr/>
          </p:nvSpPr>
          <p:spPr>
            <a:xfrm>
              <a:off x="10288523" y="282702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68884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88848" y="45720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288523" y="2827020"/>
              <a:ext cx="688975" cy="45720"/>
            </a:xfrm>
            <a:custGeom>
              <a:avLst/>
              <a:gdLst/>
              <a:ahLst/>
              <a:cxnLst/>
              <a:rect l="l" t="t" r="r" b="b"/>
              <a:pathLst>
                <a:path w="688975" h="45719">
                  <a:moveTo>
                    <a:pt x="0" y="45720"/>
                  </a:moveTo>
                  <a:lnTo>
                    <a:pt x="688848" y="45720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535350" y="3215439"/>
            <a:ext cx="12960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entury Gothic"/>
                <a:cs typeface="Century Gothic"/>
              </a:rPr>
              <a:t>Collection</a:t>
            </a:r>
            <a:r>
              <a:rPr sz="1000" dirty="0">
                <a:latin typeface="Century Gothic"/>
                <a:cs typeface="Century Gothic"/>
              </a:rPr>
              <a:t> of</a:t>
            </a:r>
            <a:r>
              <a:rPr sz="1000" spc="15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vectors</a:t>
            </a:r>
            <a:endParaRPr sz="1000" dirty="0">
              <a:latin typeface="Century Gothic"/>
              <a:cs typeface="Century Gothic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263396" y="4631435"/>
            <a:ext cx="746125" cy="76200"/>
          </a:xfrm>
          <a:custGeom>
            <a:avLst/>
            <a:gdLst/>
            <a:ahLst/>
            <a:cxnLst/>
            <a:rect l="l" t="t" r="r" b="b"/>
            <a:pathLst>
              <a:path w="746125" h="76200">
                <a:moveTo>
                  <a:pt x="669543" y="0"/>
                </a:moveTo>
                <a:lnTo>
                  <a:pt x="669543" y="76200"/>
                </a:lnTo>
                <a:lnTo>
                  <a:pt x="733043" y="44450"/>
                </a:lnTo>
                <a:lnTo>
                  <a:pt x="682243" y="44450"/>
                </a:lnTo>
                <a:lnTo>
                  <a:pt x="682243" y="31750"/>
                </a:lnTo>
                <a:lnTo>
                  <a:pt x="733043" y="31750"/>
                </a:lnTo>
                <a:lnTo>
                  <a:pt x="669543" y="0"/>
                </a:lnTo>
                <a:close/>
              </a:path>
              <a:path w="746125" h="76200">
                <a:moveTo>
                  <a:pt x="66954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69543" y="44450"/>
                </a:lnTo>
                <a:lnTo>
                  <a:pt x="669543" y="31750"/>
                </a:lnTo>
                <a:close/>
              </a:path>
              <a:path w="746125" h="76200">
                <a:moveTo>
                  <a:pt x="733043" y="31750"/>
                </a:moveTo>
                <a:lnTo>
                  <a:pt x="682243" y="31750"/>
                </a:lnTo>
                <a:lnTo>
                  <a:pt x="682243" y="44450"/>
                </a:lnTo>
                <a:lnTo>
                  <a:pt x="733043" y="44450"/>
                </a:lnTo>
                <a:lnTo>
                  <a:pt x="745743" y="38100"/>
                </a:lnTo>
                <a:lnTo>
                  <a:pt x="733043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673608" y="2301548"/>
            <a:ext cx="4437123" cy="1017722"/>
            <a:chOff x="673608" y="2301548"/>
            <a:chExt cx="4437123" cy="1017722"/>
          </a:xfrm>
        </p:grpSpPr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8632" y="2811779"/>
              <a:ext cx="220472" cy="762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608" y="2304287"/>
              <a:ext cx="1310640" cy="100279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0468" y="2316479"/>
              <a:ext cx="1310640" cy="100279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0092" y="2301548"/>
              <a:ext cx="1310639" cy="1002791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99638" y="2767637"/>
            <a:ext cx="220472" cy="76200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7202169" y="4500117"/>
            <a:ext cx="1617980" cy="212725"/>
            <a:chOff x="7202169" y="4500117"/>
            <a:chExt cx="1617980" cy="21272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08519" y="4506467"/>
              <a:ext cx="1604772" cy="19964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208519" y="4506467"/>
              <a:ext cx="1605280" cy="200025"/>
            </a:xfrm>
            <a:custGeom>
              <a:avLst/>
              <a:gdLst/>
              <a:ahLst/>
              <a:cxnLst/>
              <a:rect l="l" t="t" r="r" b="b"/>
              <a:pathLst>
                <a:path w="1605279" h="200025">
                  <a:moveTo>
                    <a:pt x="0" y="199643"/>
                  </a:moveTo>
                  <a:lnTo>
                    <a:pt x="1604772" y="199643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217669" y="2337744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819396" y="2789864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371593" y="2614858"/>
            <a:ext cx="393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6225" algn="l"/>
              </a:tabLst>
            </a:pPr>
            <a:r>
              <a:rPr sz="1800" b="1" spc="-75" baseline="2314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r>
              <a:rPr sz="1800" b="1" baseline="2314" dirty="0">
                <a:solidFill>
                  <a:srgbClr val="FFFF00"/>
                </a:solidFill>
                <a:latin typeface="Century Gothic"/>
                <a:cs typeface="Century Gothic"/>
              </a:rPr>
              <a:t>	</a:t>
            </a:r>
            <a:r>
              <a:rPr sz="1200" b="1" spc="-50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03929" y="2581710"/>
            <a:ext cx="264160" cy="49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62865">
              <a:lnSpc>
                <a:spcPct val="1288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FFFF00"/>
                </a:solidFill>
                <a:latin typeface="Century Gothic"/>
                <a:cs typeface="Century Gothic"/>
              </a:rPr>
              <a:t>X </a:t>
            </a:r>
            <a:r>
              <a:rPr sz="1200" b="1" spc="-105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r>
              <a:rPr sz="1800" b="1" spc="-157" baseline="-30092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800" baseline="-30092">
              <a:latin typeface="Century Gothic"/>
              <a:cs typeface="Century Gothic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723384" y="2962329"/>
            <a:ext cx="141605" cy="3835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2065">
              <a:lnSpc>
                <a:spcPts val="1380"/>
              </a:lnSpc>
              <a:spcBef>
                <a:spcPts val="195"/>
              </a:spcBef>
            </a:pPr>
            <a:r>
              <a:rPr sz="1200" b="1" spc="-50" dirty="0">
                <a:solidFill>
                  <a:srgbClr val="FFFF00"/>
                </a:solidFill>
                <a:latin typeface="Century Gothic"/>
                <a:cs typeface="Century Gothic"/>
              </a:rPr>
              <a:t>X 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408805" y="3015415"/>
            <a:ext cx="1295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Century Gothic"/>
                <a:cs typeface="Century Gothic"/>
              </a:rPr>
              <a:t>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11907" y="3858767"/>
            <a:ext cx="1122045" cy="140843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Dictionary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151619" y="4567428"/>
            <a:ext cx="746125" cy="76200"/>
          </a:xfrm>
          <a:custGeom>
            <a:avLst/>
            <a:gdLst/>
            <a:ahLst/>
            <a:cxnLst/>
            <a:rect l="l" t="t" r="r" b="b"/>
            <a:pathLst>
              <a:path w="746125" h="76200">
                <a:moveTo>
                  <a:pt x="669544" y="0"/>
                </a:moveTo>
                <a:lnTo>
                  <a:pt x="669544" y="76200"/>
                </a:lnTo>
                <a:lnTo>
                  <a:pt x="733044" y="44450"/>
                </a:lnTo>
                <a:lnTo>
                  <a:pt x="682244" y="44450"/>
                </a:lnTo>
                <a:lnTo>
                  <a:pt x="682244" y="31750"/>
                </a:lnTo>
                <a:lnTo>
                  <a:pt x="733044" y="31750"/>
                </a:lnTo>
                <a:lnTo>
                  <a:pt x="669544" y="0"/>
                </a:lnTo>
                <a:close/>
              </a:path>
              <a:path w="746125" h="76200">
                <a:moveTo>
                  <a:pt x="66954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69544" y="44450"/>
                </a:lnTo>
                <a:lnTo>
                  <a:pt x="669544" y="31750"/>
                </a:lnTo>
                <a:close/>
              </a:path>
              <a:path w="746125" h="76200">
                <a:moveTo>
                  <a:pt x="733044" y="31750"/>
                </a:moveTo>
                <a:lnTo>
                  <a:pt x="682244" y="31750"/>
                </a:lnTo>
                <a:lnTo>
                  <a:pt x="682244" y="44450"/>
                </a:lnTo>
                <a:lnTo>
                  <a:pt x="733044" y="44450"/>
                </a:lnTo>
                <a:lnTo>
                  <a:pt x="745744" y="38100"/>
                </a:lnTo>
                <a:lnTo>
                  <a:pt x="733044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0312145" y="4339590"/>
            <a:ext cx="11722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entury Gothic"/>
                <a:cs typeface="Century Gothic"/>
              </a:rPr>
              <a:t>“Cat”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833994" y="4049767"/>
            <a:ext cx="139623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dirty="0">
                <a:latin typeface="Century Gothic"/>
                <a:cs typeface="Century Gothic"/>
              </a:rPr>
              <a:t>Comparison</a:t>
            </a:r>
            <a:endParaRPr dirty="0">
              <a:latin typeface="Century Gothic"/>
              <a:cs typeface="Century Gothic"/>
            </a:endParaRPr>
          </a:p>
        </p:txBody>
      </p:sp>
      <p:pic>
        <p:nvPicPr>
          <p:cNvPr id="83" name="object 8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64635" y="2795016"/>
            <a:ext cx="220472" cy="76200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828243" y="6079054"/>
            <a:ext cx="423608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Distinctive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Image</a:t>
            </a:r>
            <a:r>
              <a:rPr sz="1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Features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from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Scale-Invariant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4"/>
              </a:rPr>
              <a:t> Keypoints</a:t>
            </a:r>
            <a:endParaRPr sz="1200" dirty="0">
              <a:latin typeface="Century Gothic"/>
              <a:cs typeface="Century Gothic"/>
            </a:endParaRPr>
          </a:p>
        </p:txBody>
      </p:sp>
      <p:pic>
        <p:nvPicPr>
          <p:cNvPr id="85" name="object 57">
            <a:extLst>
              <a:ext uri="{FF2B5EF4-FFF2-40B4-BE49-F238E27FC236}">
                <a16:creationId xmlns:a16="http://schemas.microsoft.com/office/drawing/2014/main" id="{02CF1B70-DB28-0CA7-BA06-8D1685E37E69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70575" y="2785037"/>
            <a:ext cx="220472" cy="76200"/>
          </a:xfrm>
          <a:prstGeom prst="rect">
            <a:avLst/>
          </a:prstGeom>
        </p:spPr>
      </p:pic>
      <p:grpSp>
        <p:nvGrpSpPr>
          <p:cNvPr id="86" name="object 22">
            <a:extLst>
              <a:ext uri="{FF2B5EF4-FFF2-40B4-BE49-F238E27FC236}">
                <a16:creationId xmlns:a16="http://schemas.microsoft.com/office/drawing/2014/main" id="{1ACF0C9B-8F17-9B05-3B69-CF604CC7FC14}"/>
              </a:ext>
            </a:extLst>
          </p:cNvPr>
          <p:cNvGrpSpPr/>
          <p:nvPr/>
        </p:nvGrpSpPr>
        <p:grpSpPr>
          <a:xfrm>
            <a:off x="9194658" y="4871466"/>
            <a:ext cx="703086" cy="991470"/>
            <a:chOff x="6949185" y="3331209"/>
            <a:chExt cx="1498600" cy="2113280"/>
          </a:xfrm>
          <a:solidFill>
            <a:srgbClr val="00B050"/>
          </a:solidFill>
        </p:grpSpPr>
        <p:sp>
          <p:nvSpPr>
            <p:cNvPr id="87" name="object 23">
              <a:extLst>
                <a:ext uri="{FF2B5EF4-FFF2-40B4-BE49-F238E27FC236}">
                  <a16:creationId xmlns:a16="http://schemas.microsoft.com/office/drawing/2014/main" id="{F4C87240-9014-C608-C573-2ECE6B2522BF}"/>
                </a:ext>
              </a:extLst>
            </p:cNvPr>
            <p:cNvSpPr/>
            <p:nvPr/>
          </p:nvSpPr>
          <p:spPr>
            <a:xfrm>
              <a:off x="6955535" y="3337559"/>
              <a:ext cx="1485900" cy="2100580"/>
            </a:xfrm>
            <a:custGeom>
              <a:avLst/>
              <a:gdLst/>
              <a:ahLst/>
              <a:cxnLst/>
              <a:rect l="l" t="t" r="r" b="b"/>
              <a:pathLst>
                <a:path w="1485900" h="2100579">
                  <a:moveTo>
                    <a:pt x="742950" y="0"/>
                  </a:moveTo>
                  <a:lnTo>
                    <a:pt x="678843" y="1284"/>
                  </a:lnTo>
                  <a:lnTo>
                    <a:pt x="616250" y="5069"/>
                  </a:lnTo>
                  <a:lnTo>
                    <a:pt x="555396" y="11248"/>
                  </a:lnTo>
                  <a:lnTo>
                    <a:pt x="496502" y="19716"/>
                  </a:lnTo>
                  <a:lnTo>
                    <a:pt x="439792" y="30369"/>
                  </a:lnTo>
                  <a:lnTo>
                    <a:pt x="385489" y="43101"/>
                  </a:lnTo>
                  <a:lnTo>
                    <a:pt x="333815" y="57807"/>
                  </a:lnTo>
                  <a:lnTo>
                    <a:pt x="284994" y="74383"/>
                  </a:lnTo>
                  <a:lnTo>
                    <a:pt x="239248" y="92722"/>
                  </a:lnTo>
                  <a:lnTo>
                    <a:pt x="196801" y="112720"/>
                  </a:lnTo>
                  <a:lnTo>
                    <a:pt x="157875" y="134272"/>
                  </a:lnTo>
                  <a:lnTo>
                    <a:pt x="122694" y="157273"/>
                  </a:lnTo>
                  <a:lnTo>
                    <a:pt x="91480" y="181617"/>
                  </a:lnTo>
                  <a:lnTo>
                    <a:pt x="41847" y="233915"/>
                  </a:lnTo>
                  <a:lnTo>
                    <a:pt x="10759" y="290327"/>
                  </a:lnTo>
                  <a:lnTo>
                    <a:pt x="0" y="350012"/>
                  </a:lnTo>
                  <a:lnTo>
                    <a:pt x="0" y="1750059"/>
                  </a:lnTo>
                  <a:lnTo>
                    <a:pt x="10759" y="1809744"/>
                  </a:lnTo>
                  <a:lnTo>
                    <a:pt x="41847" y="1866156"/>
                  </a:lnTo>
                  <a:lnTo>
                    <a:pt x="91480" y="1918454"/>
                  </a:lnTo>
                  <a:lnTo>
                    <a:pt x="122694" y="1942798"/>
                  </a:lnTo>
                  <a:lnTo>
                    <a:pt x="157875" y="1965799"/>
                  </a:lnTo>
                  <a:lnTo>
                    <a:pt x="196801" y="1987351"/>
                  </a:lnTo>
                  <a:lnTo>
                    <a:pt x="239248" y="2007349"/>
                  </a:lnTo>
                  <a:lnTo>
                    <a:pt x="284994" y="2025688"/>
                  </a:lnTo>
                  <a:lnTo>
                    <a:pt x="333815" y="2042264"/>
                  </a:lnTo>
                  <a:lnTo>
                    <a:pt x="385489" y="2056970"/>
                  </a:lnTo>
                  <a:lnTo>
                    <a:pt x="439792" y="2069702"/>
                  </a:lnTo>
                  <a:lnTo>
                    <a:pt x="496502" y="2080355"/>
                  </a:lnTo>
                  <a:lnTo>
                    <a:pt x="555396" y="2088823"/>
                  </a:lnTo>
                  <a:lnTo>
                    <a:pt x="616250" y="2095002"/>
                  </a:lnTo>
                  <a:lnTo>
                    <a:pt x="678843" y="2098787"/>
                  </a:lnTo>
                  <a:lnTo>
                    <a:pt x="742950" y="2100072"/>
                  </a:lnTo>
                  <a:lnTo>
                    <a:pt x="807056" y="2098787"/>
                  </a:lnTo>
                  <a:lnTo>
                    <a:pt x="869649" y="2095002"/>
                  </a:lnTo>
                  <a:lnTo>
                    <a:pt x="930503" y="2088823"/>
                  </a:lnTo>
                  <a:lnTo>
                    <a:pt x="989397" y="2080355"/>
                  </a:lnTo>
                  <a:lnTo>
                    <a:pt x="1046107" y="2069702"/>
                  </a:lnTo>
                  <a:lnTo>
                    <a:pt x="1100410" y="2056970"/>
                  </a:lnTo>
                  <a:lnTo>
                    <a:pt x="1152084" y="2042264"/>
                  </a:lnTo>
                  <a:lnTo>
                    <a:pt x="1200905" y="2025688"/>
                  </a:lnTo>
                  <a:lnTo>
                    <a:pt x="1246651" y="2007349"/>
                  </a:lnTo>
                  <a:lnTo>
                    <a:pt x="1289098" y="1987351"/>
                  </a:lnTo>
                  <a:lnTo>
                    <a:pt x="1328024" y="1965799"/>
                  </a:lnTo>
                  <a:lnTo>
                    <a:pt x="1363205" y="1942798"/>
                  </a:lnTo>
                  <a:lnTo>
                    <a:pt x="1394419" y="1918454"/>
                  </a:lnTo>
                  <a:lnTo>
                    <a:pt x="1444052" y="1866156"/>
                  </a:lnTo>
                  <a:lnTo>
                    <a:pt x="1475140" y="1809744"/>
                  </a:lnTo>
                  <a:lnTo>
                    <a:pt x="1485900" y="1750059"/>
                  </a:lnTo>
                  <a:lnTo>
                    <a:pt x="1485900" y="350012"/>
                  </a:lnTo>
                  <a:lnTo>
                    <a:pt x="1475140" y="290327"/>
                  </a:lnTo>
                  <a:lnTo>
                    <a:pt x="1444052" y="233915"/>
                  </a:lnTo>
                  <a:lnTo>
                    <a:pt x="1394419" y="181617"/>
                  </a:lnTo>
                  <a:lnTo>
                    <a:pt x="1363205" y="157273"/>
                  </a:lnTo>
                  <a:lnTo>
                    <a:pt x="1328024" y="134272"/>
                  </a:lnTo>
                  <a:lnTo>
                    <a:pt x="1289098" y="112720"/>
                  </a:lnTo>
                  <a:lnTo>
                    <a:pt x="1246651" y="92722"/>
                  </a:lnTo>
                  <a:lnTo>
                    <a:pt x="1200905" y="74383"/>
                  </a:lnTo>
                  <a:lnTo>
                    <a:pt x="1152084" y="57807"/>
                  </a:lnTo>
                  <a:lnTo>
                    <a:pt x="1100410" y="43101"/>
                  </a:lnTo>
                  <a:lnTo>
                    <a:pt x="1046107" y="30369"/>
                  </a:lnTo>
                  <a:lnTo>
                    <a:pt x="989397" y="19716"/>
                  </a:lnTo>
                  <a:lnTo>
                    <a:pt x="930503" y="11248"/>
                  </a:lnTo>
                  <a:lnTo>
                    <a:pt x="869649" y="5069"/>
                  </a:lnTo>
                  <a:lnTo>
                    <a:pt x="807056" y="1284"/>
                  </a:lnTo>
                  <a:lnTo>
                    <a:pt x="74295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4">
              <a:extLst>
                <a:ext uri="{FF2B5EF4-FFF2-40B4-BE49-F238E27FC236}">
                  <a16:creationId xmlns:a16="http://schemas.microsoft.com/office/drawing/2014/main" id="{A7D6268C-3CCF-E966-F91D-BFB990898DC5}"/>
                </a:ext>
              </a:extLst>
            </p:cNvPr>
            <p:cNvSpPr/>
            <p:nvPr/>
          </p:nvSpPr>
          <p:spPr>
            <a:xfrm>
              <a:off x="6955535" y="3337559"/>
              <a:ext cx="1485900" cy="2100580"/>
            </a:xfrm>
            <a:custGeom>
              <a:avLst/>
              <a:gdLst/>
              <a:ahLst/>
              <a:cxnLst/>
              <a:rect l="l" t="t" r="r" b="b"/>
              <a:pathLst>
                <a:path w="1485900" h="2100579">
                  <a:moveTo>
                    <a:pt x="1485900" y="350012"/>
                  </a:moveTo>
                  <a:lnTo>
                    <a:pt x="1475140" y="409696"/>
                  </a:lnTo>
                  <a:lnTo>
                    <a:pt x="1444052" y="466108"/>
                  </a:lnTo>
                  <a:lnTo>
                    <a:pt x="1394419" y="518406"/>
                  </a:lnTo>
                  <a:lnTo>
                    <a:pt x="1363205" y="542750"/>
                  </a:lnTo>
                  <a:lnTo>
                    <a:pt x="1328024" y="565751"/>
                  </a:lnTo>
                  <a:lnTo>
                    <a:pt x="1289098" y="587303"/>
                  </a:lnTo>
                  <a:lnTo>
                    <a:pt x="1246651" y="607301"/>
                  </a:lnTo>
                  <a:lnTo>
                    <a:pt x="1200905" y="625640"/>
                  </a:lnTo>
                  <a:lnTo>
                    <a:pt x="1152084" y="642216"/>
                  </a:lnTo>
                  <a:lnTo>
                    <a:pt x="1100410" y="656922"/>
                  </a:lnTo>
                  <a:lnTo>
                    <a:pt x="1046107" y="669654"/>
                  </a:lnTo>
                  <a:lnTo>
                    <a:pt x="989397" y="680307"/>
                  </a:lnTo>
                  <a:lnTo>
                    <a:pt x="930503" y="688775"/>
                  </a:lnTo>
                  <a:lnTo>
                    <a:pt x="869649" y="694954"/>
                  </a:lnTo>
                  <a:lnTo>
                    <a:pt x="807056" y="698739"/>
                  </a:lnTo>
                  <a:lnTo>
                    <a:pt x="742950" y="700023"/>
                  </a:lnTo>
                  <a:lnTo>
                    <a:pt x="678843" y="698739"/>
                  </a:lnTo>
                  <a:lnTo>
                    <a:pt x="616250" y="694954"/>
                  </a:lnTo>
                  <a:lnTo>
                    <a:pt x="555396" y="688775"/>
                  </a:lnTo>
                  <a:lnTo>
                    <a:pt x="496502" y="680307"/>
                  </a:lnTo>
                  <a:lnTo>
                    <a:pt x="439792" y="669654"/>
                  </a:lnTo>
                  <a:lnTo>
                    <a:pt x="385489" y="656922"/>
                  </a:lnTo>
                  <a:lnTo>
                    <a:pt x="333815" y="642216"/>
                  </a:lnTo>
                  <a:lnTo>
                    <a:pt x="284994" y="625640"/>
                  </a:lnTo>
                  <a:lnTo>
                    <a:pt x="239248" y="607301"/>
                  </a:lnTo>
                  <a:lnTo>
                    <a:pt x="196801" y="587303"/>
                  </a:lnTo>
                  <a:lnTo>
                    <a:pt x="157875" y="565751"/>
                  </a:lnTo>
                  <a:lnTo>
                    <a:pt x="122694" y="542750"/>
                  </a:lnTo>
                  <a:lnTo>
                    <a:pt x="91480" y="518406"/>
                  </a:lnTo>
                  <a:lnTo>
                    <a:pt x="41847" y="466108"/>
                  </a:lnTo>
                  <a:lnTo>
                    <a:pt x="10759" y="409696"/>
                  </a:lnTo>
                  <a:lnTo>
                    <a:pt x="2726" y="380210"/>
                  </a:lnTo>
                  <a:lnTo>
                    <a:pt x="0" y="350012"/>
                  </a:lnTo>
                </a:path>
                <a:path w="1485900" h="2100579">
                  <a:moveTo>
                    <a:pt x="0" y="350012"/>
                  </a:moveTo>
                  <a:lnTo>
                    <a:pt x="10759" y="290327"/>
                  </a:lnTo>
                  <a:lnTo>
                    <a:pt x="41847" y="233915"/>
                  </a:lnTo>
                  <a:lnTo>
                    <a:pt x="91480" y="181617"/>
                  </a:lnTo>
                  <a:lnTo>
                    <a:pt x="122694" y="157273"/>
                  </a:lnTo>
                  <a:lnTo>
                    <a:pt x="157875" y="134272"/>
                  </a:lnTo>
                  <a:lnTo>
                    <a:pt x="196801" y="112720"/>
                  </a:lnTo>
                  <a:lnTo>
                    <a:pt x="239248" y="92722"/>
                  </a:lnTo>
                  <a:lnTo>
                    <a:pt x="284994" y="74383"/>
                  </a:lnTo>
                  <a:lnTo>
                    <a:pt x="333815" y="57807"/>
                  </a:lnTo>
                  <a:lnTo>
                    <a:pt x="385489" y="43101"/>
                  </a:lnTo>
                  <a:lnTo>
                    <a:pt x="439792" y="30369"/>
                  </a:lnTo>
                  <a:lnTo>
                    <a:pt x="496502" y="19716"/>
                  </a:lnTo>
                  <a:lnTo>
                    <a:pt x="555396" y="11248"/>
                  </a:lnTo>
                  <a:lnTo>
                    <a:pt x="616250" y="5069"/>
                  </a:lnTo>
                  <a:lnTo>
                    <a:pt x="678843" y="1284"/>
                  </a:lnTo>
                  <a:lnTo>
                    <a:pt x="742950" y="0"/>
                  </a:lnTo>
                  <a:lnTo>
                    <a:pt x="807056" y="1284"/>
                  </a:lnTo>
                  <a:lnTo>
                    <a:pt x="869649" y="5069"/>
                  </a:lnTo>
                  <a:lnTo>
                    <a:pt x="930503" y="11248"/>
                  </a:lnTo>
                  <a:lnTo>
                    <a:pt x="989397" y="19716"/>
                  </a:lnTo>
                  <a:lnTo>
                    <a:pt x="1046107" y="30369"/>
                  </a:lnTo>
                  <a:lnTo>
                    <a:pt x="1100410" y="43101"/>
                  </a:lnTo>
                  <a:lnTo>
                    <a:pt x="1152084" y="57807"/>
                  </a:lnTo>
                  <a:lnTo>
                    <a:pt x="1200905" y="74383"/>
                  </a:lnTo>
                  <a:lnTo>
                    <a:pt x="1246651" y="92722"/>
                  </a:lnTo>
                  <a:lnTo>
                    <a:pt x="1289098" y="112720"/>
                  </a:lnTo>
                  <a:lnTo>
                    <a:pt x="1328024" y="134272"/>
                  </a:lnTo>
                  <a:lnTo>
                    <a:pt x="1363205" y="157273"/>
                  </a:lnTo>
                  <a:lnTo>
                    <a:pt x="1394419" y="181617"/>
                  </a:lnTo>
                  <a:lnTo>
                    <a:pt x="1444052" y="233915"/>
                  </a:lnTo>
                  <a:lnTo>
                    <a:pt x="1475140" y="290327"/>
                  </a:lnTo>
                  <a:lnTo>
                    <a:pt x="1485900" y="350012"/>
                  </a:lnTo>
                  <a:lnTo>
                    <a:pt x="1485900" y="1750059"/>
                  </a:lnTo>
                  <a:lnTo>
                    <a:pt x="1475140" y="1809744"/>
                  </a:lnTo>
                  <a:lnTo>
                    <a:pt x="1444052" y="1866156"/>
                  </a:lnTo>
                  <a:lnTo>
                    <a:pt x="1394419" y="1918454"/>
                  </a:lnTo>
                  <a:lnTo>
                    <a:pt x="1363205" y="1942798"/>
                  </a:lnTo>
                  <a:lnTo>
                    <a:pt x="1328024" y="1965799"/>
                  </a:lnTo>
                  <a:lnTo>
                    <a:pt x="1289098" y="1987351"/>
                  </a:lnTo>
                  <a:lnTo>
                    <a:pt x="1246651" y="2007349"/>
                  </a:lnTo>
                  <a:lnTo>
                    <a:pt x="1200905" y="2025688"/>
                  </a:lnTo>
                  <a:lnTo>
                    <a:pt x="1152084" y="2042264"/>
                  </a:lnTo>
                  <a:lnTo>
                    <a:pt x="1100410" y="2056970"/>
                  </a:lnTo>
                  <a:lnTo>
                    <a:pt x="1046107" y="2069702"/>
                  </a:lnTo>
                  <a:lnTo>
                    <a:pt x="989397" y="2080355"/>
                  </a:lnTo>
                  <a:lnTo>
                    <a:pt x="930503" y="2088823"/>
                  </a:lnTo>
                  <a:lnTo>
                    <a:pt x="869649" y="2095002"/>
                  </a:lnTo>
                  <a:lnTo>
                    <a:pt x="807056" y="2098787"/>
                  </a:lnTo>
                  <a:lnTo>
                    <a:pt x="742950" y="2100072"/>
                  </a:lnTo>
                  <a:lnTo>
                    <a:pt x="678843" y="2098787"/>
                  </a:lnTo>
                  <a:lnTo>
                    <a:pt x="616250" y="2095002"/>
                  </a:lnTo>
                  <a:lnTo>
                    <a:pt x="555396" y="2088823"/>
                  </a:lnTo>
                  <a:lnTo>
                    <a:pt x="496502" y="2080355"/>
                  </a:lnTo>
                  <a:lnTo>
                    <a:pt x="439792" y="2069702"/>
                  </a:lnTo>
                  <a:lnTo>
                    <a:pt x="385489" y="2056970"/>
                  </a:lnTo>
                  <a:lnTo>
                    <a:pt x="333815" y="2042264"/>
                  </a:lnTo>
                  <a:lnTo>
                    <a:pt x="284994" y="2025688"/>
                  </a:lnTo>
                  <a:lnTo>
                    <a:pt x="239248" y="2007349"/>
                  </a:lnTo>
                  <a:lnTo>
                    <a:pt x="196801" y="1987351"/>
                  </a:lnTo>
                  <a:lnTo>
                    <a:pt x="157875" y="1965799"/>
                  </a:lnTo>
                  <a:lnTo>
                    <a:pt x="122694" y="1942798"/>
                  </a:lnTo>
                  <a:lnTo>
                    <a:pt x="91480" y="1918454"/>
                  </a:lnTo>
                  <a:lnTo>
                    <a:pt x="41847" y="1866156"/>
                  </a:lnTo>
                  <a:lnTo>
                    <a:pt x="10759" y="1809744"/>
                  </a:lnTo>
                  <a:lnTo>
                    <a:pt x="0" y="1750059"/>
                  </a:lnTo>
                  <a:lnTo>
                    <a:pt x="0" y="35001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" name="Picture 88" descr="Diagram, shape&#10;&#10;Description automatically generated">
            <a:extLst>
              <a:ext uri="{FF2B5EF4-FFF2-40B4-BE49-F238E27FC236}">
                <a16:creationId xmlns:a16="http://schemas.microsoft.com/office/drawing/2014/main" id="{FF273981-6256-D44A-6F38-AEEB1B65973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18" y="2236237"/>
            <a:ext cx="3177545" cy="1396360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2427732" y="4070603"/>
            <a:ext cx="4621530" cy="1038225"/>
            <a:chOff x="2427732" y="4070603"/>
            <a:chExt cx="4621530" cy="1038225"/>
          </a:xfrm>
        </p:grpSpPr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732" y="4157471"/>
              <a:ext cx="132587" cy="11734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26664" y="4070603"/>
              <a:ext cx="134112" cy="13716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1404" y="4283963"/>
              <a:ext cx="138683" cy="166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904" y="4960619"/>
              <a:ext cx="114300" cy="1478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8604" y="4216907"/>
              <a:ext cx="114300" cy="13563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4096" y="4829555"/>
              <a:ext cx="147828" cy="13563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473196" y="4555235"/>
              <a:ext cx="3576320" cy="120650"/>
            </a:xfrm>
            <a:custGeom>
              <a:avLst/>
              <a:gdLst/>
              <a:ahLst/>
              <a:cxnLst/>
              <a:rect l="l" t="t" r="r" b="b"/>
              <a:pathLst>
                <a:path w="3576320" h="120650">
                  <a:moveTo>
                    <a:pt x="745744" y="82296"/>
                  </a:moveTo>
                  <a:lnTo>
                    <a:pt x="733044" y="75946"/>
                  </a:lnTo>
                  <a:lnTo>
                    <a:pt x="669544" y="44196"/>
                  </a:lnTo>
                  <a:lnTo>
                    <a:pt x="669544" y="75946"/>
                  </a:lnTo>
                  <a:lnTo>
                    <a:pt x="0" y="75946"/>
                  </a:lnTo>
                  <a:lnTo>
                    <a:pt x="0" y="88646"/>
                  </a:lnTo>
                  <a:lnTo>
                    <a:pt x="669544" y="88646"/>
                  </a:lnTo>
                  <a:lnTo>
                    <a:pt x="669544" y="120396"/>
                  </a:lnTo>
                  <a:lnTo>
                    <a:pt x="733044" y="88646"/>
                  </a:lnTo>
                  <a:lnTo>
                    <a:pt x="745744" y="82296"/>
                  </a:lnTo>
                  <a:close/>
                </a:path>
                <a:path w="3576320" h="120650">
                  <a:moveTo>
                    <a:pt x="3575812" y="38100"/>
                  </a:moveTo>
                  <a:lnTo>
                    <a:pt x="3563112" y="31750"/>
                  </a:lnTo>
                  <a:lnTo>
                    <a:pt x="3499612" y="0"/>
                  </a:lnTo>
                  <a:lnTo>
                    <a:pt x="3499612" y="31750"/>
                  </a:lnTo>
                  <a:lnTo>
                    <a:pt x="2830068" y="31750"/>
                  </a:lnTo>
                  <a:lnTo>
                    <a:pt x="2830068" y="44450"/>
                  </a:lnTo>
                  <a:lnTo>
                    <a:pt x="3499612" y="44450"/>
                  </a:lnTo>
                  <a:lnTo>
                    <a:pt x="3499612" y="76200"/>
                  </a:lnTo>
                  <a:lnTo>
                    <a:pt x="3563112" y="44450"/>
                  </a:lnTo>
                  <a:lnTo>
                    <a:pt x="3575812" y="381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3EA8E9A-8416-5C4B-9C2B-5A29BD96448D}"/>
              </a:ext>
            </a:extLst>
          </p:cNvPr>
          <p:cNvCxnSpPr>
            <a:cxnSpLocks/>
          </p:cNvCxnSpPr>
          <p:nvPr/>
        </p:nvCxnSpPr>
        <p:spPr>
          <a:xfrm>
            <a:off x="2008632" y="2849879"/>
            <a:ext cx="224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9E6B431-DA7A-F8EB-BFD0-698EC88C859A}"/>
              </a:ext>
            </a:extLst>
          </p:cNvPr>
          <p:cNvCxnSpPr>
            <a:cxnSpLocks/>
          </p:cNvCxnSpPr>
          <p:nvPr/>
        </p:nvCxnSpPr>
        <p:spPr>
          <a:xfrm>
            <a:off x="3576064" y="2829995"/>
            <a:ext cx="224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7F544D5-D225-5694-78AC-27EA4F4AF14A}"/>
              </a:ext>
            </a:extLst>
          </p:cNvPr>
          <p:cNvCxnSpPr>
            <a:cxnSpLocks/>
          </p:cNvCxnSpPr>
          <p:nvPr/>
        </p:nvCxnSpPr>
        <p:spPr>
          <a:xfrm>
            <a:off x="5398388" y="2808747"/>
            <a:ext cx="224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2D4443-D1BD-A455-69CD-B6164D0A5F15}"/>
              </a:ext>
            </a:extLst>
          </p:cNvPr>
          <p:cNvCxnSpPr>
            <a:cxnSpLocks/>
          </p:cNvCxnSpPr>
          <p:nvPr/>
        </p:nvCxnSpPr>
        <p:spPr>
          <a:xfrm>
            <a:off x="9322173" y="2829995"/>
            <a:ext cx="224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CC5923C-6DA8-FE6D-85E5-1433639D045B}"/>
              </a:ext>
            </a:extLst>
          </p:cNvPr>
          <p:cNvCxnSpPr>
            <a:cxnSpLocks/>
          </p:cNvCxnSpPr>
          <p:nvPr/>
        </p:nvCxnSpPr>
        <p:spPr>
          <a:xfrm>
            <a:off x="1263396" y="4669535"/>
            <a:ext cx="809900" cy="6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6D2ACE3-388F-AAFC-B062-74E6B98E911A}"/>
              </a:ext>
            </a:extLst>
          </p:cNvPr>
          <p:cNvCxnSpPr>
            <a:cxnSpLocks/>
          </p:cNvCxnSpPr>
          <p:nvPr/>
        </p:nvCxnSpPr>
        <p:spPr>
          <a:xfrm>
            <a:off x="3495654" y="4641305"/>
            <a:ext cx="809900" cy="6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4AFAA8E-20AC-1F96-B933-C00E86543084}"/>
              </a:ext>
            </a:extLst>
          </p:cNvPr>
          <p:cNvCxnSpPr>
            <a:cxnSpLocks/>
          </p:cNvCxnSpPr>
          <p:nvPr/>
        </p:nvCxnSpPr>
        <p:spPr>
          <a:xfrm>
            <a:off x="6260610" y="4609142"/>
            <a:ext cx="809900" cy="6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4D78C5-A624-4EDC-29EC-451886D1ADAC}"/>
              </a:ext>
            </a:extLst>
          </p:cNvPr>
          <p:cNvCxnSpPr>
            <a:cxnSpLocks/>
          </p:cNvCxnSpPr>
          <p:nvPr/>
        </p:nvCxnSpPr>
        <p:spPr>
          <a:xfrm>
            <a:off x="9197637" y="4616243"/>
            <a:ext cx="809900" cy="6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7432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Representation</a:t>
            </a:r>
            <a:r>
              <a:rPr sz="4400" u="none" spc="-50" dirty="0"/>
              <a:t> </a:t>
            </a:r>
            <a:r>
              <a:rPr sz="4400" u="none" dirty="0"/>
              <a:t>is </a:t>
            </a:r>
            <a:r>
              <a:rPr sz="4400" u="none" spc="-10" dirty="0"/>
              <a:t>important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214104" y="4289933"/>
            <a:ext cx="2263140" cy="250190"/>
            <a:chOff x="9214104" y="4289933"/>
            <a:chExt cx="2263140" cy="250190"/>
          </a:xfrm>
        </p:grpSpPr>
        <p:sp>
          <p:nvSpPr>
            <p:cNvPr id="5" name="object 5"/>
            <p:cNvSpPr/>
            <p:nvPr/>
          </p:nvSpPr>
          <p:spPr>
            <a:xfrm>
              <a:off x="9214104" y="4293108"/>
              <a:ext cx="2263140" cy="0"/>
            </a:xfrm>
            <a:custGeom>
              <a:avLst/>
              <a:gdLst/>
              <a:ahLst/>
              <a:cxnLst/>
              <a:rect l="l" t="t" r="r" b="b"/>
              <a:pathLst>
                <a:path w="2263140">
                  <a:moveTo>
                    <a:pt x="0" y="0"/>
                  </a:moveTo>
                  <a:lnTo>
                    <a:pt x="2262886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3224" y="4305300"/>
              <a:ext cx="184403" cy="2270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9400" y="4337304"/>
              <a:ext cx="152400" cy="2026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2008" y="4346448"/>
              <a:ext cx="152400" cy="185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4804" y="4352544"/>
              <a:ext cx="195072" cy="18745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596373" y="3422650"/>
            <a:ext cx="86360" cy="814705"/>
            <a:chOff x="9596373" y="3422650"/>
            <a:chExt cx="86360" cy="814705"/>
          </a:xfrm>
        </p:grpSpPr>
        <p:sp>
          <p:nvSpPr>
            <p:cNvPr id="11" name="object 11"/>
            <p:cNvSpPr/>
            <p:nvPr/>
          </p:nvSpPr>
          <p:spPr>
            <a:xfrm>
              <a:off x="9602723" y="3429000"/>
              <a:ext cx="73660" cy="802005"/>
            </a:xfrm>
            <a:custGeom>
              <a:avLst/>
              <a:gdLst/>
              <a:ahLst/>
              <a:cxnLst/>
              <a:rect l="l" t="t" r="r" b="b"/>
              <a:pathLst>
                <a:path w="73659" h="802004">
                  <a:moveTo>
                    <a:pt x="73151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73151" y="801624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02723" y="3429000"/>
              <a:ext cx="73660" cy="802005"/>
            </a:xfrm>
            <a:custGeom>
              <a:avLst/>
              <a:gdLst/>
              <a:ahLst/>
              <a:cxnLst/>
              <a:rect l="l" t="t" r="r" b="b"/>
              <a:pathLst>
                <a:path w="73659" h="802004">
                  <a:moveTo>
                    <a:pt x="0" y="801624"/>
                  </a:moveTo>
                  <a:lnTo>
                    <a:pt x="73151" y="801624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821926" y="3541521"/>
            <a:ext cx="87630" cy="695960"/>
            <a:chOff x="9821926" y="3541521"/>
            <a:chExt cx="87630" cy="695960"/>
          </a:xfrm>
        </p:grpSpPr>
        <p:sp>
          <p:nvSpPr>
            <p:cNvPr id="14" name="object 14"/>
            <p:cNvSpPr/>
            <p:nvPr/>
          </p:nvSpPr>
          <p:spPr>
            <a:xfrm>
              <a:off x="9828276" y="3547871"/>
              <a:ext cx="74930" cy="683260"/>
            </a:xfrm>
            <a:custGeom>
              <a:avLst/>
              <a:gdLst/>
              <a:ahLst/>
              <a:cxnLst/>
              <a:rect l="l" t="t" r="r" b="b"/>
              <a:pathLst>
                <a:path w="74929" h="683260">
                  <a:moveTo>
                    <a:pt x="74675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74675" y="682751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28276" y="3547871"/>
              <a:ext cx="74930" cy="683260"/>
            </a:xfrm>
            <a:custGeom>
              <a:avLst/>
              <a:gdLst/>
              <a:ahLst/>
              <a:cxnLst/>
              <a:rect l="l" t="t" r="r" b="b"/>
              <a:pathLst>
                <a:path w="74929" h="683260">
                  <a:moveTo>
                    <a:pt x="0" y="682751"/>
                  </a:moveTo>
                  <a:lnTo>
                    <a:pt x="74675" y="6827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116057" y="3541521"/>
            <a:ext cx="86360" cy="695960"/>
            <a:chOff x="10116057" y="3541521"/>
            <a:chExt cx="86360" cy="695960"/>
          </a:xfrm>
        </p:grpSpPr>
        <p:sp>
          <p:nvSpPr>
            <p:cNvPr id="17" name="object 17"/>
            <p:cNvSpPr/>
            <p:nvPr/>
          </p:nvSpPr>
          <p:spPr>
            <a:xfrm>
              <a:off x="10122407" y="3547871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73151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73151" y="682751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22407" y="3547871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0" y="682751"/>
                  </a:moveTo>
                  <a:lnTo>
                    <a:pt x="73151" y="6827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50907" y="4361688"/>
            <a:ext cx="175259" cy="16154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91928" y="4346447"/>
            <a:ext cx="178307" cy="1859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4819" y="3296411"/>
            <a:ext cx="981456" cy="97840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475478" y="3482085"/>
            <a:ext cx="930275" cy="72390"/>
            <a:chOff x="5475478" y="3482085"/>
            <a:chExt cx="930275" cy="72390"/>
          </a:xfrm>
        </p:grpSpPr>
        <p:sp>
          <p:nvSpPr>
            <p:cNvPr id="23" name="object 23"/>
            <p:cNvSpPr/>
            <p:nvPr/>
          </p:nvSpPr>
          <p:spPr>
            <a:xfrm>
              <a:off x="5481828" y="34884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1828" y="34884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475478" y="3672585"/>
            <a:ext cx="930275" cy="72390"/>
            <a:chOff x="5475478" y="3672585"/>
            <a:chExt cx="930275" cy="72390"/>
          </a:xfrm>
        </p:grpSpPr>
        <p:sp>
          <p:nvSpPr>
            <p:cNvPr id="26" name="object 26"/>
            <p:cNvSpPr/>
            <p:nvPr/>
          </p:nvSpPr>
          <p:spPr>
            <a:xfrm>
              <a:off x="5481828" y="36789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81828" y="36789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475478" y="3853941"/>
            <a:ext cx="930275" cy="72390"/>
            <a:chOff x="5475478" y="3853941"/>
            <a:chExt cx="930275" cy="72390"/>
          </a:xfrm>
        </p:grpSpPr>
        <p:sp>
          <p:nvSpPr>
            <p:cNvPr id="29" name="object 29"/>
            <p:cNvSpPr/>
            <p:nvPr/>
          </p:nvSpPr>
          <p:spPr>
            <a:xfrm>
              <a:off x="5481828" y="3860291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81828" y="3860291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475478" y="4224273"/>
            <a:ext cx="930275" cy="72390"/>
            <a:chOff x="5475478" y="4224273"/>
            <a:chExt cx="930275" cy="72390"/>
          </a:xfrm>
        </p:grpSpPr>
        <p:sp>
          <p:nvSpPr>
            <p:cNvPr id="32" name="object 32"/>
            <p:cNvSpPr/>
            <p:nvPr/>
          </p:nvSpPr>
          <p:spPr>
            <a:xfrm>
              <a:off x="5481828" y="4230623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81828" y="4230623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475478" y="4039870"/>
            <a:ext cx="930275" cy="72390"/>
            <a:chOff x="5475478" y="4039870"/>
            <a:chExt cx="930275" cy="72390"/>
          </a:xfrm>
        </p:grpSpPr>
        <p:sp>
          <p:nvSpPr>
            <p:cNvPr id="35" name="object 35"/>
            <p:cNvSpPr/>
            <p:nvPr/>
          </p:nvSpPr>
          <p:spPr>
            <a:xfrm>
              <a:off x="5481828" y="4046220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5"/>
                  </a:lnTo>
                  <a:lnTo>
                    <a:pt x="917448" y="59435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81828" y="4046220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5"/>
                  </a:moveTo>
                  <a:lnTo>
                    <a:pt x="917448" y="59435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863213" y="3707383"/>
            <a:ext cx="402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SIFT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05079" y="3567420"/>
            <a:ext cx="111950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Counting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pc="-10" dirty="0">
                <a:solidFill>
                  <a:srgbClr val="FFFFFF"/>
                </a:solidFill>
                <a:latin typeface="Century Gothic"/>
                <a:cs typeface="Century Gothic"/>
              </a:rPr>
              <a:t>Words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2404" y="4406341"/>
            <a:ext cx="12833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entury Gothic"/>
                <a:cs typeface="Century Gothic"/>
              </a:rPr>
              <a:t>Original</a:t>
            </a:r>
            <a:endParaRPr sz="1400" dirty="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57" name="object 5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00427" y="3290315"/>
            <a:ext cx="981456" cy="979931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753110" y="4412116"/>
            <a:ext cx="12833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entury Gothic"/>
                <a:cs typeface="Century Gothic"/>
              </a:rPr>
              <a:t>Pre-processed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28243" y="6079054"/>
            <a:ext cx="423608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Distinctive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Image</a:t>
            </a:r>
            <a:r>
              <a:rPr sz="1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Features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from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Scale-Invariant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Keypoints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0" name="object 47">
            <a:extLst>
              <a:ext uri="{FF2B5EF4-FFF2-40B4-BE49-F238E27FC236}">
                <a16:creationId xmlns:a16="http://schemas.microsoft.com/office/drawing/2014/main" id="{9670ABA5-9999-E571-4396-E03CB242607C}"/>
              </a:ext>
            </a:extLst>
          </p:cNvPr>
          <p:cNvSpPr txBox="1"/>
          <p:nvPr/>
        </p:nvSpPr>
        <p:spPr>
          <a:xfrm>
            <a:off x="9528809" y="4984242"/>
            <a:ext cx="1635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43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entury Gothic"/>
                <a:cs typeface="Century Gothic"/>
              </a:rPr>
              <a:t>Final representation</a:t>
            </a:r>
            <a:endParaRPr sz="1800" dirty="0">
              <a:latin typeface="Century Gothic"/>
              <a:cs typeface="Century Gothic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1945270-BA91-2CC8-262F-20B353232B4E}"/>
              </a:ext>
            </a:extLst>
          </p:cNvPr>
          <p:cNvCxnSpPr>
            <a:cxnSpLocks/>
          </p:cNvCxnSpPr>
          <p:nvPr/>
        </p:nvCxnSpPr>
        <p:spPr>
          <a:xfrm>
            <a:off x="3002751" y="3835564"/>
            <a:ext cx="523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EB45E7-A6BF-43C6-162B-0F8AF9DF85F9}"/>
              </a:ext>
            </a:extLst>
          </p:cNvPr>
          <p:cNvCxnSpPr>
            <a:cxnSpLocks/>
          </p:cNvCxnSpPr>
          <p:nvPr/>
        </p:nvCxnSpPr>
        <p:spPr>
          <a:xfrm>
            <a:off x="4495800" y="3873365"/>
            <a:ext cx="523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CADBBE6-D0F0-1CA3-20C8-98BC6647D5B5}"/>
              </a:ext>
            </a:extLst>
          </p:cNvPr>
          <p:cNvCxnSpPr>
            <a:cxnSpLocks/>
          </p:cNvCxnSpPr>
          <p:nvPr/>
        </p:nvCxnSpPr>
        <p:spPr>
          <a:xfrm>
            <a:off x="6629400" y="3857243"/>
            <a:ext cx="523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92AC8D-C3B7-F816-3277-0075714C2AF9}"/>
              </a:ext>
            </a:extLst>
          </p:cNvPr>
          <p:cNvCxnSpPr>
            <a:cxnSpLocks/>
          </p:cNvCxnSpPr>
          <p:nvPr/>
        </p:nvCxnSpPr>
        <p:spPr>
          <a:xfrm>
            <a:off x="8690318" y="3873365"/>
            <a:ext cx="523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7432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Representation</a:t>
            </a:r>
            <a:r>
              <a:rPr sz="4400" u="none" spc="-50" dirty="0"/>
              <a:t> </a:t>
            </a:r>
            <a:r>
              <a:rPr sz="4400" u="none" dirty="0"/>
              <a:t>is </a:t>
            </a:r>
            <a:r>
              <a:rPr sz="4400" u="none" spc="-10" dirty="0"/>
              <a:t>important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214104" y="4289933"/>
            <a:ext cx="2263140" cy="250190"/>
            <a:chOff x="9214104" y="4289933"/>
            <a:chExt cx="2263140" cy="250190"/>
          </a:xfrm>
        </p:grpSpPr>
        <p:sp>
          <p:nvSpPr>
            <p:cNvPr id="5" name="object 5"/>
            <p:cNvSpPr/>
            <p:nvPr/>
          </p:nvSpPr>
          <p:spPr>
            <a:xfrm>
              <a:off x="9214104" y="4293108"/>
              <a:ext cx="2263140" cy="0"/>
            </a:xfrm>
            <a:custGeom>
              <a:avLst/>
              <a:gdLst/>
              <a:ahLst/>
              <a:cxnLst/>
              <a:rect l="l" t="t" r="r" b="b"/>
              <a:pathLst>
                <a:path w="2263140">
                  <a:moveTo>
                    <a:pt x="0" y="0"/>
                  </a:moveTo>
                  <a:lnTo>
                    <a:pt x="2262886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3224" y="4305300"/>
              <a:ext cx="184403" cy="2270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9400" y="4337304"/>
              <a:ext cx="152400" cy="2026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2008" y="4346448"/>
              <a:ext cx="152400" cy="185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4804" y="4352544"/>
              <a:ext cx="195072" cy="18745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596373" y="3422650"/>
            <a:ext cx="86360" cy="814705"/>
            <a:chOff x="9596373" y="3422650"/>
            <a:chExt cx="86360" cy="814705"/>
          </a:xfrm>
        </p:grpSpPr>
        <p:sp>
          <p:nvSpPr>
            <p:cNvPr id="11" name="object 11"/>
            <p:cNvSpPr/>
            <p:nvPr/>
          </p:nvSpPr>
          <p:spPr>
            <a:xfrm>
              <a:off x="9602723" y="3429000"/>
              <a:ext cx="73660" cy="802005"/>
            </a:xfrm>
            <a:custGeom>
              <a:avLst/>
              <a:gdLst/>
              <a:ahLst/>
              <a:cxnLst/>
              <a:rect l="l" t="t" r="r" b="b"/>
              <a:pathLst>
                <a:path w="73659" h="802004">
                  <a:moveTo>
                    <a:pt x="73151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73151" y="801624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02723" y="3429000"/>
              <a:ext cx="73660" cy="802005"/>
            </a:xfrm>
            <a:custGeom>
              <a:avLst/>
              <a:gdLst/>
              <a:ahLst/>
              <a:cxnLst/>
              <a:rect l="l" t="t" r="r" b="b"/>
              <a:pathLst>
                <a:path w="73659" h="802004">
                  <a:moveTo>
                    <a:pt x="0" y="801624"/>
                  </a:moveTo>
                  <a:lnTo>
                    <a:pt x="73151" y="801624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821926" y="3541521"/>
            <a:ext cx="87630" cy="695960"/>
            <a:chOff x="9821926" y="3541521"/>
            <a:chExt cx="87630" cy="695960"/>
          </a:xfrm>
        </p:grpSpPr>
        <p:sp>
          <p:nvSpPr>
            <p:cNvPr id="14" name="object 14"/>
            <p:cNvSpPr/>
            <p:nvPr/>
          </p:nvSpPr>
          <p:spPr>
            <a:xfrm>
              <a:off x="9828276" y="3547871"/>
              <a:ext cx="74930" cy="683260"/>
            </a:xfrm>
            <a:custGeom>
              <a:avLst/>
              <a:gdLst/>
              <a:ahLst/>
              <a:cxnLst/>
              <a:rect l="l" t="t" r="r" b="b"/>
              <a:pathLst>
                <a:path w="74929" h="683260">
                  <a:moveTo>
                    <a:pt x="74675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74675" y="682751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28276" y="3547871"/>
              <a:ext cx="74930" cy="683260"/>
            </a:xfrm>
            <a:custGeom>
              <a:avLst/>
              <a:gdLst/>
              <a:ahLst/>
              <a:cxnLst/>
              <a:rect l="l" t="t" r="r" b="b"/>
              <a:pathLst>
                <a:path w="74929" h="683260">
                  <a:moveTo>
                    <a:pt x="0" y="682751"/>
                  </a:moveTo>
                  <a:lnTo>
                    <a:pt x="74675" y="6827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116057" y="3541521"/>
            <a:ext cx="86360" cy="695960"/>
            <a:chOff x="10116057" y="3541521"/>
            <a:chExt cx="86360" cy="695960"/>
          </a:xfrm>
        </p:grpSpPr>
        <p:sp>
          <p:nvSpPr>
            <p:cNvPr id="17" name="object 17"/>
            <p:cNvSpPr/>
            <p:nvPr/>
          </p:nvSpPr>
          <p:spPr>
            <a:xfrm>
              <a:off x="10122407" y="3547871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73151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73151" y="682751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22407" y="3547871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0" y="682751"/>
                  </a:moveTo>
                  <a:lnTo>
                    <a:pt x="73151" y="6827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50907" y="4361688"/>
            <a:ext cx="175259" cy="16154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91928" y="4346447"/>
            <a:ext cx="178307" cy="1859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4819" y="3296411"/>
            <a:ext cx="981456" cy="97840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475478" y="3482085"/>
            <a:ext cx="930275" cy="72390"/>
            <a:chOff x="5475478" y="3482085"/>
            <a:chExt cx="930275" cy="72390"/>
          </a:xfrm>
        </p:grpSpPr>
        <p:sp>
          <p:nvSpPr>
            <p:cNvPr id="23" name="object 23"/>
            <p:cNvSpPr/>
            <p:nvPr/>
          </p:nvSpPr>
          <p:spPr>
            <a:xfrm>
              <a:off x="5481828" y="34884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1828" y="34884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475478" y="3672585"/>
            <a:ext cx="930275" cy="72390"/>
            <a:chOff x="5475478" y="3672585"/>
            <a:chExt cx="930275" cy="72390"/>
          </a:xfrm>
        </p:grpSpPr>
        <p:sp>
          <p:nvSpPr>
            <p:cNvPr id="26" name="object 26"/>
            <p:cNvSpPr/>
            <p:nvPr/>
          </p:nvSpPr>
          <p:spPr>
            <a:xfrm>
              <a:off x="5481828" y="36789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81828" y="36789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475478" y="3853941"/>
            <a:ext cx="930275" cy="72390"/>
            <a:chOff x="5475478" y="3853941"/>
            <a:chExt cx="930275" cy="72390"/>
          </a:xfrm>
        </p:grpSpPr>
        <p:sp>
          <p:nvSpPr>
            <p:cNvPr id="29" name="object 29"/>
            <p:cNvSpPr/>
            <p:nvPr/>
          </p:nvSpPr>
          <p:spPr>
            <a:xfrm>
              <a:off x="5481828" y="3860291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81828" y="3860291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475478" y="4224273"/>
            <a:ext cx="930275" cy="72390"/>
            <a:chOff x="5475478" y="4224273"/>
            <a:chExt cx="930275" cy="72390"/>
          </a:xfrm>
        </p:grpSpPr>
        <p:sp>
          <p:nvSpPr>
            <p:cNvPr id="32" name="object 32"/>
            <p:cNvSpPr/>
            <p:nvPr/>
          </p:nvSpPr>
          <p:spPr>
            <a:xfrm>
              <a:off x="5481828" y="4230623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81828" y="4230623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475478" y="4039870"/>
            <a:ext cx="930275" cy="72390"/>
            <a:chOff x="5475478" y="4039870"/>
            <a:chExt cx="930275" cy="72390"/>
          </a:xfrm>
        </p:grpSpPr>
        <p:sp>
          <p:nvSpPr>
            <p:cNvPr id="35" name="object 35"/>
            <p:cNvSpPr/>
            <p:nvPr/>
          </p:nvSpPr>
          <p:spPr>
            <a:xfrm>
              <a:off x="5481828" y="4046220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5"/>
                  </a:lnTo>
                  <a:lnTo>
                    <a:pt x="917448" y="59435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81828" y="4046220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5"/>
                  </a:moveTo>
                  <a:lnTo>
                    <a:pt x="917448" y="59435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863213" y="3707383"/>
            <a:ext cx="402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SIFT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05079" y="3567420"/>
            <a:ext cx="111950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Counting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pc="-10" dirty="0">
                <a:solidFill>
                  <a:srgbClr val="FFFFFF"/>
                </a:solidFill>
                <a:latin typeface="Century Gothic"/>
                <a:cs typeface="Century Gothic"/>
              </a:rPr>
              <a:t>Words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2404" y="4406341"/>
            <a:ext cx="12833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entury Gothic"/>
                <a:cs typeface="Century Gothic"/>
              </a:rPr>
              <a:t>Original</a:t>
            </a:r>
            <a:endParaRPr sz="1400" dirty="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57" name="object 5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00427" y="3290315"/>
            <a:ext cx="981456" cy="979931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753110" y="4412116"/>
            <a:ext cx="12833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entury Gothic"/>
                <a:cs typeface="Century Gothic"/>
              </a:rPr>
              <a:t>Pre-processed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28243" y="6079054"/>
            <a:ext cx="423608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Distinctive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Image</a:t>
            </a:r>
            <a:r>
              <a:rPr sz="1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Features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from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Scale-Invariant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10"/>
              </a:rPr>
              <a:t> Keypoints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0" name="object 47">
            <a:extLst>
              <a:ext uri="{FF2B5EF4-FFF2-40B4-BE49-F238E27FC236}">
                <a16:creationId xmlns:a16="http://schemas.microsoft.com/office/drawing/2014/main" id="{9670ABA5-9999-E571-4396-E03CB242607C}"/>
              </a:ext>
            </a:extLst>
          </p:cNvPr>
          <p:cNvSpPr txBox="1"/>
          <p:nvPr/>
        </p:nvSpPr>
        <p:spPr>
          <a:xfrm>
            <a:off x="9528809" y="4984242"/>
            <a:ext cx="1635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43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entury Gothic"/>
                <a:cs typeface="Century Gothic"/>
              </a:rPr>
              <a:t>Final representation</a:t>
            </a:r>
            <a:endParaRPr sz="1800" dirty="0">
              <a:latin typeface="Century Gothic"/>
              <a:cs typeface="Century Gothic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1945270-BA91-2CC8-262F-20B353232B4E}"/>
              </a:ext>
            </a:extLst>
          </p:cNvPr>
          <p:cNvCxnSpPr>
            <a:cxnSpLocks/>
          </p:cNvCxnSpPr>
          <p:nvPr/>
        </p:nvCxnSpPr>
        <p:spPr>
          <a:xfrm>
            <a:off x="3002751" y="3835564"/>
            <a:ext cx="523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EB45E7-A6BF-43C6-162B-0F8AF9DF85F9}"/>
              </a:ext>
            </a:extLst>
          </p:cNvPr>
          <p:cNvCxnSpPr>
            <a:cxnSpLocks/>
          </p:cNvCxnSpPr>
          <p:nvPr/>
        </p:nvCxnSpPr>
        <p:spPr>
          <a:xfrm>
            <a:off x="4495800" y="3873365"/>
            <a:ext cx="523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CADBBE6-D0F0-1CA3-20C8-98BC6647D5B5}"/>
              </a:ext>
            </a:extLst>
          </p:cNvPr>
          <p:cNvCxnSpPr>
            <a:cxnSpLocks/>
          </p:cNvCxnSpPr>
          <p:nvPr/>
        </p:nvCxnSpPr>
        <p:spPr>
          <a:xfrm>
            <a:off x="6629400" y="3857243"/>
            <a:ext cx="523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92AC8D-C3B7-F816-3277-0075714C2AF9}"/>
              </a:ext>
            </a:extLst>
          </p:cNvPr>
          <p:cNvCxnSpPr>
            <a:cxnSpLocks/>
          </p:cNvCxnSpPr>
          <p:nvPr/>
        </p:nvCxnSpPr>
        <p:spPr>
          <a:xfrm>
            <a:off x="8690318" y="3873365"/>
            <a:ext cx="523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6">
            <a:extLst>
              <a:ext uri="{FF2B5EF4-FFF2-40B4-BE49-F238E27FC236}">
                <a16:creationId xmlns:a16="http://schemas.microsoft.com/office/drawing/2014/main" id="{6B2E8E3B-F6D3-4842-6037-FB5ACEDB785D}"/>
              </a:ext>
            </a:extLst>
          </p:cNvPr>
          <p:cNvSpPr txBox="1"/>
          <p:nvPr/>
        </p:nvSpPr>
        <p:spPr>
          <a:xfrm>
            <a:off x="3116658" y="2916693"/>
            <a:ext cx="5821853" cy="191334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78105" marR="53975" indent="78740" algn="ctr">
              <a:lnSpc>
                <a:spcPct val="100000"/>
              </a:lnSpc>
              <a:spcBef>
                <a:spcPts val="1550"/>
              </a:spcBef>
            </a:pPr>
            <a:r>
              <a:rPr lang="en-GB" sz="1600" spc="-10" dirty="0">
                <a:latin typeface="Century Gothic"/>
                <a:cs typeface="Century Gothic"/>
              </a:rPr>
              <a:t>"Hand-crafted”</a:t>
            </a:r>
            <a:endParaRPr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5638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7432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Representation</a:t>
            </a:r>
            <a:r>
              <a:rPr sz="4400" u="none" spc="-50" dirty="0"/>
              <a:t> </a:t>
            </a:r>
            <a:r>
              <a:rPr sz="4400" u="none" dirty="0"/>
              <a:t>is </a:t>
            </a:r>
            <a:r>
              <a:rPr sz="4400" u="none" spc="-10" dirty="0"/>
              <a:t>important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741044" y="1702689"/>
            <a:ext cx="10746740" cy="2668905"/>
            <a:chOff x="741044" y="1702689"/>
            <a:chExt cx="10746740" cy="2668905"/>
          </a:xfrm>
        </p:grpSpPr>
        <p:sp>
          <p:nvSpPr>
            <p:cNvPr id="4" name="object 4"/>
            <p:cNvSpPr/>
            <p:nvPr/>
          </p:nvSpPr>
          <p:spPr>
            <a:xfrm>
              <a:off x="750569" y="1712214"/>
              <a:ext cx="10727690" cy="0"/>
            </a:xfrm>
            <a:custGeom>
              <a:avLst/>
              <a:gdLst/>
              <a:ahLst/>
              <a:cxnLst/>
              <a:rect l="l" t="t" r="r" b="b"/>
              <a:pathLst>
                <a:path w="10727690">
                  <a:moveTo>
                    <a:pt x="0" y="0"/>
                  </a:moveTo>
                  <a:lnTo>
                    <a:pt x="1072756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76516" y="3561588"/>
              <a:ext cx="1647825" cy="803275"/>
            </a:xfrm>
            <a:custGeom>
              <a:avLst/>
              <a:gdLst/>
              <a:ahLst/>
              <a:cxnLst/>
              <a:rect l="l" t="t" r="r" b="b"/>
              <a:pathLst>
                <a:path w="1647825" h="803275">
                  <a:moveTo>
                    <a:pt x="1245869" y="0"/>
                  </a:moveTo>
                  <a:lnTo>
                    <a:pt x="1245869" y="200787"/>
                  </a:lnTo>
                  <a:lnTo>
                    <a:pt x="0" y="200787"/>
                  </a:lnTo>
                  <a:lnTo>
                    <a:pt x="0" y="602361"/>
                  </a:lnTo>
                  <a:lnTo>
                    <a:pt x="1245869" y="602361"/>
                  </a:lnTo>
                  <a:lnTo>
                    <a:pt x="1245869" y="803148"/>
                  </a:lnTo>
                  <a:lnTo>
                    <a:pt x="1647443" y="401574"/>
                  </a:lnTo>
                  <a:lnTo>
                    <a:pt x="124586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6516" y="3561588"/>
              <a:ext cx="1647825" cy="803275"/>
            </a:xfrm>
            <a:custGeom>
              <a:avLst/>
              <a:gdLst/>
              <a:ahLst/>
              <a:cxnLst/>
              <a:rect l="l" t="t" r="r" b="b"/>
              <a:pathLst>
                <a:path w="1647825" h="803275">
                  <a:moveTo>
                    <a:pt x="0" y="200787"/>
                  </a:moveTo>
                  <a:lnTo>
                    <a:pt x="1245869" y="200787"/>
                  </a:lnTo>
                  <a:lnTo>
                    <a:pt x="1245869" y="0"/>
                  </a:lnTo>
                  <a:lnTo>
                    <a:pt x="1647443" y="401574"/>
                  </a:lnTo>
                  <a:lnTo>
                    <a:pt x="1245869" y="803148"/>
                  </a:lnTo>
                  <a:lnTo>
                    <a:pt x="1245869" y="602361"/>
                  </a:lnTo>
                  <a:lnTo>
                    <a:pt x="0" y="602361"/>
                  </a:lnTo>
                  <a:lnTo>
                    <a:pt x="0" y="200787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8243" y="6079947"/>
            <a:ext cx="4236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Distinctive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Image</a:t>
            </a:r>
            <a:r>
              <a:rPr sz="1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Features</a:t>
            </a:r>
            <a:r>
              <a:rPr sz="12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from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Scale-Invariant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2"/>
              </a:rPr>
              <a:t> Keypoints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214104" y="4289933"/>
            <a:ext cx="2263140" cy="250190"/>
            <a:chOff x="9214104" y="4289933"/>
            <a:chExt cx="2263140" cy="250190"/>
          </a:xfrm>
        </p:grpSpPr>
        <p:sp>
          <p:nvSpPr>
            <p:cNvPr id="9" name="object 9"/>
            <p:cNvSpPr/>
            <p:nvPr/>
          </p:nvSpPr>
          <p:spPr>
            <a:xfrm>
              <a:off x="9214104" y="4293108"/>
              <a:ext cx="2263140" cy="0"/>
            </a:xfrm>
            <a:custGeom>
              <a:avLst/>
              <a:gdLst/>
              <a:ahLst/>
              <a:cxnLst/>
              <a:rect l="l" t="t" r="r" b="b"/>
              <a:pathLst>
                <a:path w="2263140">
                  <a:moveTo>
                    <a:pt x="0" y="0"/>
                  </a:moveTo>
                  <a:lnTo>
                    <a:pt x="2262886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224" y="4305300"/>
              <a:ext cx="184403" cy="2270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9400" y="4337304"/>
              <a:ext cx="152400" cy="2026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2008" y="4346448"/>
              <a:ext cx="152400" cy="185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4804" y="4352544"/>
              <a:ext cx="195072" cy="18745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596373" y="3422650"/>
            <a:ext cx="86360" cy="814705"/>
            <a:chOff x="9596373" y="3422650"/>
            <a:chExt cx="86360" cy="814705"/>
          </a:xfrm>
        </p:grpSpPr>
        <p:sp>
          <p:nvSpPr>
            <p:cNvPr id="15" name="object 15"/>
            <p:cNvSpPr/>
            <p:nvPr/>
          </p:nvSpPr>
          <p:spPr>
            <a:xfrm>
              <a:off x="9602723" y="3429000"/>
              <a:ext cx="73660" cy="802005"/>
            </a:xfrm>
            <a:custGeom>
              <a:avLst/>
              <a:gdLst/>
              <a:ahLst/>
              <a:cxnLst/>
              <a:rect l="l" t="t" r="r" b="b"/>
              <a:pathLst>
                <a:path w="73659" h="802004">
                  <a:moveTo>
                    <a:pt x="73151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73151" y="801624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02723" y="3429000"/>
              <a:ext cx="73660" cy="802005"/>
            </a:xfrm>
            <a:custGeom>
              <a:avLst/>
              <a:gdLst/>
              <a:ahLst/>
              <a:cxnLst/>
              <a:rect l="l" t="t" r="r" b="b"/>
              <a:pathLst>
                <a:path w="73659" h="802004">
                  <a:moveTo>
                    <a:pt x="0" y="801624"/>
                  </a:moveTo>
                  <a:lnTo>
                    <a:pt x="73151" y="801624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821926" y="3541521"/>
            <a:ext cx="87630" cy="695960"/>
            <a:chOff x="9821926" y="3541521"/>
            <a:chExt cx="87630" cy="695960"/>
          </a:xfrm>
        </p:grpSpPr>
        <p:sp>
          <p:nvSpPr>
            <p:cNvPr id="18" name="object 18"/>
            <p:cNvSpPr/>
            <p:nvPr/>
          </p:nvSpPr>
          <p:spPr>
            <a:xfrm>
              <a:off x="9828276" y="3547871"/>
              <a:ext cx="74930" cy="683260"/>
            </a:xfrm>
            <a:custGeom>
              <a:avLst/>
              <a:gdLst/>
              <a:ahLst/>
              <a:cxnLst/>
              <a:rect l="l" t="t" r="r" b="b"/>
              <a:pathLst>
                <a:path w="74929" h="683260">
                  <a:moveTo>
                    <a:pt x="74675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74675" y="682751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28276" y="3547871"/>
              <a:ext cx="74930" cy="683260"/>
            </a:xfrm>
            <a:custGeom>
              <a:avLst/>
              <a:gdLst/>
              <a:ahLst/>
              <a:cxnLst/>
              <a:rect l="l" t="t" r="r" b="b"/>
              <a:pathLst>
                <a:path w="74929" h="683260">
                  <a:moveTo>
                    <a:pt x="0" y="682751"/>
                  </a:moveTo>
                  <a:lnTo>
                    <a:pt x="74675" y="682751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0116057" y="3541521"/>
            <a:ext cx="86360" cy="695960"/>
            <a:chOff x="10116057" y="3541521"/>
            <a:chExt cx="86360" cy="695960"/>
          </a:xfrm>
        </p:grpSpPr>
        <p:sp>
          <p:nvSpPr>
            <p:cNvPr id="21" name="object 21"/>
            <p:cNvSpPr/>
            <p:nvPr/>
          </p:nvSpPr>
          <p:spPr>
            <a:xfrm>
              <a:off x="10122407" y="3547871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73151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73151" y="682751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22407" y="3547871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0" y="682751"/>
                  </a:moveTo>
                  <a:lnTo>
                    <a:pt x="73151" y="6827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50907" y="4361688"/>
            <a:ext cx="175259" cy="16154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91928" y="4346447"/>
            <a:ext cx="178307" cy="1859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4819" y="3296411"/>
            <a:ext cx="981456" cy="97840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475478" y="3482085"/>
            <a:ext cx="930275" cy="72390"/>
            <a:chOff x="5475478" y="3482085"/>
            <a:chExt cx="930275" cy="72390"/>
          </a:xfrm>
        </p:grpSpPr>
        <p:sp>
          <p:nvSpPr>
            <p:cNvPr id="27" name="object 27"/>
            <p:cNvSpPr/>
            <p:nvPr/>
          </p:nvSpPr>
          <p:spPr>
            <a:xfrm>
              <a:off x="5481828" y="34884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81828" y="34884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475478" y="3672585"/>
            <a:ext cx="930275" cy="72390"/>
            <a:chOff x="5475478" y="3672585"/>
            <a:chExt cx="930275" cy="72390"/>
          </a:xfrm>
        </p:grpSpPr>
        <p:sp>
          <p:nvSpPr>
            <p:cNvPr id="30" name="object 30"/>
            <p:cNvSpPr/>
            <p:nvPr/>
          </p:nvSpPr>
          <p:spPr>
            <a:xfrm>
              <a:off x="5481828" y="36789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81828" y="3678935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475478" y="3853941"/>
            <a:ext cx="930275" cy="72390"/>
            <a:chOff x="5475478" y="3853941"/>
            <a:chExt cx="930275" cy="72390"/>
          </a:xfrm>
        </p:grpSpPr>
        <p:sp>
          <p:nvSpPr>
            <p:cNvPr id="33" name="object 33"/>
            <p:cNvSpPr/>
            <p:nvPr/>
          </p:nvSpPr>
          <p:spPr>
            <a:xfrm>
              <a:off x="5481828" y="3860291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81828" y="3860291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475478" y="4224273"/>
            <a:ext cx="930275" cy="72390"/>
            <a:chOff x="5475478" y="4224273"/>
            <a:chExt cx="930275" cy="72390"/>
          </a:xfrm>
        </p:grpSpPr>
        <p:sp>
          <p:nvSpPr>
            <p:cNvPr id="36" name="object 36"/>
            <p:cNvSpPr/>
            <p:nvPr/>
          </p:nvSpPr>
          <p:spPr>
            <a:xfrm>
              <a:off x="5481828" y="4230623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917448" y="59436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81828" y="4230623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6"/>
                  </a:moveTo>
                  <a:lnTo>
                    <a:pt x="917448" y="59436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1270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475478" y="4039870"/>
            <a:ext cx="930275" cy="72390"/>
            <a:chOff x="5475478" y="4039870"/>
            <a:chExt cx="930275" cy="72390"/>
          </a:xfrm>
        </p:grpSpPr>
        <p:sp>
          <p:nvSpPr>
            <p:cNvPr id="39" name="object 39"/>
            <p:cNvSpPr/>
            <p:nvPr/>
          </p:nvSpPr>
          <p:spPr>
            <a:xfrm>
              <a:off x="5481828" y="4046220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917448" y="0"/>
                  </a:moveTo>
                  <a:lnTo>
                    <a:pt x="0" y="0"/>
                  </a:lnTo>
                  <a:lnTo>
                    <a:pt x="0" y="59435"/>
                  </a:lnTo>
                  <a:lnTo>
                    <a:pt x="917448" y="59435"/>
                  </a:lnTo>
                  <a:lnTo>
                    <a:pt x="917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81828" y="4046220"/>
              <a:ext cx="917575" cy="59690"/>
            </a:xfrm>
            <a:custGeom>
              <a:avLst/>
              <a:gdLst/>
              <a:ahLst/>
              <a:cxnLst/>
              <a:rect l="l" t="t" r="r" b="b"/>
              <a:pathLst>
                <a:path w="917575" h="59689">
                  <a:moveTo>
                    <a:pt x="0" y="59435"/>
                  </a:moveTo>
                  <a:lnTo>
                    <a:pt x="917448" y="59435"/>
                  </a:lnTo>
                  <a:lnTo>
                    <a:pt x="917448" y="0"/>
                  </a:lnTo>
                  <a:lnTo>
                    <a:pt x="0" y="0"/>
                  </a:lnTo>
                  <a:lnTo>
                    <a:pt x="0" y="5943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3111754" y="3283965"/>
            <a:ext cx="1955800" cy="1154430"/>
            <a:chOff x="3111754" y="3283965"/>
            <a:chExt cx="1955800" cy="1154430"/>
          </a:xfrm>
        </p:grpSpPr>
        <p:sp>
          <p:nvSpPr>
            <p:cNvPr id="42" name="object 42"/>
            <p:cNvSpPr/>
            <p:nvPr/>
          </p:nvSpPr>
          <p:spPr>
            <a:xfrm>
              <a:off x="3118104" y="3290315"/>
              <a:ext cx="1943100" cy="1141730"/>
            </a:xfrm>
            <a:custGeom>
              <a:avLst/>
              <a:gdLst/>
              <a:ahLst/>
              <a:cxnLst/>
              <a:rect l="l" t="t" r="r" b="b"/>
              <a:pathLst>
                <a:path w="1943100" h="1141729">
                  <a:moveTo>
                    <a:pt x="1372361" y="0"/>
                  </a:moveTo>
                  <a:lnTo>
                    <a:pt x="1372361" y="285369"/>
                  </a:lnTo>
                  <a:lnTo>
                    <a:pt x="0" y="285369"/>
                  </a:lnTo>
                  <a:lnTo>
                    <a:pt x="0" y="856107"/>
                  </a:lnTo>
                  <a:lnTo>
                    <a:pt x="1372361" y="856107"/>
                  </a:lnTo>
                  <a:lnTo>
                    <a:pt x="1372361" y="1141476"/>
                  </a:lnTo>
                  <a:lnTo>
                    <a:pt x="1943099" y="570738"/>
                  </a:lnTo>
                  <a:lnTo>
                    <a:pt x="137236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18104" y="3290315"/>
              <a:ext cx="1943100" cy="1141730"/>
            </a:xfrm>
            <a:custGeom>
              <a:avLst/>
              <a:gdLst/>
              <a:ahLst/>
              <a:cxnLst/>
              <a:rect l="l" t="t" r="r" b="b"/>
              <a:pathLst>
                <a:path w="1943100" h="1141729">
                  <a:moveTo>
                    <a:pt x="0" y="285369"/>
                  </a:moveTo>
                  <a:lnTo>
                    <a:pt x="1372361" y="285369"/>
                  </a:lnTo>
                  <a:lnTo>
                    <a:pt x="1372361" y="0"/>
                  </a:lnTo>
                  <a:lnTo>
                    <a:pt x="1943099" y="570738"/>
                  </a:lnTo>
                  <a:lnTo>
                    <a:pt x="1372361" y="1141476"/>
                  </a:lnTo>
                  <a:lnTo>
                    <a:pt x="1372361" y="856107"/>
                  </a:lnTo>
                  <a:lnTo>
                    <a:pt x="0" y="856107"/>
                  </a:lnTo>
                  <a:lnTo>
                    <a:pt x="0" y="28536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745738" y="3707383"/>
            <a:ext cx="402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SIFT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75805" y="3809492"/>
            <a:ext cx="1903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Clustering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67227" y="2611849"/>
            <a:ext cx="6027675" cy="279050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78105" marR="53975" indent="78740" algn="ctr">
              <a:lnSpc>
                <a:spcPct val="100000"/>
              </a:lnSpc>
              <a:spcBef>
                <a:spcPts val="1550"/>
              </a:spcBef>
            </a:pPr>
            <a:r>
              <a:rPr lang="en-GB" sz="1600" spc="-10" dirty="0">
                <a:latin typeface="Century Gothic"/>
                <a:cs typeface="Century Gothic"/>
              </a:rPr>
              <a:t>Hand-crafted</a:t>
            </a: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528809" y="4984242"/>
            <a:ext cx="1635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43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entury Gothic"/>
                <a:cs typeface="Century Gothic"/>
              </a:rPr>
              <a:t>Final representation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92404" y="4337304"/>
            <a:ext cx="1153871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95275">
              <a:lnSpc>
                <a:spcPct val="100000"/>
              </a:lnSpc>
              <a:spcBef>
                <a:spcPts val="105"/>
              </a:spcBef>
              <a:tabLst>
                <a:tab pos="1377950" algn="l"/>
                <a:tab pos="1398270" algn="l"/>
              </a:tabLst>
            </a:pPr>
            <a:r>
              <a:rPr sz="2100" spc="-15" baseline="1984" dirty="0">
                <a:latin typeface="Century Gothic"/>
                <a:cs typeface="Century Gothic"/>
              </a:rPr>
              <a:t>Original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66" name="object 57">
            <a:extLst>
              <a:ext uri="{FF2B5EF4-FFF2-40B4-BE49-F238E27FC236}">
                <a16:creationId xmlns:a16="http://schemas.microsoft.com/office/drawing/2014/main" id="{407DBEAA-9365-C2EE-9F87-FC6E610FA62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00427" y="3290315"/>
            <a:ext cx="981456" cy="979931"/>
          </a:xfrm>
          <a:prstGeom prst="rect">
            <a:avLst/>
          </a:prstGeom>
        </p:spPr>
      </p:pic>
      <p:sp>
        <p:nvSpPr>
          <p:cNvPr id="67" name="object 58">
            <a:extLst>
              <a:ext uri="{FF2B5EF4-FFF2-40B4-BE49-F238E27FC236}">
                <a16:creationId xmlns:a16="http://schemas.microsoft.com/office/drawing/2014/main" id="{906EECEF-DEFB-2EA8-E49D-F59F4C82E81C}"/>
              </a:ext>
            </a:extLst>
          </p:cNvPr>
          <p:cNvSpPr txBox="1"/>
          <p:nvPr/>
        </p:nvSpPr>
        <p:spPr>
          <a:xfrm>
            <a:off x="1714373" y="4419932"/>
            <a:ext cx="12833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entury Gothic"/>
                <a:cs typeface="Century Gothic"/>
              </a:rPr>
              <a:t>Pre-processed</a:t>
            </a:r>
            <a:endParaRPr sz="1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7996" y="779221"/>
            <a:ext cx="40468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Deep</a:t>
            </a:r>
            <a:r>
              <a:rPr sz="4400" u="none" spc="-40" dirty="0"/>
              <a:t> </a:t>
            </a:r>
            <a:r>
              <a:rPr sz="4400" u="none" spc="-10" dirty="0"/>
              <a:t>Learning</a:t>
            </a:r>
            <a:endParaRPr sz="4400"/>
          </a:p>
        </p:txBody>
      </p:sp>
      <p:sp>
        <p:nvSpPr>
          <p:cNvPr id="7" name="object 7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B364F5B-FC15-369A-B807-F11FFA7C4355}"/>
              </a:ext>
            </a:extLst>
          </p:cNvPr>
          <p:cNvSpPr txBox="1"/>
          <p:nvPr/>
        </p:nvSpPr>
        <p:spPr>
          <a:xfrm>
            <a:off x="837996" y="1947978"/>
            <a:ext cx="10311130" cy="99706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04139">
              <a:lnSpc>
                <a:spcPts val="2160"/>
              </a:lnSpc>
              <a:spcBef>
                <a:spcPts val="375"/>
              </a:spcBef>
              <a:tabLst>
                <a:tab pos="240665" algn="l"/>
                <a:tab pos="241300" algn="l"/>
              </a:tabLst>
            </a:pPr>
            <a:endParaRPr lang="en-GB" sz="2000" dirty="0">
              <a:latin typeface="Century Gothic"/>
              <a:cs typeface="Century Gothic"/>
            </a:endParaRPr>
          </a:p>
          <a:p>
            <a:pPr marL="240665" marR="104139" indent="-227965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000" dirty="0">
                <a:latin typeface="Century Gothic"/>
                <a:cs typeface="Century Gothic"/>
              </a:rPr>
              <a:t>Removes the need for hand-crafted feature extraction</a:t>
            </a:r>
          </a:p>
          <a:p>
            <a:pPr marL="240665" marR="104139" indent="-227965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000" dirty="0">
                <a:latin typeface="Century Gothic"/>
                <a:cs typeface="Century Gothic"/>
              </a:rPr>
              <a:t>Entire model is trained “end-to-end”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326D4EF-54B8-BFC4-DED0-BB7E6892CD4E}"/>
              </a:ext>
            </a:extLst>
          </p:cNvPr>
          <p:cNvSpPr txBox="1"/>
          <p:nvPr/>
        </p:nvSpPr>
        <p:spPr>
          <a:xfrm>
            <a:off x="848547" y="3162314"/>
            <a:ext cx="10311130" cy="1330492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04139">
              <a:lnSpc>
                <a:spcPts val="2160"/>
              </a:lnSpc>
              <a:spcBef>
                <a:spcPts val="375"/>
              </a:spcBef>
              <a:tabLst>
                <a:tab pos="240665" algn="l"/>
                <a:tab pos="241300" algn="l"/>
              </a:tabLst>
            </a:pPr>
            <a:r>
              <a:rPr lang="en-GB" sz="2000" dirty="0">
                <a:latin typeface="Century Gothic"/>
                <a:cs typeface="Century Gothic"/>
              </a:rPr>
              <a:t>Three main stages:</a:t>
            </a:r>
          </a:p>
          <a:p>
            <a:pPr marL="469900" marR="104139" indent="-457200">
              <a:lnSpc>
                <a:spcPts val="2160"/>
              </a:lnSpc>
              <a:spcBef>
                <a:spcPts val="375"/>
              </a:spcBef>
              <a:buFont typeface="+mj-lt"/>
              <a:buAutoNum type="arabicPeriod"/>
              <a:tabLst>
                <a:tab pos="240665" algn="l"/>
                <a:tab pos="241300" algn="l"/>
              </a:tabLst>
            </a:pPr>
            <a:r>
              <a:rPr lang="en-GB" sz="2000" dirty="0">
                <a:latin typeface="Century Gothic"/>
                <a:cs typeface="Century Gothic"/>
              </a:rPr>
              <a:t>Forward pass</a:t>
            </a:r>
          </a:p>
          <a:p>
            <a:pPr marL="469900" marR="104139" indent="-457200">
              <a:lnSpc>
                <a:spcPts val="2160"/>
              </a:lnSpc>
              <a:spcBef>
                <a:spcPts val="375"/>
              </a:spcBef>
              <a:buFont typeface="+mj-lt"/>
              <a:buAutoNum type="arabicPeriod"/>
              <a:tabLst>
                <a:tab pos="240665" algn="l"/>
                <a:tab pos="241300" algn="l"/>
              </a:tabLst>
            </a:pPr>
            <a:r>
              <a:rPr lang="en-GB" sz="2000" dirty="0">
                <a:latin typeface="Century Gothic"/>
                <a:cs typeface="Century Gothic"/>
              </a:rPr>
              <a:t>Backward pass</a:t>
            </a:r>
          </a:p>
          <a:p>
            <a:pPr marL="469900" marR="104139" indent="-457200">
              <a:lnSpc>
                <a:spcPts val="2160"/>
              </a:lnSpc>
              <a:spcBef>
                <a:spcPts val="375"/>
              </a:spcBef>
              <a:buFont typeface="+mj-lt"/>
              <a:buAutoNum type="arabicPeriod"/>
              <a:tabLst>
                <a:tab pos="240665" algn="l"/>
                <a:tab pos="241300" algn="l"/>
              </a:tabLst>
            </a:pPr>
            <a:r>
              <a:rPr lang="en-GB" sz="2000" dirty="0">
                <a:latin typeface="Century Gothic"/>
                <a:cs typeface="Century Gothic"/>
              </a:rPr>
              <a:t>Tuning and deployment</a:t>
            </a:r>
            <a:endParaRPr sz="20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243" y="735533"/>
            <a:ext cx="9977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400" u="none" dirty="0"/>
              <a:t>Deep</a:t>
            </a:r>
            <a:r>
              <a:rPr sz="4400" u="none" spc="-60" dirty="0"/>
              <a:t> </a:t>
            </a:r>
            <a:r>
              <a:rPr sz="4400" u="none" dirty="0"/>
              <a:t>Learning</a:t>
            </a:r>
            <a:r>
              <a:rPr sz="4400" u="none" spc="-45" dirty="0"/>
              <a:t> </a:t>
            </a:r>
            <a:r>
              <a:rPr lang="en-GB" sz="4400" u="none" spc="-45" dirty="0"/>
              <a:t>Pipeline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09082" y="3406842"/>
            <a:ext cx="1943100" cy="737381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655955">
              <a:lnSpc>
                <a:spcPts val="1920"/>
              </a:lnSpc>
            </a:pPr>
            <a:endParaRPr lang="en-GB" sz="1600" spc="-10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655955">
              <a:lnSpc>
                <a:spcPts val="1920"/>
              </a:lnSpc>
            </a:pP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Model</a:t>
            </a:r>
            <a:endParaRPr lang="en-GB" sz="1600" spc="-10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655955">
              <a:lnSpc>
                <a:spcPts val="1920"/>
              </a:lnSpc>
            </a:pP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9420" y="3364991"/>
            <a:ext cx="1062355" cy="86741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84785" rIns="0" bIns="0" rtlCol="0">
            <a:spAutoFit/>
          </a:bodyPr>
          <a:lstStyle/>
          <a:p>
            <a:pPr marL="154305" marR="147320" indent="185420">
              <a:lnSpc>
                <a:spcPct val="100000"/>
              </a:lnSpc>
              <a:spcBef>
                <a:spcPts val="1455"/>
              </a:spcBef>
            </a:pPr>
            <a:r>
              <a:rPr sz="1600" spc="-20" dirty="0">
                <a:solidFill>
                  <a:srgbClr val="FFFFFF"/>
                </a:solidFill>
                <a:latin typeface="Century Gothic"/>
                <a:cs typeface="Century Gothic"/>
              </a:rPr>
              <a:t>Pre- 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1326" y="3607668"/>
            <a:ext cx="836294" cy="284052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GB" sz="1600" dirty="0">
                <a:latin typeface="Century Gothic"/>
                <a:cs typeface="Century Gothic"/>
              </a:rPr>
              <a:t>I</a:t>
            </a:r>
            <a:r>
              <a:rPr sz="1600" dirty="0" err="1">
                <a:solidFill>
                  <a:srgbClr val="FFFFFF"/>
                </a:solidFill>
                <a:latin typeface="Century Gothic"/>
                <a:cs typeface="Century Gothic"/>
              </a:rPr>
              <a:t>nput</a:t>
            </a:r>
            <a:r>
              <a:rPr sz="160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-</a:t>
            </a:r>
            <a:r>
              <a:rPr sz="16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mbria Math"/>
                <a:cs typeface="Cambria Math"/>
              </a:rPr>
              <a:t>𝑋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2095" y="3497382"/>
            <a:ext cx="114541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86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entury Gothic"/>
                <a:cs typeface="Century Gothic"/>
              </a:rPr>
              <a:t>Predicted </a:t>
            </a:r>
            <a:r>
              <a:rPr sz="1600" dirty="0">
                <a:latin typeface="Century Gothic"/>
                <a:cs typeface="Century Gothic"/>
              </a:rPr>
              <a:t>Output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-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𝑌</a:t>
            </a:r>
            <a:r>
              <a:rPr lang="en-GB" sz="1600" spc="-50" dirty="0">
                <a:latin typeface="Cambria Math"/>
                <a:cs typeface="Cambria Math"/>
              </a:rPr>
              <a:t>*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9177" y="1934987"/>
            <a:ext cx="3880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dirty="0">
                <a:latin typeface="Century Gothic"/>
                <a:cs typeface="Century Gothic"/>
              </a:rPr>
              <a:t>Stage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1</a:t>
            </a:r>
            <a:r>
              <a:rPr sz="2400" dirty="0">
                <a:latin typeface="Century Gothic"/>
                <a:cs typeface="Century Gothic"/>
              </a:rPr>
              <a:t>: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lang="en-GB" sz="2400" spc="-10" dirty="0">
                <a:latin typeface="Century Gothic"/>
                <a:cs typeface="Century Gothic"/>
              </a:rPr>
              <a:t>Training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96975" y="2096125"/>
            <a:ext cx="1140460" cy="560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Expected</a:t>
            </a:r>
            <a:endParaRPr sz="1800" dirty="0">
              <a:latin typeface="Century Gothic"/>
              <a:cs typeface="Century Gothic"/>
            </a:endParaRPr>
          </a:p>
          <a:p>
            <a:pPr marR="5715" algn="ctr">
              <a:lnSpc>
                <a:spcPts val="2014"/>
              </a:lnSpc>
            </a:pPr>
            <a:r>
              <a:rPr sz="2700" spc="-1185" baseline="-10802" dirty="0">
                <a:solidFill>
                  <a:srgbClr val="FFFFFF"/>
                </a:solidFill>
                <a:latin typeface="Cambria Math"/>
                <a:cs typeface="Cambria Math"/>
              </a:rPr>
              <a:t>𝑌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2457" y="5862015"/>
            <a:ext cx="66897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entury Gothic"/>
                <a:cs typeface="Century Gothic"/>
              </a:rPr>
              <a:t>Data</a:t>
            </a:r>
            <a:r>
              <a:rPr sz="1600" spc="-6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comes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from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a</a:t>
            </a:r>
            <a:r>
              <a:rPr sz="1600" spc="-6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dataset</a:t>
            </a:r>
            <a:r>
              <a:rPr sz="1600" spc="-6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that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resembles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data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used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in</a:t>
            </a:r>
            <a:r>
              <a:rPr sz="1600" spc="-6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production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entury Gothic"/>
                <a:cs typeface="Century Gothic"/>
              </a:rPr>
              <a:t>*Slightly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different</a:t>
            </a:r>
            <a:r>
              <a:rPr sz="1600" spc="-6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for</a:t>
            </a:r>
            <a:r>
              <a:rPr sz="1600" spc="-6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unsupervised</a:t>
            </a:r>
            <a:r>
              <a:rPr sz="1600" spc="-8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learning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75494" y="5572192"/>
            <a:ext cx="21186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dirty="0">
                <a:latin typeface="Century Gothic"/>
                <a:cs typeface="Century Gothic"/>
              </a:rPr>
              <a:t>Backward pass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11040C6E-771D-0C59-4955-DD8583593016}"/>
              </a:ext>
            </a:extLst>
          </p:cNvPr>
          <p:cNvSpPr txBox="1"/>
          <p:nvPr/>
        </p:nvSpPr>
        <p:spPr>
          <a:xfrm>
            <a:off x="5070897" y="2807356"/>
            <a:ext cx="21186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dirty="0">
                <a:latin typeface="Century Gothic"/>
                <a:cs typeface="Century Gothic"/>
              </a:rPr>
              <a:t>Forward pass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128318D-6B5E-451B-D67F-C369F8868E40}"/>
              </a:ext>
            </a:extLst>
          </p:cNvPr>
          <p:cNvSpPr/>
          <p:nvPr/>
        </p:nvSpPr>
        <p:spPr>
          <a:xfrm>
            <a:off x="9949645" y="3199536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Loss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9E08DD-E42D-296A-15E5-E8E0331A4B3A}"/>
              </a:ext>
            </a:extLst>
          </p:cNvPr>
          <p:cNvCxnSpPr/>
          <p:nvPr/>
        </p:nvCxnSpPr>
        <p:spPr>
          <a:xfrm>
            <a:off x="2209800" y="3749694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4C7059-C148-7E53-0D73-21AB88AD217F}"/>
              </a:ext>
            </a:extLst>
          </p:cNvPr>
          <p:cNvCxnSpPr/>
          <p:nvPr/>
        </p:nvCxnSpPr>
        <p:spPr>
          <a:xfrm>
            <a:off x="4537497" y="3749694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13C329-472C-1F37-A582-3A825380CB07}"/>
              </a:ext>
            </a:extLst>
          </p:cNvPr>
          <p:cNvCxnSpPr/>
          <p:nvPr/>
        </p:nvCxnSpPr>
        <p:spPr>
          <a:xfrm>
            <a:off x="7363550" y="3749694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ACC284-4E46-D43B-3530-ADD4C4612784}"/>
              </a:ext>
            </a:extLst>
          </p:cNvPr>
          <p:cNvCxnSpPr/>
          <p:nvPr/>
        </p:nvCxnSpPr>
        <p:spPr>
          <a:xfrm>
            <a:off x="9296400" y="3733800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CF033C-2380-1386-7E3D-27081FCCA8DA}"/>
              </a:ext>
            </a:extLst>
          </p:cNvPr>
          <p:cNvCxnSpPr>
            <a:cxnSpLocks/>
          </p:cNvCxnSpPr>
          <p:nvPr/>
        </p:nvCxnSpPr>
        <p:spPr>
          <a:xfrm>
            <a:off x="10417061" y="2775277"/>
            <a:ext cx="0" cy="3539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35AE44D-DF83-9E71-FA25-E921B1D0B382}"/>
              </a:ext>
            </a:extLst>
          </p:cNvPr>
          <p:cNvCxnSpPr>
            <a:cxnSpLocks/>
          </p:cNvCxnSpPr>
          <p:nvPr/>
        </p:nvCxnSpPr>
        <p:spPr>
          <a:xfrm rot="5400000">
            <a:off x="8328595" y="2273425"/>
            <a:ext cx="30287" cy="4126213"/>
          </a:xfrm>
          <a:prstGeom prst="bentConnector3">
            <a:avLst>
              <a:gd name="adj1" fmla="val 2178545"/>
            </a:avLst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73540" y="1828800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0569" y="457200"/>
            <a:ext cx="7188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400" dirty="0"/>
              <a:t>Course Admin</a:t>
            </a:r>
            <a:endParaRPr sz="44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741486B-89F8-029A-9AB5-F92641C507F6}"/>
              </a:ext>
            </a:extLst>
          </p:cNvPr>
          <p:cNvSpPr txBox="1"/>
          <p:nvPr/>
        </p:nvSpPr>
        <p:spPr>
          <a:xfrm>
            <a:off x="849576" y="1828800"/>
            <a:ext cx="4917440" cy="26757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GB" sz="2400" dirty="0">
                <a:latin typeface="Century Gothic"/>
                <a:cs typeface="Century Gothic"/>
              </a:rPr>
              <a:t>Monday schedule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Lecture: 9am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Coffee break: 10am, 11am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Lunch: 12.30pm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Lecture: 2pm</a:t>
            </a:r>
          </a:p>
          <a:p>
            <a:pPr marL="355600" marR="5080" indent="-342900" algn="just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Coffee break: 3pm, 4pm</a:t>
            </a: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lang="en-GB" sz="2400" dirty="0">
              <a:latin typeface="Century Gothic"/>
              <a:cs typeface="Century Gothic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848DBB2-E08C-4D85-3803-D78CCEB9F95C}"/>
              </a:ext>
            </a:extLst>
          </p:cNvPr>
          <p:cNvSpPr txBox="1"/>
          <p:nvPr/>
        </p:nvSpPr>
        <p:spPr>
          <a:xfrm>
            <a:off x="6248400" y="1900991"/>
            <a:ext cx="4917440" cy="26757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GB" sz="2400" dirty="0">
                <a:latin typeface="Century Gothic"/>
                <a:cs typeface="Century Gothic"/>
              </a:rPr>
              <a:t>Tuesday to Thursday schedule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Lecture: 9am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Coffee break: 10am, 11am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Lunch: 12.30pm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 err="1">
                <a:latin typeface="Century Gothic"/>
                <a:cs typeface="Century Gothic"/>
              </a:rPr>
              <a:t>Practicals</a:t>
            </a:r>
            <a:r>
              <a:rPr lang="en-GB" sz="2400" dirty="0">
                <a:latin typeface="Century Gothic"/>
                <a:cs typeface="Century Gothic"/>
              </a:rPr>
              <a:t>: 2pm</a:t>
            </a:r>
          </a:p>
          <a:p>
            <a:pPr marL="355600" marR="5080" indent="-342900" algn="just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Coffee break: 3pm, 4pm</a:t>
            </a: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BE584A3-8FE2-0847-5E75-7992B7498515}"/>
              </a:ext>
            </a:extLst>
          </p:cNvPr>
          <p:cNvSpPr txBox="1"/>
          <p:nvPr/>
        </p:nvSpPr>
        <p:spPr>
          <a:xfrm>
            <a:off x="761171" y="4612386"/>
            <a:ext cx="4917440" cy="11471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GB" sz="2400" dirty="0">
                <a:latin typeface="Century Gothic"/>
                <a:cs typeface="Century Gothic"/>
              </a:rPr>
              <a:t>Friday schedule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Lecture: 9am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/>
                <a:cs typeface="Century Gothic"/>
              </a:rPr>
              <a:t>Assignment released: 12am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243" y="735533"/>
            <a:ext cx="9977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400" u="none" dirty="0"/>
              <a:t>Deep</a:t>
            </a:r>
            <a:r>
              <a:rPr sz="4400" u="none" spc="-60" dirty="0"/>
              <a:t> </a:t>
            </a:r>
            <a:r>
              <a:rPr sz="4400" u="none" dirty="0"/>
              <a:t>Learning</a:t>
            </a:r>
            <a:r>
              <a:rPr sz="4400" u="none" spc="-45" dirty="0"/>
              <a:t> </a:t>
            </a:r>
            <a:r>
              <a:rPr lang="en-GB" sz="4400" u="none" spc="-45" dirty="0"/>
              <a:t>Pipeline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09082" y="3406842"/>
            <a:ext cx="1943100" cy="737381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655955">
              <a:lnSpc>
                <a:spcPts val="1920"/>
              </a:lnSpc>
            </a:pPr>
            <a:endParaRPr lang="en-GB" sz="1600" spc="-10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655955">
              <a:lnSpc>
                <a:spcPts val="1920"/>
              </a:lnSpc>
            </a:pP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Model</a:t>
            </a:r>
            <a:endParaRPr lang="en-GB" sz="1600" spc="-10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655955">
              <a:lnSpc>
                <a:spcPts val="1920"/>
              </a:lnSpc>
            </a:pP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9420" y="3364991"/>
            <a:ext cx="1062355" cy="86741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84785" rIns="0" bIns="0" rtlCol="0">
            <a:spAutoFit/>
          </a:bodyPr>
          <a:lstStyle/>
          <a:p>
            <a:pPr marL="154305" marR="147320" indent="185420">
              <a:lnSpc>
                <a:spcPct val="100000"/>
              </a:lnSpc>
              <a:spcBef>
                <a:spcPts val="1455"/>
              </a:spcBef>
            </a:pPr>
            <a:r>
              <a:rPr sz="1600" spc="-20" dirty="0">
                <a:solidFill>
                  <a:srgbClr val="FFFFFF"/>
                </a:solidFill>
                <a:latin typeface="Century Gothic"/>
                <a:cs typeface="Century Gothic"/>
              </a:rPr>
              <a:t>Pre- </a:t>
            </a: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1326" y="3607668"/>
            <a:ext cx="836294" cy="284052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GB" sz="1600" dirty="0">
                <a:latin typeface="Century Gothic"/>
                <a:cs typeface="Century Gothic"/>
              </a:rPr>
              <a:t>I</a:t>
            </a:r>
            <a:r>
              <a:rPr sz="1600" dirty="0" err="1">
                <a:solidFill>
                  <a:srgbClr val="FFFFFF"/>
                </a:solidFill>
                <a:latin typeface="Century Gothic"/>
                <a:cs typeface="Century Gothic"/>
              </a:rPr>
              <a:t>nput</a:t>
            </a:r>
            <a:r>
              <a:rPr sz="160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-</a:t>
            </a:r>
            <a:r>
              <a:rPr sz="16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mbria Math"/>
                <a:cs typeface="Cambria Math"/>
              </a:rPr>
              <a:t>𝑋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2095" y="3497382"/>
            <a:ext cx="114541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86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entury Gothic"/>
                <a:cs typeface="Century Gothic"/>
              </a:rPr>
              <a:t>Predicted </a:t>
            </a:r>
            <a:r>
              <a:rPr sz="1600" dirty="0">
                <a:latin typeface="Century Gothic"/>
                <a:cs typeface="Century Gothic"/>
              </a:rPr>
              <a:t>Output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-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𝑌</a:t>
            </a:r>
            <a:r>
              <a:rPr lang="en-GB" sz="1600" spc="-50" dirty="0">
                <a:latin typeface="Cambria Math"/>
                <a:cs typeface="Cambria Math"/>
              </a:rPr>
              <a:t>*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9177" y="1934987"/>
            <a:ext cx="3880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dirty="0">
                <a:latin typeface="Century Gothic"/>
                <a:cs typeface="Century Gothic"/>
              </a:rPr>
              <a:t>Stage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: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lang="en-GB" sz="2400" spc="-10" dirty="0">
                <a:latin typeface="Century Gothic"/>
                <a:cs typeface="Century Gothic"/>
              </a:rPr>
              <a:t>Inference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2457" y="5862015"/>
            <a:ext cx="66897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entury Gothic"/>
                <a:cs typeface="Century Gothic"/>
              </a:rPr>
              <a:t>Data</a:t>
            </a:r>
            <a:r>
              <a:rPr sz="1600" spc="-6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comes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from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a</a:t>
            </a:r>
            <a:r>
              <a:rPr sz="1600" spc="-6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dataset</a:t>
            </a:r>
            <a:r>
              <a:rPr sz="1600" spc="-6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that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resembles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data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used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in</a:t>
            </a:r>
            <a:r>
              <a:rPr sz="1600" spc="-6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production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entury Gothic"/>
                <a:cs typeface="Century Gothic"/>
              </a:rPr>
              <a:t>*Slightly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different</a:t>
            </a:r>
            <a:r>
              <a:rPr sz="1600" spc="-6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for</a:t>
            </a:r>
            <a:r>
              <a:rPr sz="1600" spc="-6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unsupervised</a:t>
            </a:r>
            <a:r>
              <a:rPr sz="1600" spc="-8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learning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75494" y="5572192"/>
            <a:ext cx="21186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dirty="0">
                <a:latin typeface="Century Gothic"/>
                <a:cs typeface="Century Gothic"/>
              </a:rPr>
              <a:t>Backward pass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11040C6E-771D-0C59-4955-DD8583593016}"/>
              </a:ext>
            </a:extLst>
          </p:cNvPr>
          <p:cNvSpPr txBox="1"/>
          <p:nvPr/>
        </p:nvSpPr>
        <p:spPr>
          <a:xfrm>
            <a:off x="5070897" y="2807356"/>
            <a:ext cx="21186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dirty="0">
                <a:latin typeface="Century Gothic"/>
                <a:cs typeface="Century Gothic"/>
              </a:rPr>
              <a:t>Forward pass</a:t>
            </a:r>
            <a:endParaRPr sz="1800" dirty="0">
              <a:latin typeface="Century Gothic"/>
              <a:cs typeface="Century Gothic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9E08DD-E42D-296A-15E5-E8E0331A4B3A}"/>
              </a:ext>
            </a:extLst>
          </p:cNvPr>
          <p:cNvCxnSpPr/>
          <p:nvPr/>
        </p:nvCxnSpPr>
        <p:spPr>
          <a:xfrm>
            <a:off x="2209800" y="3749694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4C7059-C148-7E53-0D73-21AB88AD217F}"/>
              </a:ext>
            </a:extLst>
          </p:cNvPr>
          <p:cNvCxnSpPr/>
          <p:nvPr/>
        </p:nvCxnSpPr>
        <p:spPr>
          <a:xfrm>
            <a:off x="4537497" y="3749694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13C329-472C-1F37-A582-3A825380CB07}"/>
              </a:ext>
            </a:extLst>
          </p:cNvPr>
          <p:cNvCxnSpPr/>
          <p:nvPr/>
        </p:nvCxnSpPr>
        <p:spPr>
          <a:xfrm>
            <a:off x="7363550" y="3749694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5626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Training</a:t>
            </a:r>
            <a:r>
              <a:rPr sz="4400" u="none" spc="-30" dirty="0"/>
              <a:t> </a:t>
            </a:r>
            <a:r>
              <a:rPr sz="4400" u="none" spc="-10" dirty="0"/>
              <a:t>Approaches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01699" y="2124414"/>
            <a:ext cx="10311130" cy="30027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marR="104139" indent="-227965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Supervised</a:t>
            </a:r>
            <a:r>
              <a:rPr sz="2000" b="1" spc="-55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 </a:t>
            </a:r>
            <a:r>
              <a:rPr sz="2000" b="1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Learning</a:t>
            </a:r>
            <a:r>
              <a:rPr sz="2000" b="1" dirty="0">
                <a:latin typeface="Century Gothic"/>
                <a:cs typeface="Century Gothic"/>
              </a:rPr>
              <a:t>:</a:t>
            </a:r>
            <a:r>
              <a:rPr sz="2000" b="1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Learns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mappings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between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inputs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outputs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given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set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of </a:t>
            </a:r>
            <a:r>
              <a:rPr sz="2000" spc="-10" dirty="0">
                <a:latin typeface="Century Gothic"/>
                <a:cs typeface="Century Gothic"/>
              </a:rPr>
              <a:t>input-</a:t>
            </a:r>
            <a:r>
              <a:rPr sz="2000" dirty="0">
                <a:latin typeface="Century Gothic"/>
                <a:cs typeface="Century Gothic"/>
              </a:rPr>
              <a:t>labels/targets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examples.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endParaRPr lang="en-GB" sz="2000" spc="-50" dirty="0">
              <a:latin typeface="Century Gothic"/>
              <a:cs typeface="Century Gothic"/>
            </a:endParaRPr>
          </a:p>
          <a:p>
            <a:pPr marL="240665" marR="104139" indent="-227965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Unsupervised</a:t>
            </a:r>
            <a:r>
              <a:rPr sz="2000" b="1" spc="-55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 </a:t>
            </a:r>
            <a:r>
              <a:rPr sz="2000" b="1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Learning</a:t>
            </a:r>
            <a:r>
              <a:rPr sz="2000" dirty="0">
                <a:latin typeface="Century Gothic"/>
                <a:cs typeface="Century Gothic"/>
              </a:rPr>
              <a:t>: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Learns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patterns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from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data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without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label/target.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endParaRPr sz="2000" dirty="0">
              <a:latin typeface="Century Gothic"/>
              <a:cs typeface="Century Gothic"/>
            </a:endParaRPr>
          </a:p>
          <a:p>
            <a:pPr marL="240665" marR="5080" indent="-227965">
              <a:lnSpc>
                <a:spcPct val="90000"/>
              </a:lnSpc>
              <a:spcBef>
                <a:spcPts val="9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Semi-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Supervised</a:t>
            </a:r>
            <a:r>
              <a:rPr sz="2000" b="1" u="sng" spc="-50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Learning</a:t>
            </a:r>
            <a:r>
              <a:rPr sz="2000" dirty="0">
                <a:latin typeface="Century Gothic"/>
                <a:cs typeface="Century Gothic"/>
              </a:rPr>
              <a:t>: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mixture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above.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It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 usually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used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when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not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enough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labelled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data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available.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endParaRPr lang="en-GB" sz="2000" spc="-45" dirty="0">
              <a:latin typeface="Century Gothic"/>
              <a:cs typeface="Century Gothic"/>
            </a:endParaRPr>
          </a:p>
          <a:p>
            <a:pPr marL="240665" marR="5080" indent="-227965">
              <a:lnSpc>
                <a:spcPct val="90000"/>
              </a:lnSpc>
              <a:spcBef>
                <a:spcPts val="9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Self-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Supervised</a:t>
            </a:r>
            <a:r>
              <a:rPr sz="2000" dirty="0">
                <a:latin typeface="Century Gothic"/>
                <a:cs typeface="Century Gothic"/>
              </a:rPr>
              <a:t>: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specific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type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Supervised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Learning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where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labels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come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from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data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itself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or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can</a:t>
            </a:r>
            <a:r>
              <a:rPr sz="2000" spc="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be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generated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during</a:t>
            </a:r>
            <a:r>
              <a:rPr sz="2000" spc="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training.</a:t>
            </a:r>
            <a:endParaRPr sz="2000" dirty="0">
              <a:latin typeface="Century Gothic"/>
              <a:cs typeface="Century Gothic"/>
            </a:endParaRPr>
          </a:p>
          <a:p>
            <a:pPr marL="240665" marR="548005" indent="-227965">
              <a:lnSpc>
                <a:spcPts val="216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Reinforcement</a:t>
            </a:r>
            <a:r>
              <a:rPr sz="2000" b="1" u="sng" spc="-30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Learning</a:t>
            </a:r>
            <a:r>
              <a:rPr sz="2000" dirty="0">
                <a:latin typeface="Century Gothic"/>
                <a:cs typeface="Century Gothic"/>
              </a:rPr>
              <a:t>: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Learning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from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lang="en-GB" sz="2000" spc="-15" dirty="0">
                <a:latin typeface="Century Gothic"/>
                <a:cs typeface="Century Gothic"/>
              </a:rPr>
              <a:t>a </a:t>
            </a:r>
            <a:r>
              <a:rPr sz="2000" dirty="0">
                <a:latin typeface="Century Gothic"/>
                <a:cs typeface="Century Gothic"/>
              </a:rPr>
              <a:t>series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actions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order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to </a:t>
            </a:r>
            <a:r>
              <a:rPr sz="2000" dirty="0">
                <a:latin typeface="Century Gothic"/>
                <a:cs typeface="Century Gothic"/>
              </a:rPr>
              <a:t>maximize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cumulative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reward.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291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90600" y="2075697"/>
            <a:ext cx="1446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Century Gothic"/>
                <a:cs typeface="Century Gothic"/>
              </a:rPr>
              <a:t>Input</a:t>
            </a:r>
            <a:r>
              <a:rPr sz="28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solidFill>
                  <a:srgbClr val="FFFFFF"/>
                </a:solidFill>
                <a:latin typeface="Century Gothic"/>
                <a:cs typeface="Century Gothic"/>
              </a:rPr>
              <a:t>-</a:t>
            </a:r>
            <a:r>
              <a:rPr sz="280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Cambria Math"/>
                <a:cs typeface="Cambria Math"/>
              </a:rPr>
              <a:t>𝑋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6739" y="3128647"/>
            <a:ext cx="3997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Raw</a:t>
            </a:r>
            <a:r>
              <a:rPr sz="1800" spc="-4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data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that you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want</a:t>
            </a:r>
            <a:r>
              <a:rPr sz="1800" spc="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to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process.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6739" y="3677288"/>
            <a:ext cx="212026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entury Gothic"/>
                <a:cs typeface="Century Gothic"/>
              </a:rPr>
              <a:t>Images</a:t>
            </a:r>
            <a:endParaRPr sz="1800" dirty="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entury Gothic"/>
                <a:cs typeface="Century Gothic"/>
              </a:rPr>
              <a:t>Video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Segments</a:t>
            </a:r>
            <a:endParaRPr sz="1800" dirty="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entury Gothic"/>
                <a:cs typeface="Century Gothic"/>
              </a:rPr>
              <a:t>Audio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Segments</a:t>
            </a:r>
            <a:endParaRPr sz="1800" dirty="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latin typeface="Century Gothic"/>
                <a:cs typeface="Century Gothic"/>
              </a:rPr>
              <a:t>Text</a:t>
            </a:r>
            <a:endParaRPr sz="1800" dirty="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entury Gothic"/>
                <a:cs typeface="Century Gothic"/>
              </a:rPr>
              <a:t>Graphs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5620" y="4276089"/>
            <a:ext cx="190690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637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entury Gothic"/>
                <a:cs typeface="Century Gothic"/>
              </a:rPr>
              <a:t>"Lorem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ipsum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dolor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sit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amet, </a:t>
            </a:r>
            <a:r>
              <a:rPr sz="1000" dirty="0">
                <a:latin typeface="Century Gothic"/>
                <a:cs typeface="Century Gothic"/>
              </a:rPr>
              <a:t>consectetur</a:t>
            </a:r>
            <a:r>
              <a:rPr sz="1000" spc="-6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adipiscing</a:t>
            </a:r>
            <a:r>
              <a:rPr sz="1000" spc="-50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elit, </a:t>
            </a:r>
            <a:r>
              <a:rPr sz="1000" dirty="0">
                <a:latin typeface="Century Gothic"/>
                <a:cs typeface="Century Gothic"/>
              </a:rPr>
              <a:t>sed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do</a:t>
            </a:r>
            <a:r>
              <a:rPr sz="1000" spc="-4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eiusmod</a:t>
            </a:r>
            <a:r>
              <a:rPr sz="1000" spc="-15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tempor incididunt</a:t>
            </a:r>
            <a:endParaRPr sz="1000" dirty="0">
              <a:latin typeface="Century Gothic"/>
              <a:cs typeface="Century Gothic"/>
            </a:endParaRPr>
          </a:p>
          <a:p>
            <a:pPr marL="12700" marR="243840">
              <a:lnSpc>
                <a:spcPct val="100000"/>
              </a:lnSpc>
            </a:pPr>
            <a:r>
              <a:rPr sz="1000" dirty="0">
                <a:latin typeface="Century Gothic"/>
                <a:cs typeface="Century Gothic"/>
              </a:rPr>
              <a:t>ut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labore</a:t>
            </a:r>
            <a:r>
              <a:rPr sz="1000" spc="-2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et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dolore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20" dirty="0">
                <a:latin typeface="Century Gothic"/>
                <a:cs typeface="Century Gothic"/>
              </a:rPr>
              <a:t>magna </a:t>
            </a:r>
            <a:r>
              <a:rPr sz="1000" spc="-10" dirty="0">
                <a:latin typeface="Century Gothic"/>
                <a:cs typeface="Century Gothic"/>
              </a:rPr>
              <a:t>aliqua.</a:t>
            </a:r>
            <a:endParaRPr sz="1000" dirty="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</a:pPr>
            <a:r>
              <a:rPr sz="1000" dirty="0">
                <a:latin typeface="Century Gothic"/>
                <a:cs typeface="Century Gothic"/>
              </a:rPr>
              <a:t>Ut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enim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ad</a:t>
            </a:r>
            <a:r>
              <a:rPr sz="1000" spc="-1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minim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veniam,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20" dirty="0">
                <a:latin typeface="Century Gothic"/>
                <a:cs typeface="Century Gothic"/>
              </a:rPr>
              <a:t>quis </a:t>
            </a:r>
            <a:r>
              <a:rPr sz="1000" dirty="0">
                <a:latin typeface="Century Gothic"/>
                <a:cs typeface="Century Gothic"/>
              </a:rPr>
              <a:t>nostrud</a:t>
            </a:r>
            <a:r>
              <a:rPr sz="1000" spc="-4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exercitation</a:t>
            </a:r>
            <a:r>
              <a:rPr sz="1000" spc="-60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ullamco </a:t>
            </a:r>
            <a:r>
              <a:rPr sz="1000" dirty="0">
                <a:latin typeface="Century Gothic"/>
                <a:cs typeface="Century Gothic"/>
              </a:rPr>
              <a:t>laboris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nisi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ut</a:t>
            </a:r>
            <a:r>
              <a:rPr sz="1000" spc="-2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aliquip</a:t>
            </a:r>
            <a:r>
              <a:rPr sz="1000" spc="-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ex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spc="-25" dirty="0">
                <a:latin typeface="Century Gothic"/>
                <a:cs typeface="Century Gothic"/>
              </a:rPr>
              <a:t>ea </a:t>
            </a:r>
            <a:r>
              <a:rPr sz="1000" dirty="0">
                <a:latin typeface="Century Gothic"/>
                <a:cs typeface="Century Gothic"/>
              </a:rPr>
              <a:t>commodo</a:t>
            </a:r>
            <a:r>
              <a:rPr sz="1000" spc="-7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consequat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spc="-25" dirty="0">
                <a:latin typeface="Century Gothic"/>
                <a:cs typeface="Century Gothic"/>
              </a:rPr>
              <a:t>…”</a:t>
            </a:r>
            <a:endParaRPr sz="1000" dirty="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6250239" y="2790926"/>
            <a:ext cx="2097669" cy="59777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8243" y="735533"/>
            <a:ext cx="68078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Machine</a:t>
            </a:r>
            <a:r>
              <a:rPr sz="4400" u="none" spc="-40" dirty="0"/>
              <a:t> </a:t>
            </a:r>
            <a:r>
              <a:rPr sz="4400" u="none" dirty="0"/>
              <a:t>Learning</a:t>
            </a:r>
            <a:r>
              <a:rPr sz="4400" u="none" spc="-35" dirty="0"/>
              <a:t> </a:t>
            </a:r>
            <a:r>
              <a:rPr sz="4400" u="none" dirty="0"/>
              <a:t>-</a:t>
            </a:r>
            <a:r>
              <a:rPr sz="4400" u="none" spc="-15" dirty="0"/>
              <a:t> </a:t>
            </a:r>
            <a:r>
              <a:rPr sz="4400" u="none" spc="-10" dirty="0"/>
              <a:t>Input</a:t>
            </a:r>
            <a:endParaRPr sz="4400" dirty="0"/>
          </a:p>
        </p:txBody>
      </p:sp>
      <p:grpSp>
        <p:nvGrpSpPr>
          <p:cNvPr id="12" name="object 12"/>
          <p:cNvGrpSpPr/>
          <p:nvPr/>
        </p:nvGrpSpPr>
        <p:grpSpPr>
          <a:xfrm>
            <a:off x="9677400" y="4838699"/>
            <a:ext cx="1196975" cy="986790"/>
            <a:chOff x="9936226" y="4750053"/>
            <a:chExt cx="1196975" cy="98679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5430" y="4750053"/>
              <a:ext cx="195579" cy="1955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6226" y="5134101"/>
              <a:ext cx="195579" cy="1955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095865" y="4911851"/>
              <a:ext cx="362585" cy="260985"/>
            </a:xfrm>
            <a:custGeom>
              <a:avLst/>
              <a:gdLst/>
              <a:ahLst/>
              <a:cxnLst/>
              <a:rect l="l" t="t" r="r" b="b"/>
              <a:pathLst>
                <a:path w="362584" h="260985">
                  <a:moveTo>
                    <a:pt x="296545" y="39085"/>
                  </a:moveTo>
                  <a:lnTo>
                    <a:pt x="0" y="250571"/>
                  </a:lnTo>
                  <a:lnTo>
                    <a:pt x="7365" y="260858"/>
                  </a:lnTo>
                  <a:lnTo>
                    <a:pt x="303881" y="49393"/>
                  </a:lnTo>
                  <a:lnTo>
                    <a:pt x="296545" y="39085"/>
                  </a:lnTo>
                  <a:close/>
                </a:path>
                <a:path w="362584" h="260985">
                  <a:moveTo>
                    <a:pt x="345392" y="31750"/>
                  </a:moveTo>
                  <a:lnTo>
                    <a:pt x="306831" y="31750"/>
                  </a:lnTo>
                  <a:lnTo>
                    <a:pt x="314198" y="42037"/>
                  </a:lnTo>
                  <a:lnTo>
                    <a:pt x="303881" y="49393"/>
                  </a:lnTo>
                  <a:lnTo>
                    <a:pt x="322325" y="75311"/>
                  </a:lnTo>
                  <a:lnTo>
                    <a:pt x="345392" y="31750"/>
                  </a:lnTo>
                  <a:close/>
                </a:path>
                <a:path w="362584" h="260985">
                  <a:moveTo>
                    <a:pt x="306831" y="31750"/>
                  </a:moveTo>
                  <a:lnTo>
                    <a:pt x="296545" y="39085"/>
                  </a:lnTo>
                  <a:lnTo>
                    <a:pt x="303881" y="49393"/>
                  </a:lnTo>
                  <a:lnTo>
                    <a:pt x="314198" y="42037"/>
                  </a:lnTo>
                  <a:lnTo>
                    <a:pt x="306831" y="31750"/>
                  </a:lnTo>
                  <a:close/>
                </a:path>
                <a:path w="362584" h="260985">
                  <a:moveTo>
                    <a:pt x="362203" y="0"/>
                  </a:moveTo>
                  <a:lnTo>
                    <a:pt x="278129" y="13208"/>
                  </a:lnTo>
                  <a:lnTo>
                    <a:pt x="296545" y="39085"/>
                  </a:lnTo>
                  <a:lnTo>
                    <a:pt x="306831" y="31750"/>
                  </a:lnTo>
                  <a:lnTo>
                    <a:pt x="345392" y="31750"/>
                  </a:lnTo>
                  <a:lnTo>
                    <a:pt x="362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1026" y="5541009"/>
              <a:ext cx="197103" cy="1955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094976" y="5292978"/>
              <a:ext cx="245110" cy="254635"/>
            </a:xfrm>
            <a:custGeom>
              <a:avLst/>
              <a:gdLst/>
              <a:ahLst/>
              <a:cxnLst/>
              <a:rect l="l" t="t" r="r" b="b"/>
              <a:pathLst>
                <a:path w="245109" h="254635">
                  <a:moveTo>
                    <a:pt x="187380" y="203790"/>
                  </a:moveTo>
                  <a:lnTo>
                    <a:pt x="164465" y="225806"/>
                  </a:lnTo>
                  <a:lnTo>
                    <a:pt x="244855" y="254254"/>
                  </a:lnTo>
                  <a:lnTo>
                    <a:pt x="231957" y="212979"/>
                  </a:lnTo>
                  <a:lnTo>
                    <a:pt x="196215" y="212979"/>
                  </a:lnTo>
                  <a:lnTo>
                    <a:pt x="187380" y="203790"/>
                  </a:lnTo>
                  <a:close/>
                </a:path>
                <a:path w="245109" h="254635">
                  <a:moveTo>
                    <a:pt x="196577" y="194954"/>
                  </a:moveTo>
                  <a:lnTo>
                    <a:pt x="187380" y="203790"/>
                  </a:lnTo>
                  <a:lnTo>
                    <a:pt x="196215" y="212979"/>
                  </a:lnTo>
                  <a:lnTo>
                    <a:pt x="205358" y="204089"/>
                  </a:lnTo>
                  <a:lnTo>
                    <a:pt x="196577" y="194954"/>
                  </a:lnTo>
                  <a:close/>
                </a:path>
                <a:path w="245109" h="254635">
                  <a:moveTo>
                    <a:pt x="219455" y="172974"/>
                  </a:moveTo>
                  <a:lnTo>
                    <a:pt x="196577" y="194954"/>
                  </a:lnTo>
                  <a:lnTo>
                    <a:pt x="205358" y="204089"/>
                  </a:lnTo>
                  <a:lnTo>
                    <a:pt x="196215" y="212979"/>
                  </a:lnTo>
                  <a:lnTo>
                    <a:pt x="231957" y="212979"/>
                  </a:lnTo>
                  <a:lnTo>
                    <a:pt x="219455" y="172974"/>
                  </a:lnTo>
                  <a:close/>
                </a:path>
                <a:path w="245109" h="254635">
                  <a:moveTo>
                    <a:pt x="9144" y="0"/>
                  </a:moveTo>
                  <a:lnTo>
                    <a:pt x="0" y="8890"/>
                  </a:lnTo>
                  <a:lnTo>
                    <a:pt x="187380" y="203790"/>
                  </a:lnTo>
                  <a:lnTo>
                    <a:pt x="196577" y="1949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5970" y="5441949"/>
              <a:ext cx="197103" cy="1955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398125" y="4908422"/>
              <a:ext cx="572135" cy="667385"/>
            </a:xfrm>
            <a:custGeom>
              <a:avLst/>
              <a:gdLst/>
              <a:ahLst/>
              <a:cxnLst/>
              <a:rect l="l" t="t" r="r" b="b"/>
              <a:pathLst>
                <a:path w="572134" h="667385">
                  <a:moveTo>
                    <a:pt x="148082" y="112776"/>
                  </a:moveTo>
                  <a:lnTo>
                    <a:pt x="142138" y="92075"/>
                  </a:lnTo>
                  <a:lnTo>
                    <a:pt x="124587" y="30861"/>
                  </a:lnTo>
                  <a:lnTo>
                    <a:pt x="73152" y="98806"/>
                  </a:lnTo>
                  <a:lnTo>
                    <a:pt x="104330" y="104622"/>
                  </a:lnTo>
                  <a:lnTo>
                    <a:pt x="0" y="664718"/>
                  </a:lnTo>
                  <a:lnTo>
                    <a:pt x="12446" y="667004"/>
                  </a:lnTo>
                  <a:lnTo>
                    <a:pt x="116801" y="106946"/>
                  </a:lnTo>
                  <a:lnTo>
                    <a:pt x="148082" y="112776"/>
                  </a:lnTo>
                  <a:close/>
                </a:path>
                <a:path w="572134" h="667385">
                  <a:moveTo>
                    <a:pt x="571754" y="567055"/>
                  </a:moveTo>
                  <a:lnTo>
                    <a:pt x="566153" y="517271"/>
                  </a:lnTo>
                  <a:lnTo>
                    <a:pt x="562229" y="482346"/>
                  </a:lnTo>
                  <a:lnTo>
                    <a:pt x="535520" y="499681"/>
                  </a:lnTo>
                  <a:lnTo>
                    <a:pt x="211201" y="0"/>
                  </a:lnTo>
                  <a:lnTo>
                    <a:pt x="200533" y="6858"/>
                  </a:lnTo>
                  <a:lnTo>
                    <a:pt x="524916" y="506564"/>
                  </a:lnTo>
                  <a:lnTo>
                    <a:pt x="498221" y="523875"/>
                  </a:lnTo>
                  <a:lnTo>
                    <a:pt x="571754" y="56705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738359" y="5245988"/>
            <a:ext cx="96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entury Gothic"/>
                <a:cs typeface="Century Gothic"/>
              </a:rPr>
              <a:t>1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24896" y="4850003"/>
            <a:ext cx="96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entury Gothic"/>
                <a:cs typeface="Century Gothic"/>
              </a:rPr>
              <a:t>2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40746" y="5648604"/>
            <a:ext cx="96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entury Gothic"/>
                <a:cs typeface="Century Gothic"/>
              </a:rPr>
              <a:t>3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28452" y="5551982"/>
            <a:ext cx="96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entury Gothic"/>
                <a:cs typeface="Century Gothic"/>
              </a:rPr>
              <a:t>4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24" name="object 24"/>
          <p:cNvPicPr/>
          <p:nvPr/>
        </p:nvPicPr>
        <p:blipFill rotWithShape="1">
          <a:blip r:embed="rId6" cstate="print"/>
          <a:srcRect l="4132" t="4809" r="4260" b="6500"/>
          <a:stretch/>
        </p:blipFill>
        <p:spPr>
          <a:xfrm>
            <a:off x="9061703" y="2367020"/>
            <a:ext cx="2362201" cy="1828801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80059" y="6132067"/>
            <a:ext cx="11690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entury Gothic"/>
                <a:cs typeface="Century Gothic"/>
              </a:rPr>
              <a:t>source:</a:t>
            </a:r>
            <a:r>
              <a:rPr sz="1000" spc="-45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VLFeat.org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882249"/>
            <a:ext cx="9753600" cy="20031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pc="-10" dirty="0">
                <a:latin typeface="Century Gothic"/>
                <a:cs typeface="Century Gothic"/>
              </a:rPr>
              <a:t>Main goal is to make it easier for the model to extract meaningful information.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pc="-10" dirty="0">
                <a:latin typeface="Century Gothic"/>
                <a:cs typeface="Century Gothic"/>
              </a:rPr>
              <a:t>Typical example is normalization. 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800" spc="-10" dirty="0">
                <a:latin typeface="Century Gothic"/>
                <a:cs typeface="Century Gothic"/>
              </a:rPr>
              <a:t>Can be more complex: e.g. extracting features.</a:t>
            </a:r>
          </a:p>
          <a:p>
            <a:pPr marL="298450" marR="508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/>
                <a:cs typeface="Century Gothic"/>
              </a:rPr>
              <a:t>Examples:</a:t>
            </a:r>
            <a:r>
              <a:rPr lang="en-US" sz="1800" spc="-3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data</a:t>
            </a:r>
            <a:r>
              <a:rPr lang="en-US" sz="1800" spc="-1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normalization,</a:t>
            </a:r>
            <a:r>
              <a:rPr lang="en-US" sz="1800" spc="-40" dirty="0">
                <a:latin typeface="Century Gothic"/>
                <a:cs typeface="Century Gothic"/>
              </a:rPr>
              <a:t> </a:t>
            </a:r>
            <a:r>
              <a:rPr lang="en-US" sz="1800" spc="-10" dirty="0">
                <a:latin typeface="Century Gothic"/>
                <a:cs typeface="Century Gothic"/>
              </a:rPr>
              <a:t>Scale- </a:t>
            </a:r>
            <a:r>
              <a:rPr lang="en-US" sz="1800" dirty="0">
                <a:latin typeface="Century Gothic"/>
                <a:cs typeface="Century Gothic"/>
              </a:rPr>
              <a:t>Invariant</a:t>
            </a:r>
            <a:r>
              <a:rPr lang="en-US" sz="1800" spc="-7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Feature</a:t>
            </a:r>
            <a:r>
              <a:rPr lang="en-US" sz="1800" spc="-1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Transform</a:t>
            </a:r>
            <a:r>
              <a:rPr lang="en-US" sz="1800" spc="-35" dirty="0">
                <a:latin typeface="Century Gothic"/>
                <a:cs typeface="Century Gothic"/>
              </a:rPr>
              <a:t> </a:t>
            </a:r>
            <a:r>
              <a:rPr lang="en-US" sz="1800" spc="-10" dirty="0">
                <a:latin typeface="Century Gothic"/>
                <a:cs typeface="Century Gothic"/>
              </a:rPr>
              <a:t>(SIFT) </a:t>
            </a:r>
            <a:r>
              <a:rPr lang="en-US" sz="1800" dirty="0">
                <a:latin typeface="Century Gothic"/>
                <a:cs typeface="Century Gothic"/>
              </a:rPr>
              <a:t>Detector,</a:t>
            </a:r>
            <a:r>
              <a:rPr lang="en-US" sz="1800" spc="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Fast</a:t>
            </a:r>
            <a:r>
              <a:rPr lang="en-US" sz="1800" spc="-1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Fourier</a:t>
            </a:r>
            <a:r>
              <a:rPr lang="en-US" sz="1800" spc="-20" dirty="0">
                <a:latin typeface="Century Gothic"/>
                <a:cs typeface="Century Gothic"/>
              </a:rPr>
              <a:t> </a:t>
            </a:r>
            <a:r>
              <a:rPr lang="en-US" sz="1800" spc="-10" dirty="0">
                <a:latin typeface="Century Gothic"/>
                <a:cs typeface="Century Gothic"/>
              </a:rPr>
              <a:t>Transform, </a:t>
            </a:r>
            <a:r>
              <a:rPr lang="en-US" sz="1800" dirty="0">
                <a:latin typeface="Century Gothic"/>
                <a:cs typeface="Century Gothic"/>
              </a:rPr>
              <a:t>histogram</a:t>
            </a:r>
            <a:r>
              <a:rPr lang="en-US" sz="1800" spc="-3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extraction,</a:t>
            </a:r>
            <a:r>
              <a:rPr lang="en-US" sz="1800" spc="-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Count</a:t>
            </a:r>
            <a:r>
              <a:rPr lang="en-US" sz="1800" spc="-10" dirty="0">
                <a:latin typeface="Century Gothic"/>
                <a:cs typeface="Century Gothic"/>
              </a:rPr>
              <a:t> connection </a:t>
            </a:r>
            <a:r>
              <a:rPr lang="en-US" sz="1800" dirty="0">
                <a:latin typeface="Century Gothic"/>
                <a:cs typeface="Century Gothic"/>
              </a:rPr>
              <a:t>between</a:t>
            </a:r>
            <a:r>
              <a:rPr lang="en-US" sz="1800" spc="2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nodes</a:t>
            </a:r>
            <a:r>
              <a:rPr lang="en-US" sz="1800" spc="1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in</a:t>
            </a:r>
            <a:r>
              <a:rPr lang="en-US" sz="1800" spc="-4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a</a:t>
            </a:r>
            <a:r>
              <a:rPr lang="en-US" sz="1800" spc="-2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graph,</a:t>
            </a:r>
            <a:r>
              <a:rPr lang="en-US" sz="1800" spc="-5" dirty="0">
                <a:latin typeface="Century Gothic"/>
                <a:cs typeface="Century Gothic"/>
              </a:rPr>
              <a:t> </a:t>
            </a:r>
            <a:r>
              <a:rPr lang="en-US" sz="1800" spc="-20" dirty="0" err="1">
                <a:latin typeface="Century Gothic"/>
                <a:cs typeface="Century Gothic"/>
              </a:rPr>
              <a:t>etc</a:t>
            </a:r>
            <a:r>
              <a:rPr lang="en-US" sz="1800" spc="-20" dirty="0">
                <a:latin typeface="Century Gothic"/>
                <a:cs typeface="Century Gothic"/>
              </a:rPr>
              <a:t>…</a:t>
            </a:r>
            <a:endParaRPr lang="en-US" sz="1800" dirty="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8242" y="735533"/>
            <a:ext cx="1044935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Machine</a:t>
            </a:r>
            <a:r>
              <a:rPr sz="4400" u="none" spc="-30" dirty="0"/>
              <a:t> </a:t>
            </a:r>
            <a:r>
              <a:rPr sz="4400" u="none" dirty="0"/>
              <a:t>Learning</a:t>
            </a:r>
            <a:r>
              <a:rPr sz="4400" u="none" spc="-25" dirty="0"/>
              <a:t> </a:t>
            </a:r>
            <a:r>
              <a:rPr sz="4400" u="none" dirty="0"/>
              <a:t>–</a:t>
            </a:r>
            <a:r>
              <a:rPr sz="4400" u="none" spc="-5" dirty="0"/>
              <a:t> </a:t>
            </a:r>
            <a:r>
              <a:rPr sz="4400" u="none" spc="-10" dirty="0"/>
              <a:t>Pre-processing</a:t>
            </a:r>
            <a:endParaRPr sz="4400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1867A5E-05B3-A0D8-D90C-CF07EDDF246B}"/>
              </a:ext>
            </a:extLst>
          </p:cNvPr>
          <p:cNvSpPr txBox="1"/>
          <p:nvPr/>
        </p:nvSpPr>
        <p:spPr>
          <a:xfrm>
            <a:off x="990600" y="2075697"/>
            <a:ext cx="335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800" dirty="0">
                <a:solidFill>
                  <a:srgbClr val="FFFFFF"/>
                </a:solidFill>
                <a:latin typeface="Century Gothic"/>
                <a:cs typeface="Century Gothic"/>
              </a:rPr>
              <a:t>Pre-processing</a:t>
            </a:r>
            <a:endParaRPr sz="2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902943"/>
            <a:ext cx="9734550" cy="1436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Century Gothic"/>
                <a:cs typeface="Century Gothic"/>
              </a:rPr>
              <a:t>The algorithm that processes the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lang="en-GB" sz="1800" dirty="0">
                <a:latin typeface="Century Gothic"/>
                <a:cs typeface="Century Gothic"/>
              </a:rPr>
              <a:t>input</a:t>
            </a:r>
            <a:r>
              <a:rPr sz="1800" spc="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in</a:t>
            </a:r>
            <a:r>
              <a:rPr sz="1800" spc="-4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order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to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generate</a:t>
            </a:r>
            <a:r>
              <a:rPr sz="1800" spc="25" dirty="0">
                <a:latin typeface="Century Gothic"/>
                <a:cs typeface="Century Gothic"/>
              </a:rPr>
              <a:t> </a:t>
            </a:r>
            <a:r>
              <a:rPr sz="1800" spc="-50" dirty="0">
                <a:latin typeface="Century Gothic"/>
                <a:cs typeface="Century Gothic"/>
              </a:rPr>
              <a:t>a </a:t>
            </a:r>
            <a:r>
              <a:rPr sz="1800" dirty="0">
                <a:latin typeface="Century Gothic"/>
                <a:cs typeface="Century Gothic"/>
              </a:rPr>
              <a:t>desired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output.</a:t>
            </a:r>
            <a:endParaRPr lang="en-GB" sz="1800" spc="-10" dirty="0">
              <a:latin typeface="Century Gothic"/>
              <a:cs typeface="Century Gothic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pc="-10" dirty="0">
                <a:latin typeface="Century Gothic"/>
                <a:cs typeface="Century Gothic"/>
              </a:rPr>
              <a:t>Usually contains parameters that need to be learned.</a:t>
            </a:r>
          </a:p>
          <a:p>
            <a:pPr marL="298450" marR="508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Century Gothic"/>
                <a:cs typeface="Century Gothic"/>
              </a:rPr>
              <a:t>Example:</a:t>
            </a:r>
            <a:r>
              <a:rPr lang="en-GB" sz="1800" spc="-25" dirty="0">
                <a:latin typeface="Century Gothic"/>
                <a:cs typeface="Century Gothic"/>
              </a:rPr>
              <a:t> </a:t>
            </a:r>
            <a:r>
              <a:rPr lang="en-GB" sz="1800" dirty="0">
                <a:latin typeface="Century Gothic"/>
                <a:cs typeface="Century Gothic"/>
              </a:rPr>
              <a:t>Linear</a:t>
            </a:r>
            <a:r>
              <a:rPr lang="en-GB" sz="1800" spc="-10" dirty="0">
                <a:latin typeface="Century Gothic"/>
                <a:cs typeface="Century Gothic"/>
              </a:rPr>
              <a:t> </a:t>
            </a:r>
            <a:r>
              <a:rPr lang="en-GB" sz="1800" dirty="0">
                <a:latin typeface="Century Gothic"/>
                <a:cs typeface="Century Gothic"/>
              </a:rPr>
              <a:t>Classifiers,</a:t>
            </a:r>
            <a:r>
              <a:rPr lang="en-GB" sz="1800" spc="-35" dirty="0">
                <a:latin typeface="Century Gothic"/>
                <a:cs typeface="Century Gothic"/>
              </a:rPr>
              <a:t> </a:t>
            </a:r>
            <a:r>
              <a:rPr lang="en-GB" sz="1800" spc="-10" dirty="0">
                <a:latin typeface="Century Gothic"/>
                <a:cs typeface="Century Gothic"/>
              </a:rPr>
              <a:t>Support </a:t>
            </a:r>
            <a:r>
              <a:rPr lang="en-GB" sz="1800" dirty="0">
                <a:latin typeface="Century Gothic"/>
                <a:cs typeface="Century Gothic"/>
              </a:rPr>
              <a:t>Vector</a:t>
            </a:r>
            <a:r>
              <a:rPr lang="en-GB" sz="1800" spc="-10" dirty="0">
                <a:latin typeface="Century Gothic"/>
                <a:cs typeface="Century Gothic"/>
              </a:rPr>
              <a:t> </a:t>
            </a:r>
            <a:r>
              <a:rPr lang="en-GB" sz="1800" dirty="0">
                <a:latin typeface="Century Gothic"/>
                <a:cs typeface="Century Gothic"/>
              </a:rPr>
              <a:t>Machines,</a:t>
            </a:r>
            <a:r>
              <a:rPr lang="en-GB" sz="1800" spc="-25" dirty="0">
                <a:latin typeface="Century Gothic"/>
                <a:cs typeface="Century Gothic"/>
              </a:rPr>
              <a:t> </a:t>
            </a:r>
            <a:r>
              <a:rPr lang="en-GB" sz="1800" dirty="0">
                <a:latin typeface="Century Gothic"/>
                <a:cs typeface="Century Gothic"/>
              </a:rPr>
              <a:t>Artificial</a:t>
            </a:r>
            <a:r>
              <a:rPr lang="en-GB" sz="1800" spc="-45" dirty="0">
                <a:latin typeface="Century Gothic"/>
                <a:cs typeface="Century Gothic"/>
              </a:rPr>
              <a:t> </a:t>
            </a:r>
            <a:r>
              <a:rPr lang="en-GB" sz="1800" spc="-10" dirty="0">
                <a:latin typeface="Century Gothic"/>
                <a:cs typeface="Century Gothic"/>
              </a:rPr>
              <a:t>Neural </a:t>
            </a:r>
            <a:r>
              <a:rPr lang="en-GB" sz="1800" dirty="0">
                <a:latin typeface="Century Gothic"/>
                <a:cs typeface="Century Gothic"/>
              </a:rPr>
              <a:t>Networks,</a:t>
            </a:r>
            <a:r>
              <a:rPr lang="en-GB" sz="1800" spc="5" dirty="0">
                <a:latin typeface="Century Gothic"/>
                <a:cs typeface="Century Gothic"/>
              </a:rPr>
              <a:t> </a:t>
            </a:r>
            <a:r>
              <a:rPr lang="en-GB" sz="1800" dirty="0">
                <a:latin typeface="Century Gothic"/>
                <a:cs typeface="Century Gothic"/>
              </a:rPr>
              <a:t>Gaussian</a:t>
            </a:r>
            <a:r>
              <a:rPr lang="en-GB" sz="1800" spc="-50" dirty="0">
                <a:latin typeface="Century Gothic"/>
                <a:cs typeface="Century Gothic"/>
              </a:rPr>
              <a:t> </a:t>
            </a:r>
            <a:r>
              <a:rPr lang="en-GB" sz="1800" spc="-10" dirty="0">
                <a:latin typeface="Century Gothic"/>
                <a:cs typeface="Century Gothic"/>
              </a:rPr>
              <a:t>Processes.</a:t>
            </a:r>
            <a:endParaRPr lang="en-GB" sz="1800" dirty="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8243" y="735533"/>
            <a:ext cx="71666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Machine</a:t>
            </a:r>
            <a:r>
              <a:rPr sz="4400" u="none" spc="-40" dirty="0"/>
              <a:t> </a:t>
            </a:r>
            <a:r>
              <a:rPr sz="4400" u="none" dirty="0"/>
              <a:t>Learning</a:t>
            </a:r>
            <a:r>
              <a:rPr sz="4400" u="none" spc="-35" dirty="0"/>
              <a:t> </a:t>
            </a:r>
            <a:r>
              <a:rPr sz="4400" u="none" dirty="0"/>
              <a:t>-</a:t>
            </a:r>
            <a:r>
              <a:rPr sz="4400" u="none" spc="-15" dirty="0"/>
              <a:t> </a:t>
            </a:r>
            <a:r>
              <a:rPr sz="4400" u="none" spc="-10" dirty="0"/>
              <a:t>Model</a:t>
            </a:r>
            <a:endParaRPr sz="440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BDA3B2C-4F07-3F2A-88FD-119587261A0A}"/>
              </a:ext>
            </a:extLst>
          </p:cNvPr>
          <p:cNvSpPr txBox="1"/>
          <p:nvPr/>
        </p:nvSpPr>
        <p:spPr>
          <a:xfrm>
            <a:off x="990600" y="2075697"/>
            <a:ext cx="335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800" dirty="0">
                <a:solidFill>
                  <a:srgbClr val="FFFFFF"/>
                </a:solidFill>
                <a:latin typeface="Century Gothic"/>
                <a:cs typeface="Century Gothic"/>
              </a:rPr>
              <a:t>The Model</a:t>
            </a:r>
            <a:endParaRPr sz="2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8239" y="2819400"/>
            <a:ext cx="10490020" cy="20031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output</a:t>
            </a:r>
            <a:r>
              <a:rPr sz="1800" spc="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of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lang="en-GB" spc="-25" dirty="0">
                <a:latin typeface="Century Gothic"/>
                <a:cs typeface="Century Gothic"/>
              </a:rPr>
              <a:t>the</a:t>
            </a:r>
            <a:r>
              <a:rPr sz="1800" dirty="0">
                <a:latin typeface="Century Gothic"/>
                <a:cs typeface="Century Gothic"/>
              </a:rPr>
              <a:t> model.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Machine</a:t>
            </a:r>
            <a:r>
              <a:rPr sz="1800" spc="-3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Learning </a:t>
            </a:r>
            <a:r>
              <a:rPr sz="1800" dirty="0">
                <a:latin typeface="Century Gothic"/>
                <a:cs typeface="Century Gothic"/>
              </a:rPr>
              <a:t>algorithms</a:t>
            </a:r>
            <a:r>
              <a:rPr sz="1800" spc="-35" dirty="0">
                <a:latin typeface="Century Gothic"/>
                <a:cs typeface="Century Gothic"/>
              </a:rPr>
              <a:t> </a:t>
            </a:r>
            <a:r>
              <a:rPr lang="en-GB" sz="1800" dirty="0">
                <a:latin typeface="Century Gothic"/>
                <a:cs typeface="Century Gothic"/>
              </a:rPr>
              <a:t>are usually </a:t>
            </a:r>
            <a:r>
              <a:rPr sz="1800" dirty="0">
                <a:latin typeface="Century Gothic"/>
                <a:cs typeface="Century Gothic"/>
              </a:rPr>
              <a:t>classified</a:t>
            </a:r>
            <a:r>
              <a:rPr sz="1800" spc="-4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according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to</a:t>
            </a:r>
            <a:r>
              <a:rPr sz="1800" spc="-10" dirty="0">
                <a:latin typeface="Century Gothic"/>
                <a:cs typeface="Century Gothic"/>
              </a:rPr>
              <a:t> their </a:t>
            </a:r>
            <a:r>
              <a:rPr sz="1800" dirty="0">
                <a:latin typeface="Century Gothic"/>
                <a:cs typeface="Century Gothic"/>
              </a:rPr>
              <a:t>output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as:</a:t>
            </a:r>
            <a:endParaRPr lang="en-GB" sz="1800" spc="-25" dirty="0">
              <a:latin typeface="Century Gothic"/>
              <a:cs typeface="Century Gothic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b="1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Regression</a:t>
            </a:r>
            <a:r>
              <a:rPr lang="en-US" sz="1800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:</a:t>
            </a:r>
            <a:r>
              <a:rPr lang="en-US" sz="1800" spc="-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Output</a:t>
            </a:r>
            <a:r>
              <a:rPr lang="en-US" sz="1800" spc="1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is</a:t>
            </a:r>
            <a:r>
              <a:rPr lang="en-US" sz="1800" spc="-2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a</a:t>
            </a:r>
            <a:r>
              <a:rPr lang="en-US" sz="1800" spc="-2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single</a:t>
            </a:r>
            <a:r>
              <a:rPr lang="en-US" sz="1800" spc="-2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scalar</a:t>
            </a:r>
            <a:r>
              <a:rPr lang="en-US" sz="1800" spc="-1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or</a:t>
            </a:r>
            <a:r>
              <a:rPr lang="en-US" sz="1800" spc="-15" dirty="0">
                <a:latin typeface="Century Gothic"/>
                <a:cs typeface="Century Gothic"/>
              </a:rPr>
              <a:t> </a:t>
            </a:r>
            <a:r>
              <a:rPr lang="en-US" sz="1800" spc="-50" dirty="0">
                <a:latin typeface="Century Gothic"/>
                <a:cs typeface="Century Gothic"/>
              </a:rPr>
              <a:t>a </a:t>
            </a:r>
            <a:r>
              <a:rPr lang="en-US" sz="1800" dirty="0">
                <a:latin typeface="Century Gothic"/>
                <a:cs typeface="Century Gothic"/>
              </a:rPr>
              <a:t>vector</a:t>
            </a:r>
            <a:r>
              <a:rPr lang="en-US" sz="1800" spc="-2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of</a:t>
            </a:r>
            <a:r>
              <a:rPr lang="en-US" sz="1800" spc="-2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scalars,</a:t>
            </a:r>
            <a:r>
              <a:rPr lang="en-US" sz="1800" spc="-2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e.g.</a:t>
            </a:r>
            <a:r>
              <a:rPr lang="en-US" sz="1800" spc="2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stock</a:t>
            </a:r>
            <a:r>
              <a:rPr lang="en-US" sz="1800" spc="-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value</a:t>
            </a:r>
            <a:r>
              <a:rPr lang="en-US" sz="1800" spc="-10" dirty="0">
                <a:latin typeface="Century Gothic"/>
                <a:cs typeface="Century Gothic"/>
              </a:rPr>
              <a:t> </a:t>
            </a:r>
            <a:r>
              <a:rPr lang="en-US" sz="1800" spc="-10" dirty="0" err="1">
                <a:latin typeface="Century Gothic"/>
                <a:cs typeface="Century Gothic"/>
              </a:rPr>
              <a:t>predition</a:t>
            </a:r>
            <a:r>
              <a:rPr lang="en-US" sz="1800" spc="-10" dirty="0">
                <a:latin typeface="Century Gothic"/>
                <a:cs typeface="Century Gothic"/>
              </a:rPr>
              <a:t>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b="1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Classification</a:t>
            </a:r>
            <a:r>
              <a:rPr lang="en-US" sz="1800" dirty="0">
                <a:latin typeface="Century Gothic"/>
                <a:cs typeface="Century Gothic"/>
              </a:rPr>
              <a:t>:</a:t>
            </a:r>
            <a:r>
              <a:rPr lang="en-US" sz="1800" spc="44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Output</a:t>
            </a:r>
            <a:r>
              <a:rPr lang="en-US" sz="1800" spc="1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belongs to a</a:t>
            </a:r>
            <a:r>
              <a:rPr lang="en-US" sz="1800" spc="-2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set</a:t>
            </a:r>
            <a:r>
              <a:rPr lang="en-US" sz="1800" spc="-10" dirty="0">
                <a:latin typeface="Century Gothic"/>
                <a:cs typeface="Century Gothic"/>
              </a:rPr>
              <a:t> </a:t>
            </a:r>
            <a:r>
              <a:rPr lang="en-US" sz="1800" spc="-25" dirty="0">
                <a:latin typeface="Century Gothic"/>
                <a:cs typeface="Century Gothic"/>
              </a:rPr>
              <a:t>of </a:t>
            </a:r>
            <a:r>
              <a:rPr lang="en-US" sz="1800" spc="-10" dirty="0">
                <a:latin typeface="Century Gothic"/>
                <a:cs typeface="Century Gothic"/>
              </a:rPr>
              <a:t>pre-</a:t>
            </a:r>
            <a:r>
              <a:rPr lang="en-US" sz="1800" dirty="0">
                <a:latin typeface="Century Gothic"/>
                <a:cs typeface="Century Gothic"/>
              </a:rPr>
              <a:t>defined</a:t>
            </a:r>
            <a:r>
              <a:rPr lang="en-US" sz="1800" spc="-3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outputs</a:t>
            </a:r>
            <a:r>
              <a:rPr lang="en-US" sz="1800" spc="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(classes),</a:t>
            </a:r>
            <a:r>
              <a:rPr lang="en-US" sz="1800" spc="1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e.g.</a:t>
            </a:r>
            <a:r>
              <a:rPr lang="en-US" sz="1800" spc="-10" dirty="0">
                <a:latin typeface="Century Gothic"/>
                <a:cs typeface="Century Gothic"/>
              </a:rPr>
              <a:t> image classification.</a:t>
            </a:r>
          </a:p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sz="1800" b="1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Text</a:t>
            </a:r>
            <a:r>
              <a:rPr lang="en-US" sz="1800" dirty="0">
                <a:latin typeface="Century Gothic"/>
                <a:cs typeface="Century Gothic"/>
              </a:rPr>
              <a:t>:</a:t>
            </a:r>
            <a:r>
              <a:rPr lang="en-US" sz="1800" spc="44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Output</a:t>
            </a:r>
            <a:r>
              <a:rPr lang="en-US" sz="1800" spc="1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is a set of tokens</a:t>
            </a:r>
            <a:r>
              <a:rPr lang="en-US" spc="-10" dirty="0">
                <a:latin typeface="Century Gothic"/>
                <a:cs typeface="Century Gothic"/>
              </a:rPr>
              <a:t> which together form words.</a:t>
            </a:r>
            <a:endParaRPr lang="en-US" sz="1800" dirty="0">
              <a:latin typeface="Century Gothic"/>
              <a:cs typeface="Century Gothic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sz="1800" b="1" u="sng" dirty="0">
                <a:uFill>
                  <a:solidFill>
                    <a:srgbClr val="000000"/>
                  </a:solidFill>
                </a:uFill>
                <a:latin typeface="Century Gothic"/>
                <a:cs typeface="Century Gothic"/>
              </a:rPr>
              <a:t>Images</a:t>
            </a:r>
            <a:r>
              <a:rPr lang="en-US" sz="1800" dirty="0">
                <a:latin typeface="Century Gothic"/>
                <a:cs typeface="Century Gothic"/>
              </a:rPr>
              <a:t>:</a:t>
            </a:r>
            <a:r>
              <a:rPr lang="en-US" sz="1800" spc="44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Output</a:t>
            </a:r>
            <a:r>
              <a:rPr lang="en-US" sz="1800" spc="1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is an image or video</a:t>
            </a:r>
            <a:r>
              <a:rPr lang="en-US" spc="-10" dirty="0">
                <a:latin typeface="Century Gothic"/>
                <a:cs typeface="Century Gothic"/>
              </a:rPr>
              <a:t>.</a:t>
            </a:r>
            <a:endParaRPr lang="en-US" sz="18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8476" y="2244673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Output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-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𝑌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28243" y="735533"/>
            <a:ext cx="7354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Machine</a:t>
            </a:r>
            <a:r>
              <a:rPr sz="4400" u="none" spc="-30" dirty="0"/>
              <a:t> </a:t>
            </a:r>
            <a:r>
              <a:rPr sz="4400" u="none" dirty="0"/>
              <a:t>Learning</a:t>
            </a:r>
            <a:r>
              <a:rPr sz="4400" u="none" spc="-35" dirty="0"/>
              <a:t> </a:t>
            </a:r>
            <a:r>
              <a:rPr sz="4400" u="none" dirty="0"/>
              <a:t>-</a:t>
            </a:r>
            <a:r>
              <a:rPr sz="4400" u="none" spc="-15" dirty="0"/>
              <a:t> </a:t>
            </a:r>
            <a:r>
              <a:rPr sz="4400" u="none" spc="-10" dirty="0"/>
              <a:t>Output</a:t>
            </a:r>
            <a:endParaRPr sz="4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08" y="3048000"/>
            <a:ext cx="8803892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Century Gothic"/>
                <a:cs typeface="Century Gothic"/>
              </a:rPr>
              <a:t>This is the expected</a:t>
            </a:r>
            <a:r>
              <a:rPr sz="1800" dirty="0">
                <a:latin typeface="Century Gothic"/>
                <a:cs typeface="Century Gothic"/>
              </a:rPr>
              <a:t>,</a:t>
            </a:r>
            <a:r>
              <a:rPr sz="1800" spc="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real-</a:t>
            </a:r>
            <a:r>
              <a:rPr sz="1800" dirty="0">
                <a:latin typeface="Century Gothic"/>
                <a:cs typeface="Century Gothic"/>
              </a:rPr>
              <a:t>world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output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that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you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wish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your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model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lang="en-GB" sz="1800" spc="-10" dirty="0">
                <a:latin typeface="Century Gothic"/>
                <a:cs typeface="Century Gothic"/>
              </a:rPr>
              <a:t>to learn</a:t>
            </a:r>
            <a:r>
              <a:rPr sz="1800" spc="-10" dirty="0">
                <a:latin typeface="Century Gothic"/>
                <a:cs typeface="Century Gothic"/>
              </a:rPr>
              <a:t>.</a:t>
            </a:r>
            <a:endParaRPr lang="en-GB" sz="1800" spc="-10" dirty="0">
              <a:latin typeface="Century Gothic"/>
              <a:cs typeface="Century Gothic"/>
            </a:endParaRPr>
          </a:p>
          <a:p>
            <a:pPr marL="298450" marR="508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/>
                <a:cs typeface="Century Gothic"/>
              </a:rPr>
              <a:t>This</a:t>
            </a:r>
            <a:r>
              <a:rPr lang="en-US" sz="1800" spc="-3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could</a:t>
            </a:r>
            <a:r>
              <a:rPr lang="en-US" sz="1800" spc="-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be</a:t>
            </a:r>
            <a:r>
              <a:rPr lang="en-US" spc="-10" dirty="0">
                <a:latin typeface="Century Gothic"/>
                <a:cs typeface="Century Gothic"/>
              </a:rPr>
              <a:t> a continuous number</a:t>
            </a:r>
            <a:r>
              <a:rPr lang="en-US" sz="1800" dirty="0">
                <a:latin typeface="Century Gothic"/>
                <a:cs typeface="Century Gothic"/>
              </a:rPr>
              <a:t>(regression),</a:t>
            </a:r>
            <a:r>
              <a:rPr lang="en-US" sz="1800" spc="30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or</a:t>
            </a:r>
            <a:r>
              <a:rPr lang="en-US" sz="1800" spc="-3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classes</a:t>
            </a:r>
            <a:r>
              <a:rPr lang="en-US" sz="1800" spc="-25" dirty="0">
                <a:latin typeface="Century Gothic"/>
                <a:cs typeface="Century Gothic"/>
              </a:rPr>
              <a:t> </a:t>
            </a:r>
            <a:r>
              <a:rPr lang="en-US" sz="1800" dirty="0">
                <a:latin typeface="Century Gothic"/>
                <a:cs typeface="Century Gothic"/>
              </a:rPr>
              <a:t>(classification)</a:t>
            </a:r>
            <a:r>
              <a:rPr lang="en-US" sz="1800" spc="-20" dirty="0">
                <a:latin typeface="Century Gothic"/>
                <a:cs typeface="Century Gothic"/>
              </a:rPr>
              <a:t>.</a:t>
            </a:r>
          </a:p>
          <a:p>
            <a:pPr marL="298450" marR="508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20" dirty="0">
                <a:latin typeface="Century Gothic"/>
                <a:cs typeface="Century Gothic"/>
              </a:rPr>
              <a:t>In most setups getting training data is the most expensive.</a:t>
            </a:r>
          </a:p>
          <a:p>
            <a:pPr marL="298450" marR="508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spc="-20" dirty="0">
                <a:latin typeface="Century Gothic"/>
                <a:cs typeface="Century Gothic"/>
              </a:rPr>
              <a:t>The </a:t>
            </a:r>
            <a:r>
              <a:rPr lang="en-US" sz="1800" b="1" u="sng" spc="-20" dirty="0">
                <a:latin typeface="Century Gothic"/>
                <a:cs typeface="Century Gothic"/>
              </a:rPr>
              <a:t>quality matters</a:t>
            </a:r>
            <a:r>
              <a:rPr lang="en-US" sz="1800" spc="-20" dirty="0">
                <a:latin typeface="Century Gothic"/>
                <a:cs typeface="Century Gothic"/>
              </a:rPr>
              <a:t>, it can be deceivingly difficult to get good labels.</a:t>
            </a:r>
            <a:endParaRPr lang="en-US" sz="1800" dirty="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8243" y="761238"/>
            <a:ext cx="9993630" cy="650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u="none" dirty="0"/>
              <a:t>Machine</a:t>
            </a:r>
            <a:r>
              <a:rPr sz="4100" u="none" spc="-30" dirty="0"/>
              <a:t> </a:t>
            </a:r>
            <a:r>
              <a:rPr sz="4100" u="none" dirty="0"/>
              <a:t>Learning</a:t>
            </a:r>
            <a:r>
              <a:rPr sz="4100" u="none" spc="-20" dirty="0"/>
              <a:t> </a:t>
            </a:r>
            <a:r>
              <a:rPr sz="4100" u="none" dirty="0"/>
              <a:t>–</a:t>
            </a:r>
            <a:r>
              <a:rPr sz="4100" u="none" spc="-10" dirty="0"/>
              <a:t> </a:t>
            </a:r>
            <a:r>
              <a:rPr sz="4100" u="none" dirty="0"/>
              <a:t>Expected</a:t>
            </a:r>
            <a:r>
              <a:rPr sz="4100" u="none" spc="-25" dirty="0"/>
              <a:t> </a:t>
            </a:r>
            <a:r>
              <a:rPr sz="4100" u="none" spc="-10" dirty="0"/>
              <a:t>(training)</a:t>
            </a:r>
            <a:endParaRPr sz="4100"/>
          </a:p>
        </p:txBody>
      </p:sp>
      <p:sp>
        <p:nvSpPr>
          <p:cNvPr id="9" name="object 9"/>
          <p:cNvSpPr txBox="1"/>
          <p:nvPr/>
        </p:nvSpPr>
        <p:spPr>
          <a:xfrm>
            <a:off x="609600" y="2012316"/>
            <a:ext cx="3821431" cy="6585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algn="ctr">
              <a:lnSpc>
                <a:spcPct val="100000"/>
              </a:lnSpc>
              <a:spcBef>
                <a:spcPts val="95"/>
              </a:spcBef>
            </a:pPr>
            <a:r>
              <a:rPr lang="en-GB" sz="2800" spc="-10" dirty="0">
                <a:solidFill>
                  <a:srgbClr val="FFFFFF"/>
                </a:solidFill>
                <a:latin typeface="Century Gothic"/>
                <a:cs typeface="Century Gothic"/>
              </a:rPr>
              <a:t>Ground truth label</a:t>
            </a:r>
            <a:r>
              <a:rPr lang="en-GB" sz="2800" dirty="0">
                <a:latin typeface="Century Gothic"/>
                <a:cs typeface="Century Gothic"/>
              </a:rPr>
              <a:t> - </a:t>
            </a:r>
            <a:r>
              <a:rPr sz="4200" spc="-1837" baseline="-10912" dirty="0">
                <a:solidFill>
                  <a:srgbClr val="FFFFFF"/>
                </a:solidFill>
                <a:latin typeface="Cambria Math"/>
                <a:cs typeface="Cambria Math"/>
              </a:rPr>
              <a:t>𝑌</a:t>
            </a:r>
            <a:endParaRPr sz="2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00" y="2895600"/>
            <a:ext cx="10134600" cy="1700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dirty="0">
                <a:latin typeface="Century Gothic"/>
                <a:cs typeface="Century Gothic"/>
              </a:rPr>
              <a:t>A</a:t>
            </a:r>
            <a:r>
              <a:rPr sz="1800" spc="-3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function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that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measures</a:t>
            </a:r>
            <a:r>
              <a:rPr sz="1800" spc="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how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well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your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model </a:t>
            </a:r>
            <a:r>
              <a:rPr sz="1800" dirty="0">
                <a:latin typeface="Century Gothic"/>
                <a:cs typeface="Century Gothic"/>
              </a:rPr>
              <a:t>is</a:t>
            </a:r>
            <a:r>
              <a:rPr sz="1800" spc="-3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doing.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endParaRPr lang="en-GB" sz="1800" spc="-25" dirty="0">
              <a:latin typeface="Century Gothic"/>
              <a:cs typeface="Century Gothic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dirty="0">
                <a:latin typeface="Century Gothic"/>
                <a:cs typeface="Century Gothic"/>
              </a:rPr>
              <a:t>I</a:t>
            </a:r>
            <a:r>
              <a:rPr lang="en-GB" sz="1800" dirty="0">
                <a:latin typeface="Century Gothic"/>
                <a:cs typeface="Century Gothic"/>
              </a:rPr>
              <a:t>n Deep Learning there are certain restrictions on this function</a:t>
            </a:r>
            <a:r>
              <a:rPr lang="en-GB" sz="1800" spc="-10" dirty="0">
                <a:latin typeface="Century Gothic"/>
                <a:cs typeface="Century Gothic"/>
              </a:rPr>
              <a:t>.</a:t>
            </a: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pc="-10" dirty="0">
                <a:latin typeface="Century Gothic"/>
                <a:cs typeface="Century Gothic"/>
              </a:rPr>
              <a:t>Most importantly: i</a:t>
            </a:r>
            <a:r>
              <a:rPr lang="en-GB" sz="1800" spc="-10" dirty="0">
                <a:latin typeface="Century Gothic"/>
                <a:cs typeface="Century Gothic"/>
              </a:rPr>
              <a:t>t needs to be “</a:t>
            </a:r>
            <a:r>
              <a:rPr lang="en-GB" sz="1800" b="1" u="sng" spc="-10" dirty="0">
                <a:latin typeface="Century Gothic"/>
                <a:cs typeface="Century Gothic"/>
              </a:rPr>
              <a:t>differentiable</a:t>
            </a:r>
            <a:r>
              <a:rPr lang="en-GB" sz="1800" spc="-10" dirty="0">
                <a:latin typeface="Century Gothic"/>
                <a:cs typeface="Century Gothic"/>
              </a:rPr>
              <a:t>”.</a:t>
            </a:r>
            <a:endParaRPr sz="1800" dirty="0">
              <a:latin typeface="Century Gothic"/>
              <a:cs typeface="Century Gothic"/>
            </a:endParaRPr>
          </a:p>
          <a:p>
            <a:pPr marL="298450" marR="1574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/>
                <a:cs typeface="Century Gothic"/>
              </a:rPr>
              <a:t>A</a:t>
            </a:r>
            <a:r>
              <a:rPr lang="en-GB" sz="1800" dirty="0">
                <a:latin typeface="Century Gothic"/>
                <a:cs typeface="Century Gothic"/>
              </a:rPr>
              <a:t>lso called a </a:t>
            </a:r>
            <a:r>
              <a:rPr sz="1800" i="1" dirty="0">
                <a:latin typeface="Century Gothic"/>
                <a:cs typeface="Century Gothic"/>
              </a:rPr>
              <a:t>cost</a:t>
            </a:r>
            <a:r>
              <a:rPr sz="1800" i="1" spc="-25" dirty="0">
                <a:latin typeface="Century Gothic"/>
                <a:cs typeface="Century Gothic"/>
              </a:rPr>
              <a:t> </a:t>
            </a:r>
            <a:r>
              <a:rPr sz="1800" i="1" dirty="0">
                <a:latin typeface="Century Gothic"/>
                <a:cs typeface="Century Gothic"/>
              </a:rPr>
              <a:t>function,</a:t>
            </a:r>
            <a:r>
              <a:rPr sz="1800" i="1" spc="-25" dirty="0">
                <a:latin typeface="Century Gothic"/>
                <a:cs typeface="Century Gothic"/>
              </a:rPr>
              <a:t> </a:t>
            </a:r>
            <a:r>
              <a:rPr sz="1800" i="1" dirty="0">
                <a:latin typeface="Century Gothic"/>
                <a:cs typeface="Century Gothic"/>
              </a:rPr>
              <a:t>objective</a:t>
            </a:r>
            <a:r>
              <a:rPr sz="1800" i="1" spc="-20" dirty="0">
                <a:latin typeface="Century Gothic"/>
                <a:cs typeface="Century Gothic"/>
              </a:rPr>
              <a:t> </a:t>
            </a:r>
            <a:r>
              <a:rPr sz="1800" i="1" dirty="0">
                <a:latin typeface="Century Gothic"/>
                <a:cs typeface="Century Gothic"/>
              </a:rPr>
              <a:t>function</a:t>
            </a:r>
            <a:r>
              <a:rPr lang="en-GB" i="1" dirty="0">
                <a:latin typeface="Century Gothic"/>
                <a:cs typeface="Century Gothic"/>
              </a:rPr>
              <a:t> or</a:t>
            </a:r>
            <a:r>
              <a:rPr lang="en-GB" sz="1800" i="1" dirty="0">
                <a:latin typeface="Century Gothic"/>
                <a:cs typeface="Century Gothic"/>
              </a:rPr>
              <a:t> loss</a:t>
            </a:r>
            <a:r>
              <a:rPr sz="1800" spc="-10" dirty="0">
                <a:latin typeface="Century Gothic"/>
                <a:cs typeface="Century Gothic"/>
              </a:rPr>
              <a:t>.</a:t>
            </a:r>
            <a:r>
              <a:rPr lang="en-GB" sz="1800" spc="-10" dirty="0">
                <a:latin typeface="Century Gothic"/>
                <a:cs typeface="Century Gothic"/>
              </a:rPr>
              <a:t> These have slightly different meaning.</a:t>
            </a:r>
          </a:p>
          <a:p>
            <a:pPr marL="298450" marR="1574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pc="-10" dirty="0">
                <a:latin typeface="Century Gothic"/>
                <a:cs typeface="Century Gothic"/>
              </a:rPr>
              <a:t>Examples: L2 loss, cross-entropy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8243" y="769061"/>
            <a:ext cx="9718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u="none" dirty="0"/>
              <a:t>Machine</a:t>
            </a:r>
            <a:r>
              <a:rPr sz="3700" u="none" spc="-95" dirty="0"/>
              <a:t> </a:t>
            </a:r>
            <a:r>
              <a:rPr sz="3700" u="none" dirty="0"/>
              <a:t>Learning</a:t>
            </a:r>
            <a:r>
              <a:rPr sz="3700" u="none" spc="-100" dirty="0"/>
              <a:t> </a:t>
            </a:r>
            <a:r>
              <a:rPr sz="3700" u="none" dirty="0"/>
              <a:t>–</a:t>
            </a:r>
            <a:r>
              <a:rPr sz="3700" u="none" spc="-130" dirty="0"/>
              <a:t> </a:t>
            </a:r>
            <a:r>
              <a:rPr sz="3700" u="none" dirty="0"/>
              <a:t>Loss</a:t>
            </a:r>
            <a:r>
              <a:rPr sz="3700" u="none" spc="-110" dirty="0"/>
              <a:t> </a:t>
            </a:r>
            <a:r>
              <a:rPr sz="3700" u="none" dirty="0"/>
              <a:t>function</a:t>
            </a:r>
            <a:r>
              <a:rPr sz="3700" u="none" spc="-95" dirty="0"/>
              <a:t> </a:t>
            </a:r>
            <a:r>
              <a:rPr sz="3700" u="none" spc="-10" dirty="0"/>
              <a:t>(training)</a:t>
            </a:r>
            <a:endParaRPr sz="3700"/>
          </a:p>
        </p:txBody>
      </p:sp>
      <p:sp>
        <p:nvSpPr>
          <p:cNvPr id="8" name="object 8"/>
          <p:cNvSpPr txBox="1"/>
          <p:nvPr/>
        </p:nvSpPr>
        <p:spPr>
          <a:xfrm>
            <a:off x="518261" y="5914440"/>
            <a:ext cx="10975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8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loss</a:t>
            </a:r>
            <a:r>
              <a:rPr sz="1800" spc="9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function</a:t>
            </a:r>
            <a:r>
              <a:rPr sz="1800" spc="9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will</a:t>
            </a:r>
            <a:r>
              <a:rPr sz="1800" spc="9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not</a:t>
            </a:r>
            <a:r>
              <a:rPr sz="1800" spc="8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always</a:t>
            </a:r>
            <a:r>
              <a:rPr sz="1800" spc="9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be</a:t>
            </a:r>
            <a:r>
              <a:rPr sz="1800" spc="10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10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most</a:t>
            </a:r>
            <a:r>
              <a:rPr sz="1800" spc="8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obvious</a:t>
            </a:r>
            <a:r>
              <a:rPr sz="1800" spc="8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choice</a:t>
            </a:r>
            <a:r>
              <a:rPr sz="1800" spc="8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for</a:t>
            </a:r>
            <a:r>
              <a:rPr sz="1800" spc="7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our</a:t>
            </a:r>
            <a:r>
              <a:rPr sz="1800" spc="9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task</a:t>
            </a:r>
            <a:r>
              <a:rPr sz="1800" spc="8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as</a:t>
            </a:r>
            <a:r>
              <a:rPr sz="1800" spc="9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it</a:t>
            </a:r>
            <a:r>
              <a:rPr sz="1800" spc="8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depends</a:t>
            </a:r>
            <a:r>
              <a:rPr sz="1800" spc="9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on</a:t>
            </a:r>
            <a:r>
              <a:rPr sz="1800" spc="10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how</a:t>
            </a:r>
            <a:r>
              <a:rPr sz="1800" spc="95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we </a:t>
            </a:r>
            <a:r>
              <a:rPr sz="1800" dirty="0">
                <a:latin typeface="Century Gothic"/>
                <a:cs typeface="Century Gothic"/>
              </a:rPr>
              <a:t>are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training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our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model.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F18825C-A7C7-C39C-2775-B6D02BFE181A}"/>
              </a:ext>
            </a:extLst>
          </p:cNvPr>
          <p:cNvSpPr txBox="1"/>
          <p:nvPr/>
        </p:nvSpPr>
        <p:spPr>
          <a:xfrm>
            <a:off x="609600" y="1946254"/>
            <a:ext cx="3821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algn="ctr">
              <a:lnSpc>
                <a:spcPct val="100000"/>
              </a:lnSpc>
              <a:spcBef>
                <a:spcPts val="95"/>
              </a:spcBef>
            </a:pPr>
            <a:r>
              <a:rPr lang="en-GB" sz="2800" spc="-10" dirty="0">
                <a:solidFill>
                  <a:srgbClr val="FFFFFF"/>
                </a:solidFill>
                <a:latin typeface="Century Gothic"/>
                <a:cs typeface="Century Gothic"/>
              </a:rPr>
              <a:t>Loss function </a:t>
            </a:r>
            <a:r>
              <a:rPr lang="en-GB" sz="2800" dirty="0">
                <a:latin typeface="Century Gothic"/>
                <a:cs typeface="Century Gothic"/>
              </a:rPr>
              <a:t>- L</a:t>
            </a:r>
            <a:endParaRPr sz="2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40716"/>
            <a:ext cx="700786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400" dirty="0"/>
              <a:t>History of Deep Learning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8891" y="2093139"/>
            <a:ext cx="9533892" cy="2025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45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r>
              <a:rPr lang="en-GB" sz="2200" b="1" dirty="0">
                <a:latin typeface="Century Gothic"/>
                <a:cs typeface="Century Gothic"/>
              </a:rPr>
              <a:t>We have seen that Deep Learning is characterised by:</a:t>
            </a:r>
          </a:p>
          <a:p>
            <a:pPr marL="12700">
              <a:lnSpc>
                <a:spcPts val="2245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endParaRPr lang="en-GB" sz="2200" b="1" dirty="0">
              <a:latin typeface="Century Gothic"/>
              <a:cs typeface="Century Gothic"/>
            </a:endParaRPr>
          </a:p>
          <a:p>
            <a:pPr marL="240665" indent="-227965">
              <a:lnSpc>
                <a:spcPts val="224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200" dirty="0">
                <a:latin typeface="Century Gothic"/>
                <a:cs typeface="Century Gothic"/>
              </a:rPr>
              <a:t>Learning </a:t>
            </a:r>
            <a:r>
              <a:rPr lang="en-GB" sz="2200" spc="-95" dirty="0">
                <a:latin typeface="Century Gothic"/>
                <a:cs typeface="Century Gothic"/>
              </a:rPr>
              <a:t>features and representations</a:t>
            </a:r>
            <a:r>
              <a:rPr sz="2200" b="1" dirty="0">
                <a:latin typeface="Century Gothic"/>
                <a:cs typeface="Century Gothic"/>
              </a:rPr>
              <a:t>:</a:t>
            </a:r>
            <a:r>
              <a:rPr sz="2200" b="1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No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hand-</a:t>
            </a:r>
            <a:r>
              <a:rPr sz="2200" spc="-10" dirty="0">
                <a:latin typeface="Century Gothic"/>
                <a:cs typeface="Century Gothic"/>
              </a:rPr>
              <a:t>crafted</a:t>
            </a:r>
            <a:r>
              <a:rPr lang="en-GB" sz="220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features.</a:t>
            </a:r>
            <a:r>
              <a:rPr sz="2200" dirty="0">
                <a:latin typeface="Century Gothic"/>
                <a:cs typeface="Century Gothic"/>
              </a:rPr>
              <a:t>	The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“obvious”</a:t>
            </a:r>
            <a:r>
              <a:rPr sz="2200" spc="-9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choice</a:t>
            </a:r>
            <a:r>
              <a:rPr lang="en-GB" sz="2200" spc="-1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is</a:t>
            </a:r>
            <a:r>
              <a:rPr sz="2200" spc="-6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not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always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best</a:t>
            </a:r>
            <a:r>
              <a:rPr lang="en-GB" sz="2200" spc="-10" dirty="0">
                <a:latin typeface="Century Gothic"/>
                <a:cs typeface="Century Gothic"/>
              </a:rPr>
              <a:t>.</a:t>
            </a:r>
          </a:p>
          <a:p>
            <a:pPr marL="240665" indent="-227965">
              <a:lnSpc>
                <a:spcPts val="224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sz="2450" dirty="0">
              <a:latin typeface="Century Gothic"/>
              <a:cs typeface="Century Gothic"/>
            </a:endParaRPr>
          </a:p>
          <a:p>
            <a:pPr marL="240665" indent="-227965">
              <a:lnSpc>
                <a:spcPts val="2245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entury Gothic"/>
                <a:cs typeface="Century Gothic"/>
              </a:rPr>
              <a:t>Hierarchy</a:t>
            </a:r>
            <a:r>
              <a:rPr sz="2200" spc="-7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8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features: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Each</a:t>
            </a:r>
            <a:r>
              <a:rPr lang="en-GB"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higher</a:t>
            </a:r>
            <a:r>
              <a:rPr sz="2200" spc="-8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level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abstraction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is</a:t>
            </a:r>
            <a:r>
              <a:rPr lang="en-GB"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built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top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25" dirty="0">
                <a:latin typeface="Century Gothic"/>
                <a:cs typeface="Century Gothic"/>
              </a:rPr>
              <a:t> lower-</a:t>
            </a:r>
            <a:r>
              <a:rPr sz="2200" dirty="0">
                <a:latin typeface="Century Gothic"/>
                <a:cs typeface="Century Gothic"/>
              </a:rPr>
              <a:t>level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ones.</a:t>
            </a:r>
            <a:r>
              <a:rPr lang="en-GB" sz="2200" spc="-10" dirty="0">
                <a:latin typeface="Century Gothic"/>
                <a:cs typeface="Century Gothic"/>
              </a:rPr>
              <a:t> 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B09B195-2489-A24D-10D3-4D05AFB077B2}"/>
              </a:ext>
            </a:extLst>
          </p:cNvPr>
          <p:cNvSpPr txBox="1"/>
          <p:nvPr/>
        </p:nvSpPr>
        <p:spPr>
          <a:xfrm>
            <a:off x="778891" y="4572000"/>
            <a:ext cx="9533892" cy="14741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45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r>
              <a:rPr lang="en-GB" sz="2200" dirty="0">
                <a:latin typeface="Century Gothic"/>
                <a:cs typeface="Century Gothic"/>
              </a:rPr>
              <a:t>Pivotal moment was the publication of “</a:t>
            </a:r>
            <a:r>
              <a:rPr lang="en-GB" sz="2200" dirty="0" err="1">
                <a:latin typeface="Century Gothic"/>
                <a:cs typeface="Century Gothic"/>
              </a:rPr>
              <a:t>AlexNet</a:t>
            </a:r>
            <a:r>
              <a:rPr lang="en-GB" sz="2200" dirty="0">
                <a:latin typeface="Century Gothic"/>
                <a:cs typeface="Century Gothic"/>
              </a:rPr>
              <a:t>”</a:t>
            </a:r>
          </a:p>
          <a:p>
            <a:pPr marL="12700">
              <a:lnSpc>
                <a:spcPts val="2245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endParaRPr lang="en-GB" sz="2200" dirty="0">
              <a:latin typeface="Century Gothic"/>
              <a:cs typeface="Century Gothic"/>
            </a:endParaRPr>
          </a:p>
          <a:p>
            <a:pPr marL="355600" indent="-342900">
              <a:lnSpc>
                <a:spcPts val="2245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GB" sz="2200" dirty="0">
                <a:latin typeface="Century Gothic"/>
                <a:cs typeface="Century Gothic"/>
              </a:rPr>
              <a:t>A convolutional neural network for Classification</a:t>
            </a:r>
          </a:p>
          <a:p>
            <a:pPr marL="355600" indent="-342900">
              <a:lnSpc>
                <a:spcPts val="2245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GB" sz="2200" dirty="0">
                <a:latin typeface="Century Gothic"/>
                <a:cs typeface="Century Gothic"/>
              </a:rPr>
              <a:t>Trained on ImageNet (large scale) using GPUs (parallelised)</a:t>
            </a:r>
          </a:p>
          <a:p>
            <a:pPr marL="355600" indent="-342900">
              <a:lnSpc>
                <a:spcPts val="2245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GB" sz="2200" dirty="0">
                <a:latin typeface="Century Gothic"/>
                <a:cs typeface="Century Gothic"/>
              </a:rPr>
              <a:t>Achieved a step-change in performance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2766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spc="-10" dirty="0"/>
              <a:t>ImageNet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2120" y="3005327"/>
            <a:ext cx="5945124" cy="17815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8243" y="2392172"/>
            <a:ext cx="3930015" cy="173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95"/>
              </a:spcBef>
            </a:pPr>
            <a:r>
              <a:rPr sz="2800" b="1" dirty="0">
                <a:latin typeface="Century Gothic"/>
                <a:cs typeface="Century Gothic"/>
              </a:rPr>
              <a:t>Image</a:t>
            </a:r>
            <a:r>
              <a:rPr sz="2800" b="1" spc="-70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latin typeface="Century Gothic"/>
                <a:cs typeface="Century Gothic"/>
              </a:rPr>
              <a:t>Classification:</a:t>
            </a:r>
            <a:endParaRPr sz="2800">
              <a:latin typeface="Century Gothic"/>
              <a:cs typeface="Century Gothic"/>
            </a:endParaRPr>
          </a:p>
          <a:p>
            <a:pPr marL="299085" indent="-287020">
              <a:lnSpc>
                <a:spcPts val="3354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Century Gothic"/>
                <a:cs typeface="Century Gothic"/>
              </a:rPr>
              <a:t>Classes: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1k</a:t>
            </a:r>
            <a:endParaRPr sz="280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Century Gothic"/>
                <a:cs typeface="Century Gothic"/>
              </a:rPr>
              <a:t>Training</a:t>
            </a:r>
            <a:r>
              <a:rPr sz="2800" spc="-114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Images: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&gt;1M</a:t>
            </a:r>
            <a:endParaRPr sz="280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Century Gothic"/>
                <a:cs typeface="Century Gothic"/>
              </a:rPr>
              <a:t>Test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Set: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150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50" dirty="0">
                <a:latin typeface="Century Gothic"/>
                <a:cs typeface="Century Gothic"/>
              </a:rPr>
              <a:t>k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569" y="4114800"/>
            <a:ext cx="11012170" cy="1378967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latin typeface="Century Gothic"/>
                <a:cs typeface="Century Gothic"/>
              </a:rPr>
              <a:t>“</a:t>
            </a:r>
            <a:r>
              <a:rPr lang="en-US" sz="2400" dirty="0">
                <a:latin typeface="Century Gothic"/>
                <a:cs typeface="Century Gothic"/>
              </a:rPr>
              <a:t>Deep learning is an approach to machine learning that use </a:t>
            </a:r>
            <a:r>
              <a:rPr lang="en-US" sz="2400" b="1" u="sng" dirty="0">
                <a:latin typeface="Century Gothic"/>
                <a:cs typeface="Century Gothic"/>
              </a:rPr>
              <a:t>artificial neural networks</a:t>
            </a:r>
            <a:r>
              <a:rPr lang="en-US" sz="2400" dirty="0">
                <a:latin typeface="Century Gothic"/>
                <a:cs typeface="Century Gothic"/>
              </a:rPr>
              <a:t> with </a:t>
            </a:r>
            <a:r>
              <a:rPr lang="en-US" sz="2400" b="1" u="sng" dirty="0">
                <a:latin typeface="Century Gothic"/>
                <a:cs typeface="Century Gothic"/>
              </a:rPr>
              <a:t>many layers</a:t>
            </a:r>
            <a:r>
              <a:rPr lang="en-US" sz="2400" dirty="0">
                <a:latin typeface="Century Gothic"/>
                <a:cs typeface="Century Gothic"/>
              </a:rPr>
              <a:t> to learn complex tasks, such as classification, detection, generation, etc. The models are typically trained </a:t>
            </a:r>
            <a:r>
              <a:rPr lang="en-US" sz="2400" b="1" u="sng" dirty="0">
                <a:latin typeface="Century Gothic"/>
                <a:cs typeface="Century Gothic"/>
              </a:rPr>
              <a:t>end-to-end</a:t>
            </a:r>
            <a:r>
              <a:rPr lang="en-US" sz="2400" dirty="0">
                <a:latin typeface="Century Gothic"/>
                <a:cs typeface="Century Gothic"/>
              </a:rPr>
              <a:t> using </a:t>
            </a:r>
            <a:r>
              <a:rPr lang="en-US" sz="2400" b="1" u="sng" dirty="0">
                <a:latin typeface="Century Gothic"/>
                <a:cs typeface="Century Gothic"/>
              </a:rPr>
              <a:t>backpropagation</a:t>
            </a:r>
            <a:r>
              <a:rPr lang="en-US" sz="2400" dirty="0">
                <a:latin typeface="Century Gothic"/>
                <a:cs typeface="Century Gothic"/>
              </a:rPr>
              <a:t>.”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7996" y="779221"/>
            <a:ext cx="7188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400" u="none" dirty="0"/>
              <a:t>What is </a:t>
            </a:r>
            <a:r>
              <a:rPr sz="4400" u="none" dirty="0"/>
              <a:t>Deep</a:t>
            </a:r>
            <a:r>
              <a:rPr sz="4400" u="none" spc="-35" dirty="0"/>
              <a:t> </a:t>
            </a:r>
            <a:r>
              <a:rPr sz="4400" u="none" spc="-10" dirty="0"/>
              <a:t>Learning?</a:t>
            </a:r>
            <a:endParaRPr sz="44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32694DD-A5C0-316B-4261-3BE0DBEAF73F}"/>
              </a:ext>
            </a:extLst>
          </p:cNvPr>
          <p:cNvSpPr txBox="1"/>
          <p:nvPr/>
        </p:nvSpPr>
        <p:spPr>
          <a:xfrm>
            <a:off x="750569" y="2270425"/>
            <a:ext cx="1029208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atin typeface="Century Gothic"/>
                <a:cs typeface="Century Gothic"/>
              </a:rPr>
              <a:t>"</a:t>
            </a:r>
            <a:r>
              <a:rPr lang="en-US" sz="2400" b="1" u="sng" dirty="0">
                <a:latin typeface="Century Gothic"/>
                <a:cs typeface="Century Gothic"/>
              </a:rPr>
              <a:t>Machine learning </a:t>
            </a:r>
            <a:r>
              <a:rPr lang="en-US" sz="2400" dirty="0">
                <a:latin typeface="Century Gothic"/>
                <a:cs typeface="Century Gothic"/>
              </a:rPr>
              <a:t>is a branch of artificial intelligence that enables systems to learn from data and make predictions or decisions without being explicitly programmed.”</a:t>
            </a:r>
            <a:endParaRPr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5930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2766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spc="-10" dirty="0"/>
              <a:t>ImageNet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8259" y="5501640"/>
            <a:ext cx="2415540" cy="7239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4080" y="5877864"/>
            <a:ext cx="5195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entury Gothic"/>
                <a:cs typeface="Century Gothic"/>
              </a:rPr>
              <a:t>Sources:</a:t>
            </a:r>
            <a:endParaRPr sz="12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3"/>
              </a:rPr>
              <a:t>http://image-net.org/challenges/talks_2017/ILSVRC2017_overview.pdf</a:t>
            </a:r>
            <a:r>
              <a:rPr sz="1200" spc="-10" dirty="0">
                <a:solidFill>
                  <a:srgbClr val="0462C1"/>
                </a:solidFill>
                <a:latin typeface="Century Gothic"/>
                <a:cs typeface="Century Gothic"/>
              </a:rPr>
              <a:t>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4"/>
              </a:rPr>
              <a:t>http://www.image-net.org/challenges/LSVRC/2010/results.php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19188" y="2836354"/>
            <a:ext cx="4117975" cy="1788160"/>
            <a:chOff x="7219188" y="2836354"/>
            <a:chExt cx="4117975" cy="1788160"/>
          </a:xfrm>
        </p:grpSpPr>
        <p:sp>
          <p:nvSpPr>
            <p:cNvPr id="7" name="object 7"/>
            <p:cNvSpPr/>
            <p:nvPr/>
          </p:nvSpPr>
          <p:spPr>
            <a:xfrm>
              <a:off x="7219188" y="3083052"/>
              <a:ext cx="4117975" cy="1320165"/>
            </a:xfrm>
            <a:custGeom>
              <a:avLst/>
              <a:gdLst/>
              <a:ahLst/>
              <a:cxnLst/>
              <a:rect l="l" t="t" r="r" b="b"/>
              <a:pathLst>
                <a:path w="4117975" h="1320164">
                  <a:moveTo>
                    <a:pt x="0" y="1319784"/>
                  </a:moveTo>
                  <a:lnTo>
                    <a:pt x="4117847" y="1319784"/>
                  </a:lnTo>
                </a:path>
                <a:path w="4117975" h="1320164">
                  <a:moveTo>
                    <a:pt x="0" y="989076"/>
                  </a:moveTo>
                  <a:lnTo>
                    <a:pt x="4117847" y="989076"/>
                  </a:lnTo>
                </a:path>
                <a:path w="4117975" h="1320164">
                  <a:moveTo>
                    <a:pt x="0" y="659892"/>
                  </a:moveTo>
                  <a:lnTo>
                    <a:pt x="4117847" y="659892"/>
                  </a:lnTo>
                </a:path>
                <a:path w="4117975" h="1320164">
                  <a:moveTo>
                    <a:pt x="0" y="330708"/>
                  </a:moveTo>
                  <a:lnTo>
                    <a:pt x="4117847" y="330708"/>
                  </a:lnTo>
                </a:path>
                <a:path w="4117975" h="1320164">
                  <a:moveTo>
                    <a:pt x="0" y="0"/>
                  </a:moveTo>
                  <a:lnTo>
                    <a:pt x="4117847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75982" y="2871978"/>
              <a:ext cx="3604260" cy="1716405"/>
            </a:xfrm>
            <a:custGeom>
              <a:avLst/>
              <a:gdLst/>
              <a:ahLst/>
              <a:cxnLst/>
              <a:rect l="l" t="t" r="r" b="b"/>
              <a:pathLst>
                <a:path w="3604259" h="1716404">
                  <a:moveTo>
                    <a:pt x="0" y="0"/>
                  </a:moveTo>
                  <a:lnTo>
                    <a:pt x="515112" y="158496"/>
                  </a:lnTo>
                  <a:lnTo>
                    <a:pt x="1030224" y="851916"/>
                  </a:lnTo>
                  <a:lnTo>
                    <a:pt x="1545336" y="1088136"/>
                  </a:lnTo>
                  <a:lnTo>
                    <a:pt x="2060448" y="1424940"/>
                  </a:lnTo>
                  <a:lnTo>
                    <a:pt x="2574036" y="1629156"/>
                  </a:lnTo>
                  <a:lnTo>
                    <a:pt x="3089148" y="1668780"/>
                  </a:lnTo>
                  <a:lnTo>
                    <a:pt x="3604260" y="1716024"/>
                  </a:lnTo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9723" y="2836354"/>
              <a:ext cx="73533" cy="735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4835" y="2994850"/>
              <a:ext cx="73532" cy="735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8423" y="3686746"/>
              <a:ext cx="73533" cy="735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3535" y="3924490"/>
              <a:ext cx="73532" cy="735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8647" y="4261294"/>
              <a:ext cx="73533" cy="735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3759" y="4465510"/>
              <a:ext cx="73532" cy="735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8871" y="4505134"/>
              <a:ext cx="73533" cy="735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2459" y="4550854"/>
              <a:ext cx="73532" cy="73532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7219188" y="2753867"/>
            <a:ext cx="4117975" cy="0"/>
          </a:xfrm>
          <a:custGeom>
            <a:avLst/>
            <a:gdLst/>
            <a:ahLst/>
            <a:cxnLst/>
            <a:rect l="l" t="t" r="r" b="b"/>
            <a:pathLst>
              <a:path w="4117975">
                <a:moveTo>
                  <a:pt x="0" y="0"/>
                </a:moveTo>
                <a:lnTo>
                  <a:pt x="411784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19188" y="4732020"/>
            <a:ext cx="4117975" cy="0"/>
          </a:xfrm>
          <a:custGeom>
            <a:avLst/>
            <a:gdLst/>
            <a:ahLst/>
            <a:cxnLst/>
            <a:rect l="l" t="t" r="r" b="b"/>
            <a:pathLst>
              <a:path w="4117975">
                <a:moveTo>
                  <a:pt x="0" y="0"/>
                </a:moveTo>
                <a:lnTo>
                  <a:pt x="4117847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39102" y="4644008"/>
            <a:ext cx="889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entury Gothic"/>
                <a:cs typeface="Century Gothic"/>
              </a:rPr>
              <a:t>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39102" y="4314190"/>
            <a:ext cx="889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entury Gothic"/>
                <a:cs typeface="Century Gothic"/>
              </a:rPr>
              <a:t>5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5729" y="3984497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entury Gothic"/>
                <a:cs typeface="Century Gothic"/>
              </a:rPr>
              <a:t>10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75729" y="3654679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entury Gothic"/>
                <a:cs typeface="Century Gothic"/>
              </a:rPr>
              <a:t>15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75729" y="3324859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entury Gothic"/>
                <a:cs typeface="Century Gothic"/>
              </a:rPr>
              <a:t>20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75729" y="2995040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entury Gothic"/>
                <a:cs typeface="Century Gothic"/>
              </a:rPr>
              <a:t>25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75729" y="2665221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entury Gothic"/>
                <a:cs typeface="Century Gothic"/>
              </a:rPr>
              <a:t>30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38186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52918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67776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2012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82633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2013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97365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2014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12222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2015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26954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2016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941811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2017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87410" y="2364994"/>
            <a:ext cx="24104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entury Gothic"/>
                <a:cs typeface="Century Gothic"/>
              </a:rPr>
              <a:t>Top-5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Classification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Error</a:t>
            </a:r>
            <a:r>
              <a:rPr sz="1400" spc="-1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(%)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673351" y="3026664"/>
            <a:ext cx="4053840" cy="1707514"/>
            <a:chOff x="1673351" y="3026664"/>
            <a:chExt cx="4053840" cy="1707514"/>
          </a:xfrm>
        </p:grpSpPr>
        <p:sp>
          <p:nvSpPr>
            <p:cNvPr id="36" name="object 36"/>
            <p:cNvSpPr/>
            <p:nvPr/>
          </p:nvSpPr>
          <p:spPr>
            <a:xfrm>
              <a:off x="1673351" y="4332732"/>
              <a:ext cx="1694814" cy="198120"/>
            </a:xfrm>
            <a:custGeom>
              <a:avLst/>
              <a:gdLst/>
              <a:ahLst/>
              <a:cxnLst/>
              <a:rect l="l" t="t" r="r" b="b"/>
              <a:pathLst>
                <a:path w="1694814" h="198120">
                  <a:moveTo>
                    <a:pt x="0" y="198120"/>
                  </a:moveTo>
                  <a:lnTo>
                    <a:pt x="173736" y="198120"/>
                  </a:lnTo>
                </a:path>
                <a:path w="1694814" h="198120">
                  <a:moveTo>
                    <a:pt x="332231" y="198120"/>
                  </a:moveTo>
                  <a:lnTo>
                    <a:pt x="1187196" y="198120"/>
                  </a:lnTo>
                </a:path>
                <a:path w="1694814" h="198120">
                  <a:moveTo>
                    <a:pt x="0" y="0"/>
                  </a:moveTo>
                  <a:lnTo>
                    <a:pt x="169468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47088" y="4381500"/>
              <a:ext cx="666115" cy="347980"/>
            </a:xfrm>
            <a:custGeom>
              <a:avLst/>
              <a:gdLst/>
              <a:ahLst/>
              <a:cxnLst/>
              <a:rect l="l" t="t" r="r" b="b"/>
              <a:pathLst>
                <a:path w="666114" h="347979">
                  <a:moveTo>
                    <a:pt x="158496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158496" y="347472"/>
                  </a:lnTo>
                  <a:lnTo>
                    <a:pt x="158496" y="0"/>
                  </a:lnTo>
                  <a:close/>
                </a:path>
                <a:path w="666114" h="347979">
                  <a:moveTo>
                    <a:pt x="665988" y="198120"/>
                  </a:moveTo>
                  <a:lnTo>
                    <a:pt x="507492" y="198120"/>
                  </a:lnTo>
                  <a:lnTo>
                    <a:pt x="507492" y="347472"/>
                  </a:lnTo>
                  <a:lnTo>
                    <a:pt x="665988" y="347472"/>
                  </a:lnTo>
                  <a:lnTo>
                    <a:pt x="665988" y="19812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19043" y="4530852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60547" y="4440936"/>
              <a:ext cx="158750" cy="288290"/>
            </a:xfrm>
            <a:custGeom>
              <a:avLst/>
              <a:gdLst/>
              <a:ahLst/>
              <a:cxnLst/>
              <a:rect l="l" t="t" r="r" b="b"/>
              <a:pathLst>
                <a:path w="158750" h="288289">
                  <a:moveTo>
                    <a:pt x="158495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158495" y="288036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3351" y="3936492"/>
              <a:ext cx="2200910" cy="594360"/>
            </a:xfrm>
            <a:custGeom>
              <a:avLst/>
              <a:gdLst/>
              <a:ahLst/>
              <a:cxnLst/>
              <a:rect l="l" t="t" r="r" b="b"/>
              <a:pathLst>
                <a:path w="2200910" h="594360">
                  <a:moveTo>
                    <a:pt x="1853184" y="594359"/>
                  </a:moveTo>
                  <a:lnTo>
                    <a:pt x="2200656" y="594359"/>
                  </a:lnTo>
                </a:path>
                <a:path w="2200910" h="594360">
                  <a:moveTo>
                    <a:pt x="1853184" y="396239"/>
                  </a:moveTo>
                  <a:lnTo>
                    <a:pt x="2200656" y="396239"/>
                  </a:lnTo>
                </a:path>
                <a:path w="2200910" h="594360">
                  <a:moveTo>
                    <a:pt x="0" y="198119"/>
                  </a:moveTo>
                  <a:lnTo>
                    <a:pt x="1694688" y="198119"/>
                  </a:lnTo>
                </a:path>
                <a:path w="2200910" h="594360">
                  <a:moveTo>
                    <a:pt x="1853184" y="198119"/>
                  </a:moveTo>
                  <a:lnTo>
                    <a:pt x="2200656" y="198119"/>
                  </a:lnTo>
                </a:path>
                <a:path w="2200910" h="594360">
                  <a:moveTo>
                    <a:pt x="0" y="0"/>
                  </a:moveTo>
                  <a:lnTo>
                    <a:pt x="1694688" y="0"/>
                  </a:lnTo>
                </a:path>
                <a:path w="2200910" h="594360">
                  <a:moveTo>
                    <a:pt x="1853184" y="0"/>
                  </a:moveTo>
                  <a:lnTo>
                    <a:pt x="220065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68039" y="3927348"/>
              <a:ext cx="158750" cy="802005"/>
            </a:xfrm>
            <a:custGeom>
              <a:avLst/>
              <a:gdLst/>
              <a:ahLst/>
              <a:cxnLst/>
              <a:rect l="l" t="t" r="r" b="b"/>
              <a:pathLst>
                <a:path w="158750" h="802004">
                  <a:moveTo>
                    <a:pt x="158496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158496" y="801624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73351" y="3541776"/>
              <a:ext cx="2708275" cy="989330"/>
            </a:xfrm>
            <a:custGeom>
              <a:avLst/>
              <a:gdLst/>
              <a:ahLst/>
              <a:cxnLst/>
              <a:rect l="l" t="t" r="r" b="b"/>
              <a:pathLst>
                <a:path w="2708275" h="989329">
                  <a:moveTo>
                    <a:pt x="2360676" y="989076"/>
                  </a:moveTo>
                  <a:lnTo>
                    <a:pt x="2708148" y="989076"/>
                  </a:lnTo>
                </a:path>
                <a:path w="2708275" h="989329">
                  <a:moveTo>
                    <a:pt x="2360676" y="790956"/>
                  </a:moveTo>
                  <a:lnTo>
                    <a:pt x="2708148" y="790956"/>
                  </a:lnTo>
                </a:path>
                <a:path w="2708275" h="989329">
                  <a:moveTo>
                    <a:pt x="2360676" y="592836"/>
                  </a:moveTo>
                  <a:lnTo>
                    <a:pt x="2708148" y="592836"/>
                  </a:lnTo>
                </a:path>
                <a:path w="2708275" h="989329">
                  <a:moveTo>
                    <a:pt x="2360676" y="394716"/>
                  </a:moveTo>
                  <a:lnTo>
                    <a:pt x="2708148" y="394716"/>
                  </a:lnTo>
                </a:path>
                <a:path w="2708275" h="989329">
                  <a:moveTo>
                    <a:pt x="0" y="196596"/>
                  </a:moveTo>
                  <a:lnTo>
                    <a:pt x="2200656" y="196596"/>
                  </a:lnTo>
                </a:path>
                <a:path w="2708275" h="989329">
                  <a:moveTo>
                    <a:pt x="2360676" y="196596"/>
                  </a:moveTo>
                  <a:lnTo>
                    <a:pt x="2708148" y="196596"/>
                  </a:lnTo>
                </a:path>
                <a:path w="2708275" h="989329">
                  <a:moveTo>
                    <a:pt x="0" y="0"/>
                  </a:moveTo>
                  <a:lnTo>
                    <a:pt x="2200656" y="0"/>
                  </a:lnTo>
                </a:path>
                <a:path w="2708275" h="989329">
                  <a:moveTo>
                    <a:pt x="2360676" y="0"/>
                  </a:moveTo>
                  <a:lnTo>
                    <a:pt x="270814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74007" y="3511296"/>
              <a:ext cx="160020" cy="1217930"/>
            </a:xfrm>
            <a:custGeom>
              <a:avLst/>
              <a:gdLst/>
              <a:ahLst/>
              <a:cxnLst/>
              <a:rect l="l" t="t" r="r" b="b"/>
              <a:pathLst>
                <a:path w="160020" h="1217929">
                  <a:moveTo>
                    <a:pt x="160019" y="0"/>
                  </a:moveTo>
                  <a:lnTo>
                    <a:pt x="0" y="0"/>
                  </a:lnTo>
                  <a:lnTo>
                    <a:pt x="0" y="1217676"/>
                  </a:lnTo>
                  <a:lnTo>
                    <a:pt x="160019" y="1217676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73351" y="3145536"/>
              <a:ext cx="3214370" cy="1385570"/>
            </a:xfrm>
            <a:custGeom>
              <a:avLst/>
              <a:gdLst/>
              <a:ahLst/>
              <a:cxnLst/>
              <a:rect l="l" t="t" r="r" b="b"/>
              <a:pathLst>
                <a:path w="3214370" h="1385570">
                  <a:moveTo>
                    <a:pt x="2866644" y="1385315"/>
                  </a:moveTo>
                  <a:lnTo>
                    <a:pt x="3214116" y="1385315"/>
                  </a:lnTo>
                </a:path>
                <a:path w="3214370" h="1385570">
                  <a:moveTo>
                    <a:pt x="2866644" y="1187195"/>
                  </a:moveTo>
                  <a:lnTo>
                    <a:pt x="3214116" y="1187195"/>
                  </a:lnTo>
                </a:path>
                <a:path w="3214370" h="1385570">
                  <a:moveTo>
                    <a:pt x="2866644" y="989076"/>
                  </a:moveTo>
                  <a:lnTo>
                    <a:pt x="3214116" y="989076"/>
                  </a:lnTo>
                </a:path>
                <a:path w="3214370" h="1385570">
                  <a:moveTo>
                    <a:pt x="2866644" y="790956"/>
                  </a:moveTo>
                  <a:lnTo>
                    <a:pt x="3214116" y="790956"/>
                  </a:lnTo>
                </a:path>
                <a:path w="3214370" h="1385570">
                  <a:moveTo>
                    <a:pt x="2866644" y="592836"/>
                  </a:moveTo>
                  <a:lnTo>
                    <a:pt x="3214116" y="592836"/>
                  </a:lnTo>
                </a:path>
                <a:path w="3214370" h="1385570">
                  <a:moveTo>
                    <a:pt x="2866644" y="396239"/>
                  </a:moveTo>
                  <a:lnTo>
                    <a:pt x="3214116" y="396239"/>
                  </a:lnTo>
                </a:path>
                <a:path w="3214370" h="1385570">
                  <a:moveTo>
                    <a:pt x="0" y="198119"/>
                  </a:moveTo>
                  <a:lnTo>
                    <a:pt x="2708148" y="198119"/>
                  </a:lnTo>
                </a:path>
                <a:path w="3214370" h="1385570">
                  <a:moveTo>
                    <a:pt x="2866644" y="198119"/>
                  </a:moveTo>
                  <a:lnTo>
                    <a:pt x="3214116" y="198119"/>
                  </a:lnTo>
                </a:path>
                <a:path w="3214370" h="1385570">
                  <a:moveTo>
                    <a:pt x="0" y="0"/>
                  </a:moveTo>
                  <a:lnTo>
                    <a:pt x="321411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81500" y="3174492"/>
              <a:ext cx="158750" cy="1554480"/>
            </a:xfrm>
            <a:custGeom>
              <a:avLst/>
              <a:gdLst/>
              <a:ahLst/>
              <a:cxnLst/>
              <a:rect l="l" t="t" r="r" b="b"/>
              <a:pathLst>
                <a:path w="158750" h="1554479">
                  <a:moveTo>
                    <a:pt x="158496" y="0"/>
                  </a:moveTo>
                  <a:lnTo>
                    <a:pt x="0" y="0"/>
                  </a:lnTo>
                  <a:lnTo>
                    <a:pt x="0" y="1554480"/>
                  </a:lnTo>
                  <a:lnTo>
                    <a:pt x="158496" y="155448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47487" y="3145536"/>
              <a:ext cx="680085" cy="1385570"/>
            </a:xfrm>
            <a:custGeom>
              <a:avLst/>
              <a:gdLst/>
              <a:ahLst/>
              <a:cxnLst/>
              <a:rect l="l" t="t" r="r" b="b"/>
              <a:pathLst>
                <a:path w="680085" h="1385570">
                  <a:moveTo>
                    <a:pt x="0" y="1385315"/>
                  </a:moveTo>
                  <a:lnTo>
                    <a:pt x="347472" y="1385315"/>
                  </a:lnTo>
                </a:path>
                <a:path w="680085" h="1385570">
                  <a:moveTo>
                    <a:pt x="0" y="1187195"/>
                  </a:moveTo>
                  <a:lnTo>
                    <a:pt x="347472" y="1187195"/>
                  </a:lnTo>
                </a:path>
                <a:path w="680085" h="1385570">
                  <a:moveTo>
                    <a:pt x="0" y="989076"/>
                  </a:moveTo>
                  <a:lnTo>
                    <a:pt x="347472" y="989076"/>
                  </a:lnTo>
                </a:path>
                <a:path w="680085" h="1385570">
                  <a:moveTo>
                    <a:pt x="0" y="790956"/>
                  </a:moveTo>
                  <a:lnTo>
                    <a:pt x="347472" y="790956"/>
                  </a:lnTo>
                </a:path>
                <a:path w="680085" h="1385570">
                  <a:moveTo>
                    <a:pt x="0" y="592836"/>
                  </a:moveTo>
                  <a:lnTo>
                    <a:pt x="347472" y="592836"/>
                  </a:lnTo>
                </a:path>
                <a:path w="680085" h="1385570">
                  <a:moveTo>
                    <a:pt x="0" y="396239"/>
                  </a:moveTo>
                  <a:lnTo>
                    <a:pt x="679703" y="396239"/>
                  </a:lnTo>
                </a:path>
                <a:path w="680085" h="1385570">
                  <a:moveTo>
                    <a:pt x="0" y="198119"/>
                  </a:moveTo>
                  <a:lnTo>
                    <a:pt x="679703" y="198119"/>
                  </a:lnTo>
                </a:path>
                <a:path w="680085" h="1385570">
                  <a:moveTo>
                    <a:pt x="0" y="0"/>
                  </a:moveTo>
                  <a:lnTo>
                    <a:pt x="679703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87467" y="3026664"/>
              <a:ext cx="160020" cy="1702435"/>
            </a:xfrm>
            <a:custGeom>
              <a:avLst/>
              <a:gdLst/>
              <a:ahLst/>
              <a:cxnLst/>
              <a:rect l="l" t="t" r="r" b="b"/>
              <a:pathLst>
                <a:path w="160020" h="1702435">
                  <a:moveTo>
                    <a:pt x="160020" y="0"/>
                  </a:moveTo>
                  <a:lnTo>
                    <a:pt x="0" y="0"/>
                  </a:lnTo>
                  <a:lnTo>
                    <a:pt x="0" y="1702308"/>
                  </a:lnTo>
                  <a:lnTo>
                    <a:pt x="160020" y="1702308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53455" y="3738372"/>
              <a:ext cx="173990" cy="792480"/>
            </a:xfrm>
            <a:custGeom>
              <a:avLst/>
              <a:gdLst/>
              <a:ahLst/>
              <a:cxnLst/>
              <a:rect l="l" t="t" r="r" b="b"/>
              <a:pathLst>
                <a:path w="173989" h="792479">
                  <a:moveTo>
                    <a:pt x="0" y="792479"/>
                  </a:moveTo>
                  <a:lnTo>
                    <a:pt x="173736" y="792479"/>
                  </a:lnTo>
                </a:path>
                <a:path w="173989" h="792479">
                  <a:moveTo>
                    <a:pt x="0" y="594359"/>
                  </a:moveTo>
                  <a:lnTo>
                    <a:pt x="173736" y="594359"/>
                  </a:lnTo>
                </a:path>
                <a:path w="173989" h="792479">
                  <a:moveTo>
                    <a:pt x="0" y="396239"/>
                  </a:moveTo>
                  <a:lnTo>
                    <a:pt x="173736" y="396239"/>
                  </a:lnTo>
                </a:path>
                <a:path w="173989" h="792479">
                  <a:moveTo>
                    <a:pt x="0" y="198119"/>
                  </a:moveTo>
                  <a:lnTo>
                    <a:pt x="173736" y="198119"/>
                  </a:lnTo>
                </a:path>
                <a:path w="173989" h="792479">
                  <a:moveTo>
                    <a:pt x="0" y="0"/>
                  </a:moveTo>
                  <a:lnTo>
                    <a:pt x="17373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94960" y="3590544"/>
              <a:ext cx="158750" cy="1138555"/>
            </a:xfrm>
            <a:custGeom>
              <a:avLst/>
              <a:gdLst/>
              <a:ahLst/>
              <a:cxnLst/>
              <a:rect l="l" t="t" r="r" b="b"/>
              <a:pathLst>
                <a:path w="158750" h="1138554">
                  <a:moveTo>
                    <a:pt x="158495" y="0"/>
                  </a:moveTo>
                  <a:lnTo>
                    <a:pt x="0" y="0"/>
                  </a:lnTo>
                  <a:lnTo>
                    <a:pt x="0" y="1138427"/>
                  </a:lnTo>
                  <a:lnTo>
                    <a:pt x="158495" y="1138427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73351" y="4728972"/>
              <a:ext cx="4053840" cy="0"/>
            </a:xfrm>
            <a:custGeom>
              <a:avLst/>
              <a:gdLst/>
              <a:ahLst/>
              <a:cxnLst/>
              <a:rect l="l" t="t" r="r" b="b"/>
              <a:pathLst>
                <a:path w="4053840">
                  <a:moveTo>
                    <a:pt x="0" y="0"/>
                  </a:moveTo>
                  <a:lnTo>
                    <a:pt x="405384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1673351" y="2947416"/>
            <a:ext cx="4053840" cy="0"/>
          </a:xfrm>
          <a:custGeom>
            <a:avLst/>
            <a:gdLst/>
            <a:ahLst/>
            <a:cxnLst/>
            <a:rect l="l" t="t" r="r" b="b"/>
            <a:pathLst>
              <a:path w="4053840">
                <a:moveTo>
                  <a:pt x="0" y="0"/>
                </a:moveTo>
                <a:lnTo>
                  <a:pt x="405384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73351" y="2749295"/>
            <a:ext cx="4053840" cy="0"/>
          </a:xfrm>
          <a:custGeom>
            <a:avLst/>
            <a:gdLst/>
            <a:ahLst/>
            <a:cxnLst/>
            <a:rect l="l" t="t" r="r" b="b"/>
            <a:pathLst>
              <a:path w="4053840">
                <a:moveTo>
                  <a:pt x="0" y="0"/>
                </a:moveTo>
                <a:lnTo>
                  <a:pt x="405384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365250" y="2600070"/>
            <a:ext cx="217170" cy="223907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580"/>
              </a:spcBef>
            </a:pPr>
            <a:r>
              <a:rPr sz="900" spc="-25" dirty="0">
                <a:latin typeface="Century Gothic"/>
                <a:cs typeface="Century Gothic"/>
              </a:rPr>
              <a:t>200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180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75"/>
              </a:spcBef>
            </a:pPr>
            <a:r>
              <a:rPr sz="900" spc="-25" dirty="0">
                <a:latin typeface="Century Gothic"/>
                <a:cs typeface="Century Gothic"/>
              </a:rPr>
              <a:t>160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140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75"/>
              </a:spcBef>
            </a:pPr>
            <a:r>
              <a:rPr sz="900" spc="-25" dirty="0">
                <a:latin typeface="Century Gothic"/>
                <a:cs typeface="Century Gothic"/>
              </a:rPr>
              <a:t>120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100</a:t>
            </a:r>
            <a:endParaRPr sz="90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80</a:t>
            </a:r>
            <a:endParaRPr sz="90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475"/>
              </a:spcBef>
            </a:pPr>
            <a:r>
              <a:rPr sz="900" spc="-25" dirty="0">
                <a:latin typeface="Century Gothic"/>
                <a:cs typeface="Century Gothic"/>
              </a:rPr>
              <a:t>60</a:t>
            </a:r>
            <a:endParaRPr sz="90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40</a:t>
            </a:r>
            <a:endParaRPr sz="90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20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75"/>
              </a:spcBef>
            </a:pPr>
            <a:r>
              <a:rPr sz="900" dirty="0">
                <a:latin typeface="Century Gothic"/>
                <a:cs typeface="Century Gothic"/>
              </a:rPr>
              <a:t>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87398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94382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01239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2012</a:t>
            </a:r>
            <a:endParaRPr sz="900" dirty="0">
              <a:latin typeface="Century Gothic"/>
              <a:cs typeface="Century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308096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2013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814953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2014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21809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2015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828794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2016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335651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2017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79877" y="2360498"/>
            <a:ext cx="20046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entury Gothic"/>
                <a:cs typeface="Century Gothic"/>
              </a:rPr>
              <a:t>Number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of </a:t>
            </a:r>
            <a:r>
              <a:rPr sz="1400" spc="-10" dirty="0">
                <a:latin typeface="Century Gothic"/>
                <a:cs typeface="Century Gothic"/>
              </a:rPr>
              <a:t>Participants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2766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spc="-10" dirty="0"/>
              <a:t>ImageNet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8259" y="5501640"/>
            <a:ext cx="2415540" cy="7239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214425" y="2749105"/>
            <a:ext cx="4127500" cy="1988185"/>
            <a:chOff x="7214425" y="2749105"/>
            <a:chExt cx="4127500" cy="1988185"/>
          </a:xfrm>
        </p:grpSpPr>
        <p:sp>
          <p:nvSpPr>
            <p:cNvPr id="7" name="object 7"/>
            <p:cNvSpPr/>
            <p:nvPr/>
          </p:nvSpPr>
          <p:spPr>
            <a:xfrm>
              <a:off x="7219188" y="3083051"/>
              <a:ext cx="4117975" cy="1320165"/>
            </a:xfrm>
            <a:custGeom>
              <a:avLst/>
              <a:gdLst/>
              <a:ahLst/>
              <a:cxnLst/>
              <a:rect l="l" t="t" r="r" b="b"/>
              <a:pathLst>
                <a:path w="4117975" h="1320164">
                  <a:moveTo>
                    <a:pt x="0" y="1319784"/>
                  </a:moveTo>
                  <a:lnTo>
                    <a:pt x="4117847" y="1319784"/>
                  </a:lnTo>
                </a:path>
                <a:path w="4117975" h="1320164">
                  <a:moveTo>
                    <a:pt x="0" y="989076"/>
                  </a:moveTo>
                  <a:lnTo>
                    <a:pt x="4117847" y="989076"/>
                  </a:lnTo>
                </a:path>
                <a:path w="4117975" h="1320164">
                  <a:moveTo>
                    <a:pt x="0" y="659892"/>
                  </a:moveTo>
                  <a:lnTo>
                    <a:pt x="4117847" y="659892"/>
                  </a:lnTo>
                </a:path>
                <a:path w="4117975" h="1320164">
                  <a:moveTo>
                    <a:pt x="0" y="330708"/>
                  </a:moveTo>
                  <a:lnTo>
                    <a:pt x="4117847" y="330708"/>
                  </a:lnTo>
                </a:path>
                <a:path w="4117975" h="1320164">
                  <a:moveTo>
                    <a:pt x="0" y="0"/>
                  </a:moveTo>
                  <a:lnTo>
                    <a:pt x="4117847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75982" y="2871977"/>
              <a:ext cx="3604260" cy="1716405"/>
            </a:xfrm>
            <a:custGeom>
              <a:avLst/>
              <a:gdLst/>
              <a:ahLst/>
              <a:cxnLst/>
              <a:rect l="l" t="t" r="r" b="b"/>
              <a:pathLst>
                <a:path w="3604259" h="1716404">
                  <a:moveTo>
                    <a:pt x="0" y="0"/>
                  </a:moveTo>
                  <a:lnTo>
                    <a:pt x="515112" y="158496"/>
                  </a:lnTo>
                  <a:lnTo>
                    <a:pt x="1030224" y="851916"/>
                  </a:lnTo>
                  <a:lnTo>
                    <a:pt x="1545336" y="1088136"/>
                  </a:lnTo>
                  <a:lnTo>
                    <a:pt x="2060448" y="1424940"/>
                  </a:lnTo>
                  <a:lnTo>
                    <a:pt x="2574036" y="1629156"/>
                  </a:lnTo>
                  <a:lnTo>
                    <a:pt x="3089148" y="1668780"/>
                  </a:lnTo>
                  <a:lnTo>
                    <a:pt x="3604260" y="1716024"/>
                  </a:lnTo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9723" y="2836354"/>
              <a:ext cx="73533" cy="735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4835" y="2994850"/>
              <a:ext cx="73532" cy="735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8423" y="3686746"/>
              <a:ext cx="73533" cy="735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3535" y="3924490"/>
              <a:ext cx="73532" cy="735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8647" y="4261294"/>
              <a:ext cx="73533" cy="735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3759" y="4465510"/>
              <a:ext cx="73532" cy="735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28871" y="4505134"/>
              <a:ext cx="73533" cy="735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2459" y="4550854"/>
              <a:ext cx="73532" cy="735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19188" y="2753867"/>
              <a:ext cx="4117975" cy="1978660"/>
            </a:xfrm>
            <a:custGeom>
              <a:avLst/>
              <a:gdLst/>
              <a:ahLst/>
              <a:cxnLst/>
              <a:rect l="l" t="t" r="r" b="b"/>
              <a:pathLst>
                <a:path w="4117975" h="1978660">
                  <a:moveTo>
                    <a:pt x="0" y="0"/>
                  </a:moveTo>
                  <a:lnTo>
                    <a:pt x="4117847" y="0"/>
                  </a:lnTo>
                </a:path>
                <a:path w="4117975" h="1978660">
                  <a:moveTo>
                    <a:pt x="0" y="1978152"/>
                  </a:moveTo>
                  <a:lnTo>
                    <a:pt x="4117847" y="197815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75729" y="3654679"/>
            <a:ext cx="153670" cy="1151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entury Gothic"/>
                <a:cs typeface="Century Gothic"/>
              </a:rPr>
              <a:t>15</a:t>
            </a:r>
            <a:endParaRPr sz="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latin typeface="Century Gothic"/>
                <a:cs typeface="Century Gothic"/>
              </a:rPr>
              <a:t>10</a:t>
            </a:r>
            <a:endParaRPr sz="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entury Gothic"/>
              <a:cs typeface="Century Gothic"/>
            </a:endParaRPr>
          </a:p>
          <a:p>
            <a:pPr marL="75565">
              <a:lnSpc>
                <a:spcPct val="100000"/>
              </a:lnSpc>
            </a:pPr>
            <a:r>
              <a:rPr sz="900" dirty="0">
                <a:latin typeface="Century Gothic"/>
                <a:cs typeface="Century Gothic"/>
              </a:rPr>
              <a:t>5</a:t>
            </a:r>
            <a:endParaRPr sz="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entury Gothic"/>
              <a:cs typeface="Century Gothic"/>
            </a:endParaRPr>
          </a:p>
          <a:p>
            <a:pPr marL="75565">
              <a:lnSpc>
                <a:spcPct val="100000"/>
              </a:lnSpc>
            </a:pPr>
            <a:r>
              <a:rPr sz="900" dirty="0">
                <a:latin typeface="Century Gothic"/>
                <a:cs typeface="Century Gothic"/>
              </a:rPr>
              <a:t>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75729" y="3324859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entury Gothic"/>
                <a:cs typeface="Century Gothic"/>
              </a:rPr>
              <a:t>20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75729" y="2995040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entury Gothic"/>
                <a:cs typeface="Century Gothic"/>
              </a:rPr>
              <a:t>25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5729" y="2665221"/>
            <a:ext cx="153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entury Gothic"/>
                <a:cs typeface="Century Gothic"/>
              </a:rPr>
              <a:t>30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8186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52918" y="4791582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80476" y="4791582"/>
            <a:ext cx="266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2012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95333" y="4791582"/>
            <a:ext cx="266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2013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10065" y="4791582"/>
            <a:ext cx="266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2014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24922" y="4791582"/>
            <a:ext cx="266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2015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39654" y="4791582"/>
            <a:ext cx="266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2016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54511" y="4791582"/>
            <a:ext cx="266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2017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87410" y="2364994"/>
            <a:ext cx="24104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entury Gothic"/>
                <a:cs typeface="Century Gothic"/>
              </a:rPr>
              <a:t>Top-5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Classification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Error</a:t>
            </a:r>
            <a:r>
              <a:rPr sz="1400" spc="-1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(%)</a:t>
            </a:r>
            <a:endParaRPr sz="1400" dirty="0">
              <a:latin typeface="Century Gothic"/>
              <a:cs typeface="Century Gothic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380221" y="2630170"/>
            <a:ext cx="3028950" cy="2400935"/>
            <a:chOff x="8380221" y="2630170"/>
            <a:chExt cx="3028950" cy="2400935"/>
          </a:xfrm>
        </p:grpSpPr>
        <p:sp>
          <p:nvSpPr>
            <p:cNvPr id="32" name="object 32"/>
            <p:cNvSpPr/>
            <p:nvPr/>
          </p:nvSpPr>
          <p:spPr>
            <a:xfrm>
              <a:off x="8386571" y="2636520"/>
              <a:ext cx="3016250" cy="2388235"/>
            </a:xfrm>
            <a:custGeom>
              <a:avLst/>
              <a:gdLst/>
              <a:ahLst/>
              <a:cxnLst/>
              <a:rect l="l" t="t" r="r" b="b"/>
              <a:pathLst>
                <a:path w="3016250" h="2388235">
                  <a:moveTo>
                    <a:pt x="3015996" y="0"/>
                  </a:moveTo>
                  <a:lnTo>
                    <a:pt x="0" y="0"/>
                  </a:lnTo>
                  <a:lnTo>
                    <a:pt x="0" y="2388107"/>
                  </a:lnTo>
                  <a:lnTo>
                    <a:pt x="3015996" y="2388107"/>
                  </a:lnTo>
                  <a:lnTo>
                    <a:pt x="3015996" y="0"/>
                  </a:lnTo>
                  <a:close/>
                </a:path>
              </a:pathLst>
            </a:custGeom>
            <a:solidFill>
              <a:srgbClr val="FF0000">
                <a:alpha val="7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6571" y="2636520"/>
              <a:ext cx="3016250" cy="2388235"/>
            </a:xfrm>
            <a:custGeom>
              <a:avLst/>
              <a:gdLst/>
              <a:ahLst/>
              <a:cxnLst/>
              <a:rect l="l" t="t" r="r" b="b"/>
              <a:pathLst>
                <a:path w="3016250" h="2388235">
                  <a:moveTo>
                    <a:pt x="0" y="2388107"/>
                  </a:moveTo>
                  <a:lnTo>
                    <a:pt x="3015996" y="2388107"/>
                  </a:lnTo>
                  <a:lnTo>
                    <a:pt x="3015996" y="0"/>
                  </a:lnTo>
                  <a:lnTo>
                    <a:pt x="0" y="0"/>
                  </a:lnTo>
                  <a:lnTo>
                    <a:pt x="0" y="238810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392921" y="2758630"/>
            <a:ext cx="3003550" cy="280205"/>
          </a:xfrm>
          <a:prstGeom prst="rect">
            <a:avLst/>
          </a:prstGeom>
          <a:solidFill>
            <a:srgbClr val="FF0000">
              <a:alpha val="7843"/>
            </a:srgbClr>
          </a:solidFill>
        </p:spPr>
        <p:txBody>
          <a:bodyPr vert="horz" wrap="square" lIns="0" tIns="3175" rIns="0" bIns="0" rtlCol="0">
            <a:spAutoFit/>
          </a:bodyPr>
          <a:lstStyle/>
          <a:p>
            <a:pPr marL="1790064">
              <a:lnSpc>
                <a:spcPct val="100000"/>
              </a:lnSpc>
              <a:spcBef>
                <a:spcPts val="25"/>
              </a:spcBef>
            </a:pPr>
            <a:r>
              <a:rPr sz="1800" spc="-20" dirty="0">
                <a:latin typeface="Century Gothic"/>
                <a:cs typeface="Century Gothic"/>
              </a:rPr>
              <a:t>Deep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92921" y="3087814"/>
            <a:ext cx="3003550" cy="230832"/>
          </a:xfrm>
          <a:prstGeom prst="rect">
            <a:avLst/>
          </a:prstGeom>
          <a:solidFill>
            <a:srgbClr val="FF0000">
              <a:alpha val="7843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790064">
              <a:lnSpc>
                <a:spcPts val="1755"/>
              </a:lnSpc>
            </a:pPr>
            <a:r>
              <a:rPr sz="1800" spc="-10" dirty="0">
                <a:latin typeface="Century Gothic"/>
                <a:cs typeface="Century Gothic"/>
              </a:rPr>
              <a:t>Learning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7" name="AutoShape 2" descr="4: An illustration of the architecture of AlexNet deep convolutional... |  Download Scientific Diagram">
            <a:extLst>
              <a:ext uri="{FF2B5EF4-FFF2-40B4-BE49-F238E27FC236}">
                <a16:creationId xmlns:a16="http://schemas.microsoft.com/office/drawing/2014/main" id="{3EC99FCF-812A-6AF9-9553-136AF5AE8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42" name="object 35">
            <a:extLst>
              <a:ext uri="{FF2B5EF4-FFF2-40B4-BE49-F238E27FC236}">
                <a16:creationId xmlns:a16="http://schemas.microsoft.com/office/drawing/2014/main" id="{B614A5D8-E855-151D-5BC2-1DC7357E1616}"/>
              </a:ext>
            </a:extLst>
          </p:cNvPr>
          <p:cNvGrpSpPr/>
          <p:nvPr/>
        </p:nvGrpSpPr>
        <p:grpSpPr>
          <a:xfrm>
            <a:off x="1673351" y="3026664"/>
            <a:ext cx="4053840" cy="1707514"/>
            <a:chOff x="1673351" y="3026664"/>
            <a:chExt cx="4053840" cy="1707514"/>
          </a:xfrm>
        </p:grpSpPr>
        <p:sp>
          <p:nvSpPr>
            <p:cNvPr id="43" name="object 36">
              <a:extLst>
                <a:ext uri="{FF2B5EF4-FFF2-40B4-BE49-F238E27FC236}">
                  <a16:creationId xmlns:a16="http://schemas.microsoft.com/office/drawing/2014/main" id="{47E8BBDA-5FBC-DFF8-AE0C-2B0889EE4175}"/>
                </a:ext>
              </a:extLst>
            </p:cNvPr>
            <p:cNvSpPr/>
            <p:nvPr/>
          </p:nvSpPr>
          <p:spPr>
            <a:xfrm>
              <a:off x="1673351" y="4332732"/>
              <a:ext cx="1694814" cy="198120"/>
            </a:xfrm>
            <a:custGeom>
              <a:avLst/>
              <a:gdLst/>
              <a:ahLst/>
              <a:cxnLst/>
              <a:rect l="l" t="t" r="r" b="b"/>
              <a:pathLst>
                <a:path w="1694814" h="198120">
                  <a:moveTo>
                    <a:pt x="0" y="198120"/>
                  </a:moveTo>
                  <a:lnTo>
                    <a:pt x="173736" y="198120"/>
                  </a:lnTo>
                </a:path>
                <a:path w="1694814" h="198120">
                  <a:moveTo>
                    <a:pt x="332231" y="198120"/>
                  </a:moveTo>
                  <a:lnTo>
                    <a:pt x="1187196" y="198120"/>
                  </a:lnTo>
                </a:path>
                <a:path w="1694814" h="198120">
                  <a:moveTo>
                    <a:pt x="0" y="0"/>
                  </a:moveTo>
                  <a:lnTo>
                    <a:pt x="169468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>
              <a:extLst>
                <a:ext uri="{FF2B5EF4-FFF2-40B4-BE49-F238E27FC236}">
                  <a16:creationId xmlns:a16="http://schemas.microsoft.com/office/drawing/2014/main" id="{2971CE47-734D-52BB-0D4F-0E75F909A17B}"/>
                </a:ext>
              </a:extLst>
            </p:cNvPr>
            <p:cNvSpPr/>
            <p:nvPr/>
          </p:nvSpPr>
          <p:spPr>
            <a:xfrm>
              <a:off x="1847088" y="4381500"/>
              <a:ext cx="666115" cy="347980"/>
            </a:xfrm>
            <a:custGeom>
              <a:avLst/>
              <a:gdLst/>
              <a:ahLst/>
              <a:cxnLst/>
              <a:rect l="l" t="t" r="r" b="b"/>
              <a:pathLst>
                <a:path w="666114" h="347979">
                  <a:moveTo>
                    <a:pt x="158496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158496" y="347472"/>
                  </a:lnTo>
                  <a:lnTo>
                    <a:pt x="158496" y="0"/>
                  </a:lnTo>
                  <a:close/>
                </a:path>
                <a:path w="666114" h="347979">
                  <a:moveTo>
                    <a:pt x="665988" y="198120"/>
                  </a:moveTo>
                  <a:lnTo>
                    <a:pt x="507492" y="198120"/>
                  </a:lnTo>
                  <a:lnTo>
                    <a:pt x="507492" y="347472"/>
                  </a:lnTo>
                  <a:lnTo>
                    <a:pt x="665988" y="347472"/>
                  </a:lnTo>
                  <a:lnTo>
                    <a:pt x="665988" y="19812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8">
              <a:extLst>
                <a:ext uri="{FF2B5EF4-FFF2-40B4-BE49-F238E27FC236}">
                  <a16:creationId xmlns:a16="http://schemas.microsoft.com/office/drawing/2014/main" id="{AFF958CF-7FAD-D649-B04C-D148C2E27960}"/>
                </a:ext>
              </a:extLst>
            </p:cNvPr>
            <p:cNvSpPr/>
            <p:nvPr/>
          </p:nvSpPr>
          <p:spPr>
            <a:xfrm>
              <a:off x="3019043" y="4530852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9">
              <a:extLst>
                <a:ext uri="{FF2B5EF4-FFF2-40B4-BE49-F238E27FC236}">
                  <a16:creationId xmlns:a16="http://schemas.microsoft.com/office/drawing/2014/main" id="{820C49DF-73A6-64D1-972A-EFDD09C33096}"/>
                </a:ext>
              </a:extLst>
            </p:cNvPr>
            <p:cNvSpPr/>
            <p:nvPr/>
          </p:nvSpPr>
          <p:spPr>
            <a:xfrm>
              <a:off x="2860547" y="4440936"/>
              <a:ext cx="158750" cy="288290"/>
            </a:xfrm>
            <a:custGeom>
              <a:avLst/>
              <a:gdLst/>
              <a:ahLst/>
              <a:cxnLst/>
              <a:rect l="l" t="t" r="r" b="b"/>
              <a:pathLst>
                <a:path w="158750" h="288289">
                  <a:moveTo>
                    <a:pt x="158495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158495" y="288036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>
              <a:extLst>
                <a:ext uri="{FF2B5EF4-FFF2-40B4-BE49-F238E27FC236}">
                  <a16:creationId xmlns:a16="http://schemas.microsoft.com/office/drawing/2014/main" id="{EB3ABE40-7814-54C9-4749-D46FDFA9FC22}"/>
                </a:ext>
              </a:extLst>
            </p:cNvPr>
            <p:cNvSpPr/>
            <p:nvPr/>
          </p:nvSpPr>
          <p:spPr>
            <a:xfrm>
              <a:off x="1673351" y="3936492"/>
              <a:ext cx="2200910" cy="594360"/>
            </a:xfrm>
            <a:custGeom>
              <a:avLst/>
              <a:gdLst/>
              <a:ahLst/>
              <a:cxnLst/>
              <a:rect l="l" t="t" r="r" b="b"/>
              <a:pathLst>
                <a:path w="2200910" h="594360">
                  <a:moveTo>
                    <a:pt x="1853184" y="594359"/>
                  </a:moveTo>
                  <a:lnTo>
                    <a:pt x="2200656" y="594359"/>
                  </a:lnTo>
                </a:path>
                <a:path w="2200910" h="594360">
                  <a:moveTo>
                    <a:pt x="1853184" y="396239"/>
                  </a:moveTo>
                  <a:lnTo>
                    <a:pt x="2200656" y="396239"/>
                  </a:lnTo>
                </a:path>
                <a:path w="2200910" h="594360">
                  <a:moveTo>
                    <a:pt x="0" y="198119"/>
                  </a:moveTo>
                  <a:lnTo>
                    <a:pt x="1694688" y="198119"/>
                  </a:lnTo>
                </a:path>
                <a:path w="2200910" h="594360">
                  <a:moveTo>
                    <a:pt x="1853184" y="198119"/>
                  </a:moveTo>
                  <a:lnTo>
                    <a:pt x="2200656" y="198119"/>
                  </a:lnTo>
                </a:path>
                <a:path w="2200910" h="594360">
                  <a:moveTo>
                    <a:pt x="0" y="0"/>
                  </a:moveTo>
                  <a:lnTo>
                    <a:pt x="1694688" y="0"/>
                  </a:lnTo>
                </a:path>
                <a:path w="2200910" h="594360">
                  <a:moveTo>
                    <a:pt x="1853184" y="0"/>
                  </a:moveTo>
                  <a:lnTo>
                    <a:pt x="220065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1">
              <a:extLst>
                <a:ext uri="{FF2B5EF4-FFF2-40B4-BE49-F238E27FC236}">
                  <a16:creationId xmlns:a16="http://schemas.microsoft.com/office/drawing/2014/main" id="{C68DFCAB-9A98-AC6F-5720-0513C01A1553}"/>
                </a:ext>
              </a:extLst>
            </p:cNvPr>
            <p:cNvSpPr/>
            <p:nvPr/>
          </p:nvSpPr>
          <p:spPr>
            <a:xfrm>
              <a:off x="3368039" y="3927348"/>
              <a:ext cx="158750" cy="802005"/>
            </a:xfrm>
            <a:custGeom>
              <a:avLst/>
              <a:gdLst/>
              <a:ahLst/>
              <a:cxnLst/>
              <a:rect l="l" t="t" r="r" b="b"/>
              <a:pathLst>
                <a:path w="158750" h="802004">
                  <a:moveTo>
                    <a:pt x="158496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158496" y="801624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2">
              <a:extLst>
                <a:ext uri="{FF2B5EF4-FFF2-40B4-BE49-F238E27FC236}">
                  <a16:creationId xmlns:a16="http://schemas.microsoft.com/office/drawing/2014/main" id="{3AEF7835-870C-3F99-613E-4DA258EA583F}"/>
                </a:ext>
              </a:extLst>
            </p:cNvPr>
            <p:cNvSpPr/>
            <p:nvPr/>
          </p:nvSpPr>
          <p:spPr>
            <a:xfrm>
              <a:off x="1673351" y="3541776"/>
              <a:ext cx="2708275" cy="989330"/>
            </a:xfrm>
            <a:custGeom>
              <a:avLst/>
              <a:gdLst/>
              <a:ahLst/>
              <a:cxnLst/>
              <a:rect l="l" t="t" r="r" b="b"/>
              <a:pathLst>
                <a:path w="2708275" h="989329">
                  <a:moveTo>
                    <a:pt x="2360676" y="989076"/>
                  </a:moveTo>
                  <a:lnTo>
                    <a:pt x="2708148" y="989076"/>
                  </a:lnTo>
                </a:path>
                <a:path w="2708275" h="989329">
                  <a:moveTo>
                    <a:pt x="2360676" y="790956"/>
                  </a:moveTo>
                  <a:lnTo>
                    <a:pt x="2708148" y="790956"/>
                  </a:lnTo>
                </a:path>
                <a:path w="2708275" h="989329">
                  <a:moveTo>
                    <a:pt x="2360676" y="592836"/>
                  </a:moveTo>
                  <a:lnTo>
                    <a:pt x="2708148" y="592836"/>
                  </a:lnTo>
                </a:path>
                <a:path w="2708275" h="989329">
                  <a:moveTo>
                    <a:pt x="2360676" y="394716"/>
                  </a:moveTo>
                  <a:lnTo>
                    <a:pt x="2708148" y="394716"/>
                  </a:lnTo>
                </a:path>
                <a:path w="2708275" h="989329">
                  <a:moveTo>
                    <a:pt x="0" y="196596"/>
                  </a:moveTo>
                  <a:lnTo>
                    <a:pt x="2200656" y="196596"/>
                  </a:lnTo>
                </a:path>
                <a:path w="2708275" h="989329">
                  <a:moveTo>
                    <a:pt x="2360676" y="196596"/>
                  </a:moveTo>
                  <a:lnTo>
                    <a:pt x="2708148" y="196596"/>
                  </a:lnTo>
                </a:path>
                <a:path w="2708275" h="989329">
                  <a:moveTo>
                    <a:pt x="0" y="0"/>
                  </a:moveTo>
                  <a:lnTo>
                    <a:pt x="2200656" y="0"/>
                  </a:lnTo>
                </a:path>
                <a:path w="2708275" h="989329">
                  <a:moveTo>
                    <a:pt x="2360676" y="0"/>
                  </a:moveTo>
                  <a:lnTo>
                    <a:pt x="270814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3">
              <a:extLst>
                <a:ext uri="{FF2B5EF4-FFF2-40B4-BE49-F238E27FC236}">
                  <a16:creationId xmlns:a16="http://schemas.microsoft.com/office/drawing/2014/main" id="{0CEC2590-2858-2F7A-4C9B-26E6626795F1}"/>
                </a:ext>
              </a:extLst>
            </p:cNvPr>
            <p:cNvSpPr/>
            <p:nvPr/>
          </p:nvSpPr>
          <p:spPr>
            <a:xfrm>
              <a:off x="3874007" y="3511296"/>
              <a:ext cx="160020" cy="1217930"/>
            </a:xfrm>
            <a:custGeom>
              <a:avLst/>
              <a:gdLst/>
              <a:ahLst/>
              <a:cxnLst/>
              <a:rect l="l" t="t" r="r" b="b"/>
              <a:pathLst>
                <a:path w="160020" h="1217929">
                  <a:moveTo>
                    <a:pt x="160019" y="0"/>
                  </a:moveTo>
                  <a:lnTo>
                    <a:pt x="0" y="0"/>
                  </a:lnTo>
                  <a:lnTo>
                    <a:pt x="0" y="1217676"/>
                  </a:lnTo>
                  <a:lnTo>
                    <a:pt x="160019" y="1217676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>
              <a:extLst>
                <a:ext uri="{FF2B5EF4-FFF2-40B4-BE49-F238E27FC236}">
                  <a16:creationId xmlns:a16="http://schemas.microsoft.com/office/drawing/2014/main" id="{1D502BB6-B99A-757F-D1F1-7A692FB28EC4}"/>
                </a:ext>
              </a:extLst>
            </p:cNvPr>
            <p:cNvSpPr/>
            <p:nvPr/>
          </p:nvSpPr>
          <p:spPr>
            <a:xfrm>
              <a:off x="1673351" y="3145536"/>
              <a:ext cx="3214370" cy="1385570"/>
            </a:xfrm>
            <a:custGeom>
              <a:avLst/>
              <a:gdLst/>
              <a:ahLst/>
              <a:cxnLst/>
              <a:rect l="l" t="t" r="r" b="b"/>
              <a:pathLst>
                <a:path w="3214370" h="1385570">
                  <a:moveTo>
                    <a:pt x="2866644" y="1385315"/>
                  </a:moveTo>
                  <a:lnTo>
                    <a:pt x="3214116" y="1385315"/>
                  </a:lnTo>
                </a:path>
                <a:path w="3214370" h="1385570">
                  <a:moveTo>
                    <a:pt x="2866644" y="1187195"/>
                  </a:moveTo>
                  <a:lnTo>
                    <a:pt x="3214116" y="1187195"/>
                  </a:lnTo>
                </a:path>
                <a:path w="3214370" h="1385570">
                  <a:moveTo>
                    <a:pt x="2866644" y="989076"/>
                  </a:moveTo>
                  <a:lnTo>
                    <a:pt x="3214116" y="989076"/>
                  </a:lnTo>
                </a:path>
                <a:path w="3214370" h="1385570">
                  <a:moveTo>
                    <a:pt x="2866644" y="790956"/>
                  </a:moveTo>
                  <a:lnTo>
                    <a:pt x="3214116" y="790956"/>
                  </a:lnTo>
                </a:path>
                <a:path w="3214370" h="1385570">
                  <a:moveTo>
                    <a:pt x="2866644" y="592836"/>
                  </a:moveTo>
                  <a:lnTo>
                    <a:pt x="3214116" y="592836"/>
                  </a:lnTo>
                </a:path>
                <a:path w="3214370" h="1385570">
                  <a:moveTo>
                    <a:pt x="2866644" y="396239"/>
                  </a:moveTo>
                  <a:lnTo>
                    <a:pt x="3214116" y="396239"/>
                  </a:lnTo>
                </a:path>
                <a:path w="3214370" h="1385570">
                  <a:moveTo>
                    <a:pt x="0" y="198119"/>
                  </a:moveTo>
                  <a:lnTo>
                    <a:pt x="2708148" y="198119"/>
                  </a:lnTo>
                </a:path>
                <a:path w="3214370" h="1385570">
                  <a:moveTo>
                    <a:pt x="2866644" y="198119"/>
                  </a:moveTo>
                  <a:lnTo>
                    <a:pt x="3214116" y="198119"/>
                  </a:lnTo>
                </a:path>
                <a:path w="3214370" h="1385570">
                  <a:moveTo>
                    <a:pt x="0" y="0"/>
                  </a:moveTo>
                  <a:lnTo>
                    <a:pt x="321411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>
              <a:extLst>
                <a:ext uri="{FF2B5EF4-FFF2-40B4-BE49-F238E27FC236}">
                  <a16:creationId xmlns:a16="http://schemas.microsoft.com/office/drawing/2014/main" id="{9F73BA55-DCC3-7C61-2A20-3717BB17DC9E}"/>
                </a:ext>
              </a:extLst>
            </p:cNvPr>
            <p:cNvSpPr/>
            <p:nvPr/>
          </p:nvSpPr>
          <p:spPr>
            <a:xfrm>
              <a:off x="4381500" y="3174492"/>
              <a:ext cx="158750" cy="1554480"/>
            </a:xfrm>
            <a:custGeom>
              <a:avLst/>
              <a:gdLst/>
              <a:ahLst/>
              <a:cxnLst/>
              <a:rect l="l" t="t" r="r" b="b"/>
              <a:pathLst>
                <a:path w="158750" h="1554479">
                  <a:moveTo>
                    <a:pt x="158496" y="0"/>
                  </a:moveTo>
                  <a:lnTo>
                    <a:pt x="0" y="0"/>
                  </a:lnTo>
                  <a:lnTo>
                    <a:pt x="0" y="1554480"/>
                  </a:lnTo>
                  <a:lnTo>
                    <a:pt x="158496" y="155448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>
              <a:extLst>
                <a:ext uri="{FF2B5EF4-FFF2-40B4-BE49-F238E27FC236}">
                  <a16:creationId xmlns:a16="http://schemas.microsoft.com/office/drawing/2014/main" id="{49928CC3-C905-270E-CF2C-50283B0C6371}"/>
                </a:ext>
              </a:extLst>
            </p:cNvPr>
            <p:cNvSpPr/>
            <p:nvPr/>
          </p:nvSpPr>
          <p:spPr>
            <a:xfrm>
              <a:off x="5047487" y="3145536"/>
              <a:ext cx="680085" cy="1385570"/>
            </a:xfrm>
            <a:custGeom>
              <a:avLst/>
              <a:gdLst/>
              <a:ahLst/>
              <a:cxnLst/>
              <a:rect l="l" t="t" r="r" b="b"/>
              <a:pathLst>
                <a:path w="680085" h="1385570">
                  <a:moveTo>
                    <a:pt x="0" y="1385315"/>
                  </a:moveTo>
                  <a:lnTo>
                    <a:pt x="347472" y="1385315"/>
                  </a:lnTo>
                </a:path>
                <a:path w="680085" h="1385570">
                  <a:moveTo>
                    <a:pt x="0" y="1187195"/>
                  </a:moveTo>
                  <a:lnTo>
                    <a:pt x="347472" y="1187195"/>
                  </a:lnTo>
                </a:path>
                <a:path w="680085" h="1385570">
                  <a:moveTo>
                    <a:pt x="0" y="989076"/>
                  </a:moveTo>
                  <a:lnTo>
                    <a:pt x="347472" y="989076"/>
                  </a:lnTo>
                </a:path>
                <a:path w="680085" h="1385570">
                  <a:moveTo>
                    <a:pt x="0" y="790956"/>
                  </a:moveTo>
                  <a:lnTo>
                    <a:pt x="347472" y="790956"/>
                  </a:lnTo>
                </a:path>
                <a:path w="680085" h="1385570">
                  <a:moveTo>
                    <a:pt x="0" y="592836"/>
                  </a:moveTo>
                  <a:lnTo>
                    <a:pt x="347472" y="592836"/>
                  </a:lnTo>
                </a:path>
                <a:path w="680085" h="1385570">
                  <a:moveTo>
                    <a:pt x="0" y="396239"/>
                  </a:moveTo>
                  <a:lnTo>
                    <a:pt x="679703" y="396239"/>
                  </a:lnTo>
                </a:path>
                <a:path w="680085" h="1385570">
                  <a:moveTo>
                    <a:pt x="0" y="198119"/>
                  </a:moveTo>
                  <a:lnTo>
                    <a:pt x="679703" y="198119"/>
                  </a:lnTo>
                </a:path>
                <a:path w="680085" h="1385570">
                  <a:moveTo>
                    <a:pt x="0" y="0"/>
                  </a:moveTo>
                  <a:lnTo>
                    <a:pt x="679703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>
              <a:extLst>
                <a:ext uri="{FF2B5EF4-FFF2-40B4-BE49-F238E27FC236}">
                  <a16:creationId xmlns:a16="http://schemas.microsoft.com/office/drawing/2014/main" id="{6933C728-E40B-C181-716E-8E2400BC1CDD}"/>
                </a:ext>
              </a:extLst>
            </p:cNvPr>
            <p:cNvSpPr/>
            <p:nvPr/>
          </p:nvSpPr>
          <p:spPr>
            <a:xfrm>
              <a:off x="4887467" y="3026664"/>
              <a:ext cx="160020" cy="1702435"/>
            </a:xfrm>
            <a:custGeom>
              <a:avLst/>
              <a:gdLst/>
              <a:ahLst/>
              <a:cxnLst/>
              <a:rect l="l" t="t" r="r" b="b"/>
              <a:pathLst>
                <a:path w="160020" h="1702435">
                  <a:moveTo>
                    <a:pt x="160020" y="0"/>
                  </a:moveTo>
                  <a:lnTo>
                    <a:pt x="0" y="0"/>
                  </a:lnTo>
                  <a:lnTo>
                    <a:pt x="0" y="1702308"/>
                  </a:lnTo>
                  <a:lnTo>
                    <a:pt x="160020" y="1702308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>
              <a:extLst>
                <a:ext uri="{FF2B5EF4-FFF2-40B4-BE49-F238E27FC236}">
                  <a16:creationId xmlns:a16="http://schemas.microsoft.com/office/drawing/2014/main" id="{B6BB4C22-F385-9162-EF92-F87754B828BE}"/>
                </a:ext>
              </a:extLst>
            </p:cNvPr>
            <p:cNvSpPr/>
            <p:nvPr/>
          </p:nvSpPr>
          <p:spPr>
            <a:xfrm>
              <a:off x="5553455" y="3738372"/>
              <a:ext cx="173990" cy="792480"/>
            </a:xfrm>
            <a:custGeom>
              <a:avLst/>
              <a:gdLst/>
              <a:ahLst/>
              <a:cxnLst/>
              <a:rect l="l" t="t" r="r" b="b"/>
              <a:pathLst>
                <a:path w="173989" h="792479">
                  <a:moveTo>
                    <a:pt x="0" y="792479"/>
                  </a:moveTo>
                  <a:lnTo>
                    <a:pt x="173736" y="792479"/>
                  </a:lnTo>
                </a:path>
                <a:path w="173989" h="792479">
                  <a:moveTo>
                    <a:pt x="0" y="594359"/>
                  </a:moveTo>
                  <a:lnTo>
                    <a:pt x="173736" y="594359"/>
                  </a:lnTo>
                </a:path>
                <a:path w="173989" h="792479">
                  <a:moveTo>
                    <a:pt x="0" y="396239"/>
                  </a:moveTo>
                  <a:lnTo>
                    <a:pt x="173736" y="396239"/>
                  </a:lnTo>
                </a:path>
                <a:path w="173989" h="792479">
                  <a:moveTo>
                    <a:pt x="0" y="198119"/>
                  </a:moveTo>
                  <a:lnTo>
                    <a:pt x="173736" y="198119"/>
                  </a:lnTo>
                </a:path>
                <a:path w="173989" h="792479">
                  <a:moveTo>
                    <a:pt x="0" y="0"/>
                  </a:moveTo>
                  <a:lnTo>
                    <a:pt x="17373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>
              <a:extLst>
                <a:ext uri="{FF2B5EF4-FFF2-40B4-BE49-F238E27FC236}">
                  <a16:creationId xmlns:a16="http://schemas.microsoft.com/office/drawing/2014/main" id="{A25E0557-55B3-1809-EC6C-F3DC401A2A66}"/>
                </a:ext>
              </a:extLst>
            </p:cNvPr>
            <p:cNvSpPr/>
            <p:nvPr/>
          </p:nvSpPr>
          <p:spPr>
            <a:xfrm>
              <a:off x="5394960" y="3590544"/>
              <a:ext cx="158750" cy="1138555"/>
            </a:xfrm>
            <a:custGeom>
              <a:avLst/>
              <a:gdLst/>
              <a:ahLst/>
              <a:cxnLst/>
              <a:rect l="l" t="t" r="r" b="b"/>
              <a:pathLst>
                <a:path w="158750" h="1138554">
                  <a:moveTo>
                    <a:pt x="158495" y="0"/>
                  </a:moveTo>
                  <a:lnTo>
                    <a:pt x="0" y="0"/>
                  </a:lnTo>
                  <a:lnTo>
                    <a:pt x="0" y="1138427"/>
                  </a:lnTo>
                  <a:lnTo>
                    <a:pt x="158495" y="1138427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0">
              <a:extLst>
                <a:ext uri="{FF2B5EF4-FFF2-40B4-BE49-F238E27FC236}">
                  <a16:creationId xmlns:a16="http://schemas.microsoft.com/office/drawing/2014/main" id="{B4B4832D-06D2-68F4-5D57-479299AEA4C5}"/>
                </a:ext>
              </a:extLst>
            </p:cNvPr>
            <p:cNvSpPr/>
            <p:nvPr/>
          </p:nvSpPr>
          <p:spPr>
            <a:xfrm>
              <a:off x="1673351" y="4728972"/>
              <a:ext cx="4053840" cy="0"/>
            </a:xfrm>
            <a:custGeom>
              <a:avLst/>
              <a:gdLst/>
              <a:ahLst/>
              <a:cxnLst/>
              <a:rect l="l" t="t" r="r" b="b"/>
              <a:pathLst>
                <a:path w="4053840">
                  <a:moveTo>
                    <a:pt x="0" y="0"/>
                  </a:moveTo>
                  <a:lnTo>
                    <a:pt x="405384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1">
            <a:extLst>
              <a:ext uri="{FF2B5EF4-FFF2-40B4-BE49-F238E27FC236}">
                <a16:creationId xmlns:a16="http://schemas.microsoft.com/office/drawing/2014/main" id="{026BA1B3-FA1C-C607-035E-F8F70A59DDDC}"/>
              </a:ext>
            </a:extLst>
          </p:cNvPr>
          <p:cNvSpPr/>
          <p:nvPr/>
        </p:nvSpPr>
        <p:spPr>
          <a:xfrm>
            <a:off x="1673351" y="2947416"/>
            <a:ext cx="4053840" cy="0"/>
          </a:xfrm>
          <a:custGeom>
            <a:avLst/>
            <a:gdLst/>
            <a:ahLst/>
            <a:cxnLst/>
            <a:rect l="l" t="t" r="r" b="b"/>
            <a:pathLst>
              <a:path w="4053840">
                <a:moveTo>
                  <a:pt x="0" y="0"/>
                </a:moveTo>
                <a:lnTo>
                  <a:pt x="405384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2">
            <a:extLst>
              <a:ext uri="{FF2B5EF4-FFF2-40B4-BE49-F238E27FC236}">
                <a16:creationId xmlns:a16="http://schemas.microsoft.com/office/drawing/2014/main" id="{F7C5193A-A68B-0BD7-17FD-76EC41EC0F38}"/>
              </a:ext>
            </a:extLst>
          </p:cNvPr>
          <p:cNvSpPr/>
          <p:nvPr/>
        </p:nvSpPr>
        <p:spPr>
          <a:xfrm>
            <a:off x="1673351" y="2749295"/>
            <a:ext cx="4053840" cy="0"/>
          </a:xfrm>
          <a:custGeom>
            <a:avLst/>
            <a:gdLst/>
            <a:ahLst/>
            <a:cxnLst/>
            <a:rect l="l" t="t" r="r" b="b"/>
            <a:pathLst>
              <a:path w="4053840">
                <a:moveTo>
                  <a:pt x="0" y="0"/>
                </a:moveTo>
                <a:lnTo>
                  <a:pt x="405384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3">
            <a:extLst>
              <a:ext uri="{FF2B5EF4-FFF2-40B4-BE49-F238E27FC236}">
                <a16:creationId xmlns:a16="http://schemas.microsoft.com/office/drawing/2014/main" id="{71C530DC-71B0-575E-D673-C4A5D3CFFBA1}"/>
              </a:ext>
            </a:extLst>
          </p:cNvPr>
          <p:cNvSpPr txBox="1"/>
          <p:nvPr/>
        </p:nvSpPr>
        <p:spPr>
          <a:xfrm>
            <a:off x="1365250" y="2600070"/>
            <a:ext cx="217170" cy="223907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580"/>
              </a:spcBef>
            </a:pPr>
            <a:r>
              <a:rPr sz="900" spc="-25" dirty="0">
                <a:latin typeface="Century Gothic"/>
                <a:cs typeface="Century Gothic"/>
              </a:rPr>
              <a:t>200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180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75"/>
              </a:spcBef>
            </a:pPr>
            <a:r>
              <a:rPr sz="900" spc="-25" dirty="0">
                <a:latin typeface="Century Gothic"/>
                <a:cs typeface="Century Gothic"/>
              </a:rPr>
              <a:t>160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140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75"/>
              </a:spcBef>
            </a:pPr>
            <a:r>
              <a:rPr sz="900" spc="-25" dirty="0">
                <a:latin typeface="Century Gothic"/>
                <a:cs typeface="Century Gothic"/>
              </a:rPr>
              <a:t>120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100</a:t>
            </a:r>
            <a:endParaRPr sz="90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80</a:t>
            </a:r>
            <a:endParaRPr sz="90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475"/>
              </a:spcBef>
            </a:pPr>
            <a:r>
              <a:rPr sz="900" spc="-25" dirty="0">
                <a:latin typeface="Century Gothic"/>
                <a:cs typeface="Century Gothic"/>
              </a:rPr>
              <a:t>60</a:t>
            </a:r>
            <a:endParaRPr sz="90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40</a:t>
            </a:r>
            <a:endParaRPr sz="90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900" spc="-25" dirty="0">
                <a:latin typeface="Century Gothic"/>
                <a:cs typeface="Century Gothic"/>
              </a:rPr>
              <a:t>20</a:t>
            </a:r>
            <a:endParaRPr sz="900">
              <a:latin typeface="Century Gothic"/>
              <a:cs typeface="Century Gothic"/>
            </a:endParaRPr>
          </a:p>
          <a:p>
            <a:pPr marR="6350" algn="r">
              <a:lnSpc>
                <a:spcPct val="100000"/>
              </a:lnSpc>
              <a:spcBef>
                <a:spcPts val="475"/>
              </a:spcBef>
            </a:pPr>
            <a:r>
              <a:rPr sz="900" dirty="0">
                <a:latin typeface="Century Gothic"/>
                <a:cs typeface="Century Gothic"/>
              </a:rPr>
              <a:t>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1" name="object 54">
            <a:extLst>
              <a:ext uri="{FF2B5EF4-FFF2-40B4-BE49-F238E27FC236}">
                <a16:creationId xmlns:a16="http://schemas.microsoft.com/office/drawing/2014/main" id="{5AF6C674-313D-05FD-6708-D08270C9085A}"/>
              </a:ext>
            </a:extLst>
          </p:cNvPr>
          <p:cNvSpPr txBox="1"/>
          <p:nvPr/>
        </p:nvSpPr>
        <p:spPr>
          <a:xfrm>
            <a:off x="1787398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2010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2" name="object 55">
            <a:extLst>
              <a:ext uri="{FF2B5EF4-FFF2-40B4-BE49-F238E27FC236}">
                <a16:creationId xmlns:a16="http://schemas.microsoft.com/office/drawing/2014/main" id="{B1CDAEA5-8CD4-4540-739A-B39C63E55BF7}"/>
              </a:ext>
            </a:extLst>
          </p:cNvPr>
          <p:cNvSpPr txBox="1"/>
          <p:nvPr/>
        </p:nvSpPr>
        <p:spPr>
          <a:xfrm>
            <a:off x="2294382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3" name="object 56">
            <a:extLst>
              <a:ext uri="{FF2B5EF4-FFF2-40B4-BE49-F238E27FC236}">
                <a16:creationId xmlns:a16="http://schemas.microsoft.com/office/drawing/2014/main" id="{14153E0A-91B9-2F59-AF14-7A6390F28EE8}"/>
              </a:ext>
            </a:extLst>
          </p:cNvPr>
          <p:cNvSpPr txBox="1"/>
          <p:nvPr/>
        </p:nvSpPr>
        <p:spPr>
          <a:xfrm>
            <a:off x="2801239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2012</a:t>
            </a:r>
            <a:endParaRPr sz="900" dirty="0">
              <a:latin typeface="Century Gothic"/>
              <a:cs typeface="Century Gothic"/>
            </a:endParaRPr>
          </a:p>
        </p:txBody>
      </p:sp>
      <p:sp>
        <p:nvSpPr>
          <p:cNvPr id="64" name="object 57">
            <a:extLst>
              <a:ext uri="{FF2B5EF4-FFF2-40B4-BE49-F238E27FC236}">
                <a16:creationId xmlns:a16="http://schemas.microsoft.com/office/drawing/2014/main" id="{0002843C-BB68-C10F-9458-BD1DEF216BAC}"/>
              </a:ext>
            </a:extLst>
          </p:cNvPr>
          <p:cNvSpPr txBox="1"/>
          <p:nvPr/>
        </p:nvSpPr>
        <p:spPr>
          <a:xfrm>
            <a:off x="3308096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2013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5" name="object 58">
            <a:extLst>
              <a:ext uri="{FF2B5EF4-FFF2-40B4-BE49-F238E27FC236}">
                <a16:creationId xmlns:a16="http://schemas.microsoft.com/office/drawing/2014/main" id="{7EACD132-99EE-8CC0-0041-37C2CD33E902}"/>
              </a:ext>
            </a:extLst>
          </p:cNvPr>
          <p:cNvSpPr txBox="1"/>
          <p:nvPr/>
        </p:nvSpPr>
        <p:spPr>
          <a:xfrm>
            <a:off x="3814953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2014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6" name="object 59">
            <a:extLst>
              <a:ext uri="{FF2B5EF4-FFF2-40B4-BE49-F238E27FC236}">
                <a16:creationId xmlns:a16="http://schemas.microsoft.com/office/drawing/2014/main" id="{65F80A1E-57AA-4495-12F4-5E77FA9F26C4}"/>
              </a:ext>
            </a:extLst>
          </p:cNvPr>
          <p:cNvSpPr txBox="1"/>
          <p:nvPr/>
        </p:nvSpPr>
        <p:spPr>
          <a:xfrm>
            <a:off x="4321809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2015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7" name="object 60">
            <a:extLst>
              <a:ext uri="{FF2B5EF4-FFF2-40B4-BE49-F238E27FC236}">
                <a16:creationId xmlns:a16="http://schemas.microsoft.com/office/drawing/2014/main" id="{1B782EBF-D905-C147-7531-232C6DDF4627}"/>
              </a:ext>
            </a:extLst>
          </p:cNvPr>
          <p:cNvSpPr txBox="1"/>
          <p:nvPr/>
        </p:nvSpPr>
        <p:spPr>
          <a:xfrm>
            <a:off x="4828794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2016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8" name="object 61">
            <a:extLst>
              <a:ext uri="{FF2B5EF4-FFF2-40B4-BE49-F238E27FC236}">
                <a16:creationId xmlns:a16="http://schemas.microsoft.com/office/drawing/2014/main" id="{0D3759F3-944E-A06E-7694-6BAE40B7AA4F}"/>
              </a:ext>
            </a:extLst>
          </p:cNvPr>
          <p:cNvSpPr txBox="1"/>
          <p:nvPr/>
        </p:nvSpPr>
        <p:spPr>
          <a:xfrm>
            <a:off x="5335651" y="4787645"/>
            <a:ext cx="2794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entury Gothic"/>
                <a:cs typeface="Century Gothic"/>
              </a:rPr>
              <a:t>2017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69" name="object 62">
            <a:extLst>
              <a:ext uri="{FF2B5EF4-FFF2-40B4-BE49-F238E27FC236}">
                <a16:creationId xmlns:a16="http://schemas.microsoft.com/office/drawing/2014/main" id="{F87D0FFE-38D7-C584-4893-742AC6470499}"/>
              </a:ext>
            </a:extLst>
          </p:cNvPr>
          <p:cNvSpPr txBox="1"/>
          <p:nvPr/>
        </p:nvSpPr>
        <p:spPr>
          <a:xfrm>
            <a:off x="2579877" y="2360498"/>
            <a:ext cx="20046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entury Gothic"/>
                <a:cs typeface="Century Gothic"/>
              </a:rPr>
              <a:t>Number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of </a:t>
            </a:r>
            <a:r>
              <a:rPr sz="1400" spc="-10" dirty="0">
                <a:latin typeface="Century Gothic"/>
                <a:cs typeface="Century Gothic"/>
              </a:rPr>
              <a:t>Participants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70" name="object 5">
            <a:extLst>
              <a:ext uri="{FF2B5EF4-FFF2-40B4-BE49-F238E27FC236}">
                <a16:creationId xmlns:a16="http://schemas.microsoft.com/office/drawing/2014/main" id="{79A3861A-6327-A10E-9D91-22E199604218}"/>
              </a:ext>
            </a:extLst>
          </p:cNvPr>
          <p:cNvSpPr txBox="1"/>
          <p:nvPr/>
        </p:nvSpPr>
        <p:spPr>
          <a:xfrm>
            <a:off x="894080" y="5877864"/>
            <a:ext cx="5195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entury Gothic"/>
                <a:cs typeface="Century Gothic"/>
              </a:rPr>
              <a:t>Sources:</a:t>
            </a:r>
            <a:endParaRPr sz="12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6"/>
              </a:rPr>
              <a:t>http://image-net.org/challenges/talks_2017/ILSVRC2017_overview.pdf</a:t>
            </a:r>
            <a:r>
              <a:rPr sz="1200" spc="-10" dirty="0">
                <a:solidFill>
                  <a:srgbClr val="0462C1"/>
                </a:solidFill>
                <a:latin typeface="Century Gothic"/>
                <a:cs typeface="Century Gothic"/>
              </a:rPr>
              <a:t>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7"/>
              </a:rPr>
              <a:t>http://www.image-net.org/challenges/LSVRC/2010/results.php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3074A-6007-C916-D115-7664F261D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University of Oxford Logo PNG Vector (EPS) Free Download">
            <a:extLst>
              <a:ext uri="{FF2B5EF4-FFF2-40B4-BE49-F238E27FC236}">
                <a16:creationId xmlns:a16="http://schemas.microsoft.com/office/drawing/2014/main" id="{C7FA10C3-7350-EEA9-5CC1-7686BDDD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5353078" y="5257800"/>
            <a:ext cx="65709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i="1" dirty="0">
                <a:solidFill>
                  <a:srgbClr val="FFFFFF"/>
                </a:solidFill>
                <a:latin typeface="Century Gothic"/>
                <a:cs typeface="Century Gothic"/>
              </a:rPr>
              <a:t>Part</a:t>
            </a:r>
            <a:r>
              <a:rPr sz="4600" i="1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600" i="1" dirty="0">
                <a:solidFill>
                  <a:srgbClr val="FFFFFF"/>
                </a:solidFill>
                <a:latin typeface="Century Gothic"/>
                <a:cs typeface="Century Gothic"/>
              </a:rPr>
              <a:t>I:</a:t>
            </a:r>
            <a:r>
              <a:rPr sz="4600" i="1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600" i="1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4600" i="1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600" i="1" dirty="0">
                <a:solidFill>
                  <a:srgbClr val="FFFFFF"/>
                </a:solidFill>
                <a:latin typeface="Century Gothic"/>
                <a:cs typeface="Century Gothic"/>
              </a:rPr>
              <a:t>Forward</a:t>
            </a:r>
            <a:r>
              <a:rPr sz="4600" i="1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600" i="1" spc="-20" dirty="0">
                <a:solidFill>
                  <a:srgbClr val="FFFFFF"/>
                </a:solidFill>
                <a:latin typeface="Century Gothic"/>
                <a:cs typeface="Century Gothic"/>
              </a:rPr>
              <a:t>Pass</a:t>
            </a:r>
            <a:endParaRPr sz="46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4400" y="6241968"/>
            <a:ext cx="335851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1825"/>
              </a:lnSpc>
              <a:spcBef>
                <a:spcPts val="95"/>
              </a:spcBef>
            </a:pPr>
            <a:r>
              <a:rPr lang="en-GB" sz="1600" i="1" dirty="0">
                <a:solidFill>
                  <a:srgbClr val="FFFFFF"/>
                </a:solidFill>
                <a:latin typeface="Century Gothic"/>
                <a:cs typeface="Century Gothic"/>
              </a:rPr>
              <a:t>Dr Ronald Clark</a:t>
            </a:r>
            <a:endParaRPr sz="1600" dirty="0">
              <a:latin typeface="Century Gothic"/>
              <a:cs typeface="Century Gothic"/>
            </a:endParaRPr>
          </a:p>
          <a:p>
            <a:pPr marR="8890" algn="r">
              <a:lnSpc>
                <a:spcPts val="1825"/>
              </a:lnSpc>
            </a:pPr>
            <a:r>
              <a:rPr lang="en-GB" sz="1600" i="1" dirty="0">
                <a:solidFill>
                  <a:srgbClr val="FFFFFF"/>
                </a:solidFill>
                <a:latin typeface="Century Gothic"/>
                <a:cs typeface="Century Gothic"/>
              </a:rPr>
              <a:t>Martin </a:t>
            </a:r>
            <a:r>
              <a:rPr lang="en-GB" sz="1600" i="1" dirty="0" err="1">
                <a:solidFill>
                  <a:srgbClr val="FFFFFF"/>
                </a:solidFill>
                <a:latin typeface="Century Gothic"/>
                <a:cs typeface="Century Gothic"/>
              </a:rPr>
              <a:t>Piala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0" y="1981200"/>
            <a:ext cx="10460990" cy="83099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7150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Linear separability: </a:t>
            </a:r>
            <a:r>
              <a:rPr sz="2800" dirty="0">
                <a:latin typeface="Century Gothic"/>
                <a:cs typeface="Century Gothic"/>
              </a:rPr>
              <a:t>features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representing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objects</a:t>
            </a:r>
            <a:r>
              <a:rPr sz="2800" spc="-114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are</a:t>
            </a:r>
            <a:r>
              <a:rPr sz="2800" spc="-114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separable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using </a:t>
            </a:r>
            <a:r>
              <a:rPr sz="2800" dirty="0">
                <a:latin typeface="Century Gothic"/>
                <a:cs typeface="Century Gothic"/>
              </a:rPr>
              <a:t>just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straight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line.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698C913-05A4-765E-DAC9-2B039B19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89B49D-9355-B576-F282-B22BD8B003E5}"/>
                  </a:ext>
                </a:extLst>
              </p:cNvPr>
              <p:cNvSpPr txBox="1"/>
              <p:nvPr/>
            </p:nvSpPr>
            <p:spPr>
              <a:xfrm>
                <a:off x="6934200" y="3657600"/>
                <a:ext cx="4038600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89B49D-9355-B576-F282-B22BD8B00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657600"/>
                <a:ext cx="4038600" cy="617861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DBDA06-32C3-8824-0A12-595A90516E92}"/>
              </a:ext>
            </a:extLst>
          </p:cNvPr>
          <p:cNvCxnSpPr/>
          <p:nvPr/>
        </p:nvCxnSpPr>
        <p:spPr>
          <a:xfrm flipV="1">
            <a:off x="2743200" y="3505200"/>
            <a:ext cx="0" cy="25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38CF5D-93C5-D3E4-81E5-BFFB81A2A00E}"/>
              </a:ext>
            </a:extLst>
          </p:cNvPr>
          <p:cNvCxnSpPr>
            <a:cxnSpLocks/>
          </p:cNvCxnSpPr>
          <p:nvPr/>
        </p:nvCxnSpPr>
        <p:spPr>
          <a:xfrm>
            <a:off x="2209800" y="5638800"/>
            <a:ext cx="327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3BCF470-FEAF-0D49-0ACF-9F42DB190B0A}"/>
              </a:ext>
            </a:extLst>
          </p:cNvPr>
          <p:cNvSpPr/>
          <p:nvPr/>
        </p:nvSpPr>
        <p:spPr>
          <a:xfrm>
            <a:off x="4214916" y="3436509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7123DF-2B67-71E9-C2D8-84B188908CB9}"/>
              </a:ext>
            </a:extLst>
          </p:cNvPr>
          <p:cNvSpPr/>
          <p:nvPr/>
        </p:nvSpPr>
        <p:spPr>
          <a:xfrm>
            <a:off x="4234104" y="4272597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1013E5-CD64-F76F-4D91-23A10F031EFF}"/>
              </a:ext>
            </a:extLst>
          </p:cNvPr>
          <p:cNvSpPr/>
          <p:nvPr/>
        </p:nvSpPr>
        <p:spPr>
          <a:xfrm>
            <a:off x="5126952" y="4173229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D157B911-F4BF-A7CC-3AB0-E99592878D47}"/>
              </a:ext>
            </a:extLst>
          </p:cNvPr>
          <p:cNvSpPr/>
          <p:nvPr/>
        </p:nvSpPr>
        <p:spPr>
          <a:xfrm>
            <a:off x="2895600" y="4648199"/>
            <a:ext cx="304801" cy="304801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41C882FE-4AA6-3CAA-B927-605D039B9AB2}"/>
              </a:ext>
            </a:extLst>
          </p:cNvPr>
          <p:cNvSpPr/>
          <p:nvPr/>
        </p:nvSpPr>
        <p:spPr>
          <a:xfrm>
            <a:off x="3874242" y="5181601"/>
            <a:ext cx="304801" cy="304801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C1E29F82-D942-258B-0FEE-47DCF89D1F5E}"/>
              </a:ext>
            </a:extLst>
          </p:cNvPr>
          <p:cNvSpPr/>
          <p:nvPr/>
        </p:nvSpPr>
        <p:spPr>
          <a:xfrm>
            <a:off x="4610098" y="5029200"/>
            <a:ext cx="304801" cy="304801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ED89CC-071B-32C7-EA31-B5CCF017509D}"/>
              </a:ext>
            </a:extLst>
          </p:cNvPr>
          <p:cNvSpPr/>
          <p:nvPr/>
        </p:nvSpPr>
        <p:spPr>
          <a:xfrm>
            <a:off x="3194422" y="3737931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44AF511-8066-668C-F2C9-3DB7D7454DE8}"/>
              </a:ext>
            </a:extLst>
          </p:cNvPr>
          <p:cNvCxnSpPr/>
          <p:nvPr/>
        </p:nvCxnSpPr>
        <p:spPr>
          <a:xfrm>
            <a:off x="2121642" y="3817506"/>
            <a:ext cx="3810000" cy="163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529127-F345-E16A-F0DD-7D4B5573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7A9C5-58A7-1175-AC88-8F20D6B3C5D3}"/>
              </a:ext>
            </a:extLst>
          </p:cNvPr>
          <p:cNvCxnSpPr/>
          <p:nvPr/>
        </p:nvCxnSpPr>
        <p:spPr>
          <a:xfrm flipV="1">
            <a:off x="2743200" y="3505200"/>
            <a:ext cx="0" cy="259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42924-7E33-6DAC-5866-74D374583EBA}"/>
              </a:ext>
            </a:extLst>
          </p:cNvPr>
          <p:cNvCxnSpPr>
            <a:cxnSpLocks/>
          </p:cNvCxnSpPr>
          <p:nvPr/>
        </p:nvCxnSpPr>
        <p:spPr>
          <a:xfrm>
            <a:off x="2209800" y="5638800"/>
            <a:ext cx="327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4C10C6C-F85B-C256-3983-72E20985F968}"/>
              </a:ext>
            </a:extLst>
          </p:cNvPr>
          <p:cNvSpPr/>
          <p:nvPr/>
        </p:nvSpPr>
        <p:spPr>
          <a:xfrm>
            <a:off x="4686300" y="3505200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38E31E-F4FB-A1DE-84E1-9434131FBEFE}"/>
              </a:ext>
            </a:extLst>
          </p:cNvPr>
          <p:cNvSpPr/>
          <p:nvPr/>
        </p:nvSpPr>
        <p:spPr>
          <a:xfrm>
            <a:off x="4286668" y="4533899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38554A-DC8E-1625-0F58-5FEC8D5F02F8}"/>
              </a:ext>
            </a:extLst>
          </p:cNvPr>
          <p:cNvSpPr/>
          <p:nvPr/>
        </p:nvSpPr>
        <p:spPr>
          <a:xfrm>
            <a:off x="5374604" y="4507130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41F0B96-FA1E-63BA-A4DA-9B4275EEC03C}"/>
              </a:ext>
            </a:extLst>
          </p:cNvPr>
          <p:cNvSpPr/>
          <p:nvPr/>
        </p:nvSpPr>
        <p:spPr>
          <a:xfrm>
            <a:off x="2895600" y="4648199"/>
            <a:ext cx="304801" cy="304801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36650A4F-D74B-8ABA-7ED5-61E952BA5240}"/>
              </a:ext>
            </a:extLst>
          </p:cNvPr>
          <p:cNvSpPr/>
          <p:nvPr/>
        </p:nvSpPr>
        <p:spPr>
          <a:xfrm>
            <a:off x="3930975" y="5143500"/>
            <a:ext cx="304801" cy="304801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B7A13E13-FA4A-8432-914A-E26379B635B2}"/>
              </a:ext>
            </a:extLst>
          </p:cNvPr>
          <p:cNvSpPr/>
          <p:nvPr/>
        </p:nvSpPr>
        <p:spPr>
          <a:xfrm>
            <a:off x="3377274" y="4020828"/>
            <a:ext cx="304801" cy="304801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C6CB3B-6B84-B080-A21C-D1FC9899CDE2}"/>
              </a:ext>
            </a:extLst>
          </p:cNvPr>
          <p:cNvSpPr/>
          <p:nvPr/>
        </p:nvSpPr>
        <p:spPr>
          <a:xfrm>
            <a:off x="2209800" y="3014389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1137A13-F8C0-D929-1AAE-0E73867D6CFE}"/>
              </a:ext>
            </a:extLst>
          </p:cNvPr>
          <p:cNvSpPr/>
          <p:nvPr/>
        </p:nvSpPr>
        <p:spPr>
          <a:xfrm>
            <a:off x="2109127" y="3223780"/>
            <a:ext cx="4178207" cy="3036849"/>
          </a:xfrm>
          <a:custGeom>
            <a:avLst/>
            <a:gdLst>
              <a:gd name="connsiteX0" fmla="*/ 0 w 4178207"/>
              <a:gd name="connsiteY0" fmla="*/ 553960 h 3036849"/>
              <a:gd name="connsiteX1" fmla="*/ 1408309 w 4178207"/>
              <a:gd name="connsiteY1" fmla="*/ 160167 h 3036849"/>
              <a:gd name="connsiteX2" fmla="*/ 2623060 w 4178207"/>
              <a:gd name="connsiteY2" fmla="*/ 2883344 h 3036849"/>
              <a:gd name="connsiteX3" fmla="*/ 4178207 w 4178207"/>
              <a:gd name="connsiteY3" fmla="*/ 2456179 h 3036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8207" h="3036849">
                <a:moveTo>
                  <a:pt x="0" y="553960"/>
                </a:moveTo>
                <a:cubicBezTo>
                  <a:pt x="485566" y="162948"/>
                  <a:pt x="971132" y="-228064"/>
                  <a:pt x="1408309" y="160167"/>
                </a:cubicBezTo>
                <a:cubicBezTo>
                  <a:pt x="1845486" y="548398"/>
                  <a:pt x="2161410" y="2500675"/>
                  <a:pt x="2623060" y="2883344"/>
                </a:cubicBezTo>
                <a:cubicBezTo>
                  <a:pt x="3084710" y="3266013"/>
                  <a:pt x="3631458" y="2861096"/>
                  <a:pt x="4178207" y="24561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4745C977-E861-74C8-0F6A-B48132A2C138}"/>
              </a:ext>
            </a:extLst>
          </p:cNvPr>
          <p:cNvSpPr/>
          <p:nvPr/>
        </p:nvSpPr>
        <p:spPr>
          <a:xfrm>
            <a:off x="4107014" y="5906900"/>
            <a:ext cx="304801" cy="304801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A089BB-A07C-5B02-A3A1-6742469B45FF}"/>
              </a:ext>
            </a:extLst>
          </p:cNvPr>
          <p:cNvSpPr/>
          <p:nvPr/>
        </p:nvSpPr>
        <p:spPr>
          <a:xfrm>
            <a:off x="3619501" y="2730809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09E8023E-ADB3-931E-DF6D-BB161C67009F}"/>
              </a:ext>
            </a:extLst>
          </p:cNvPr>
          <p:cNvSpPr/>
          <p:nvPr/>
        </p:nvSpPr>
        <p:spPr>
          <a:xfrm>
            <a:off x="1968962" y="4563112"/>
            <a:ext cx="304801" cy="304801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D9ACE3-00E1-D114-A1B6-62B740886260}"/>
              </a:ext>
            </a:extLst>
          </p:cNvPr>
          <p:cNvSpPr/>
          <p:nvPr/>
        </p:nvSpPr>
        <p:spPr>
          <a:xfrm>
            <a:off x="5120975" y="5788873"/>
            <a:ext cx="228599" cy="228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B9F150-A3AF-897E-286F-27C1970727BE}"/>
              </a:ext>
            </a:extLst>
          </p:cNvPr>
          <p:cNvSpPr txBox="1"/>
          <p:nvPr/>
        </p:nvSpPr>
        <p:spPr>
          <a:xfrm>
            <a:off x="810000" y="1797607"/>
            <a:ext cx="6097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/>
                <a:cs typeface="Century Gothic"/>
              </a:rPr>
              <a:t>Linear separability seldom holds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CDC3AB-6686-D750-4688-63D057EC7866}"/>
                  </a:ext>
                </a:extLst>
              </p:cNvPr>
              <p:cNvSpPr txBox="1"/>
              <p:nvPr/>
            </p:nvSpPr>
            <p:spPr>
              <a:xfrm>
                <a:off x="6934200" y="3657600"/>
                <a:ext cx="4038600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CDC3AB-6686-D750-4688-63D057EC7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657600"/>
                <a:ext cx="4038600" cy="617861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E43031-A793-66F6-EDD9-612CF5045E31}"/>
              </a:ext>
            </a:extLst>
          </p:cNvPr>
          <p:cNvCxnSpPr>
            <a:cxnSpLocks/>
          </p:cNvCxnSpPr>
          <p:nvPr/>
        </p:nvCxnSpPr>
        <p:spPr>
          <a:xfrm>
            <a:off x="8077200" y="3352800"/>
            <a:ext cx="1447800" cy="11543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DA9176-F6D5-0E5D-D1FC-BA6167B7D5F1}"/>
              </a:ext>
            </a:extLst>
          </p:cNvPr>
          <p:cNvCxnSpPr/>
          <p:nvPr/>
        </p:nvCxnSpPr>
        <p:spPr>
          <a:xfrm flipH="1">
            <a:off x="8153400" y="3200400"/>
            <a:ext cx="1295400" cy="14477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600200"/>
            <a:ext cx="9899498" cy="25276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A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composition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lang="en-GB" sz="2800" spc="-10" dirty="0">
                <a:latin typeface="Century Gothic"/>
                <a:cs typeface="Century Gothic"/>
              </a:rPr>
              <a:t>primitive operations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Each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made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 a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projection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activation.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model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format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projection,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activation,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repeat.</a:t>
            </a:r>
            <a:endParaRPr lang="en-GB" sz="2400" spc="-1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z="2400" dirty="0">
                <a:latin typeface="Century Gothic"/>
                <a:cs typeface="Century Gothic"/>
              </a:rPr>
              <a:t>More expressive</a:t>
            </a:r>
            <a:r>
              <a:rPr lang="en-US" sz="2400" spc="-40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than</a:t>
            </a:r>
            <a:r>
              <a:rPr lang="en-US" sz="2400" spc="-5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shallow</a:t>
            </a:r>
            <a:r>
              <a:rPr lang="en-US" sz="2400" spc="-60" dirty="0">
                <a:latin typeface="Century Gothic"/>
                <a:cs typeface="Century Gothic"/>
              </a:rPr>
              <a:t> </a:t>
            </a:r>
            <a:r>
              <a:rPr lang="en-US" sz="2400" spc="-10" dirty="0">
                <a:latin typeface="Century Gothic"/>
                <a:cs typeface="Century Gothic"/>
              </a:rPr>
              <a:t>models.</a:t>
            </a: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z="2400" dirty="0">
                <a:latin typeface="Century Gothic"/>
                <a:cs typeface="Century Gothic"/>
              </a:rPr>
              <a:t>Has the capability to “learn” features</a:t>
            </a:r>
            <a:r>
              <a:rPr lang="en-US" sz="2400" spc="-10" dirty="0">
                <a:latin typeface="Century Gothic"/>
                <a:cs typeface="Century Gothic"/>
              </a:rPr>
              <a:t>.</a:t>
            </a:r>
            <a:endParaRPr lang="en-US"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endParaRPr lang="en-GB" sz="2400" dirty="0">
              <a:latin typeface="Century Gothic"/>
              <a:cs typeface="Century 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702B5A-514D-294A-57E5-4F307741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Towards a deeper model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4824" y="1752600"/>
            <a:ext cx="1001395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54000" marR="177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54635" algn="l"/>
              </a:tabLst>
            </a:pPr>
            <a:r>
              <a:rPr sz="2800" dirty="0">
                <a:latin typeface="Century Gothic"/>
                <a:cs typeface="Century Gothic"/>
              </a:rPr>
              <a:t>Montufar</a:t>
            </a:r>
            <a:r>
              <a:rPr sz="2775" baseline="25525" dirty="0">
                <a:latin typeface="Century Gothic"/>
                <a:cs typeface="Century Gothic"/>
              </a:rPr>
              <a:t>†</a:t>
            </a:r>
            <a:r>
              <a:rPr sz="2775" spc="277" baseline="255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et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al.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(2014)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offer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an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intuitive</a:t>
            </a:r>
            <a:r>
              <a:rPr sz="2800" spc="-11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demonstration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of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depth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benefit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argument: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A5EA08-A62C-07A0-FD11-27A7F239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9454"/>
            <a:ext cx="10571998" cy="769438"/>
          </a:xfrm>
        </p:spPr>
        <p:txBody>
          <a:bodyPr/>
          <a:lstStyle/>
          <a:p>
            <a:r>
              <a:rPr lang="en-GB" dirty="0"/>
              <a:t>Deep Model Intuition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EE3CD6A-EAA3-B2CC-56F6-4C59C27B7F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53366"/>
              </p:ext>
            </p:extLst>
          </p:nvPr>
        </p:nvGraphicFramePr>
        <p:xfrm>
          <a:off x="2133600" y="3429000"/>
          <a:ext cx="8128000" cy="220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244320" imgH="5637960" progId="">
                  <p:embed/>
                </p:oleObj>
              </mc:Choice>
              <mc:Fallback>
                <p:oleObj r:id="rId2" imgW="21244320" imgH="5637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3600" y="3429000"/>
                        <a:ext cx="8128000" cy="220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0000" y="1607312"/>
            <a:ext cx="8208009" cy="12712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setup: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Inputs are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Boolean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x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y;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True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=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`+1`,</a:t>
            </a:r>
            <a:r>
              <a:rPr sz="2400" b="1" spc="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False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=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`-</a:t>
            </a:r>
            <a:r>
              <a:rPr sz="2400" b="1" spc="-25" dirty="0">
                <a:latin typeface="Century Gothic"/>
                <a:cs typeface="Century Gothic"/>
              </a:rPr>
              <a:t>1`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Target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XOR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x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y,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defined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as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spc="-50" dirty="0">
                <a:latin typeface="Century Gothic"/>
                <a:cs typeface="Century Gothic"/>
              </a:rPr>
              <a:t>…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4755" y="2853948"/>
            <a:ext cx="1539240" cy="7023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Century Gothic"/>
                <a:cs typeface="Century Gothic"/>
              </a:rPr>
              <a:t>(+1)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Orange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latin typeface="Century Gothic"/>
                <a:cs typeface="Century Gothic"/>
              </a:rPr>
              <a:t>(–1)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Blue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3556" y="2853948"/>
            <a:ext cx="3729990" cy="7023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latin typeface="Century Gothic"/>
                <a:cs typeface="Century Gothic"/>
              </a:rPr>
              <a:t>=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x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y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differ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signs.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latin typeface="Century Gothic"/>
                <a:cs typeface="Century Gothic"/>
              </a:rPr>
              <a:t>=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x and y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share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same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sign.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03028" y="3645437"/>
            <a:ext cx="312420" cy="282575"/>
          </a:xfrm>
          <a:custGeom>
            <a:avLst/>
            <a:gdLst/>
            <a:ahLst/>
            <a:cxnLst/>
            <a:rect l="l" t="t" r="r" b="b"/>
            <a:pathLst>
              <a:path w="312420" h="282575">
                <a:moveTo>
                  <a:pt x="222123" y="0"/>
                </a:moveTo>
                <a:lnTo>
                  <a:pt x="218186" y="11430"/>
                </a:lnTo>
                <a:lnTo>
                  <a:pt x="234493" y="18577"/>
                </a:lnTo>
                <a:lnTo>
                  <a:pt x="248538" y="28416"/>
                </a:lnTo>
                <a:lnTo>
                  <a:pt x="277082" y="73925"/>
                </a:lnTo>
                <a:lnTo>
                  <a:pt x="285464" y="115732"/>
                </a:lnTo>
                <a:lnTo>
                  <a:pt x="286512" y="139827"/>
                </a:lnTo>
                <a:lnTo>
                  <a:pt x="285464" y="164689"/>
                </a:lnTo>
                <a:lnTo>
                  <a:pt x="277082" y="207603"/>
                </a:lnTo>
                <a:lnTo>
                  <a:pt x="248586" y="253857"/>
                </a:lnTo>
                <a:lnTo>
                  <a:pt x="218567" y="270891"/>
                </a:lnTo>
                <a:lnTo>
                  <a:pt x="222123" y="282321"/>
                </a:lnTo>
                <a:lnTo>
                  <a:pt x="260683" y="264302"/>
                </a:lnTo>
                <a:lnTo>
                  <a:pt x="289051" y="233045"/>
                </a:lnTo>
                <a:lnTo>
                  <a:pt x="306371" y="191135"/>
                </a:lnTo>
                <a:lnTo>
                  <a:pt x="312166" y="141224"/>
                </a:lnTo>
                <a:lnTo>
                  <a:pt x="310713" y="115341"/>
                </a:lnTo>
                <a:lnTo>
                  <a:pt x="299092" y="69482"/>
                </a:lnTo>
                <a:lnTo>
                  <a:pt x="276022" y="32146"/>
                </a:lnTo>
                <a:lnTo>
                  <a:pt x="242597" y="7381"/>
                </a:lnTo>
                <a:lnTo>
                  <a:pt x="222123" y="0"/>
                </a:lnTo>
                <a:close/>
              </a:path>
              <a:path w="312420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0" y="139827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267200" y="3556258"/>
            <a:ext cx="77508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6035675" algn="l"/>
                <a:tab pos="6275070" algn="l"/>
              </a:tabLst>
            </a:pPr>
            <a:r>
              <a:rPr sz="2400" dirty="0">
                <a:latin typeface="Century Gothic"/>
                <a:cs typeface="Century Gothic"/>
              </a:rPr>
              <a:t>Output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based on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helper</a:t>
            </a:r>
            <a:r>
              <a:rPr sz="2400" b="1" spc="-2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function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𝒐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.</a:t>
            </a:r>
            <a:r>
              <a:rPr lang="en-GB" sz="2400" spc="-50" dirty="0">
                <a:latin typeface="Cambria Math"/>
                <a:cs typeface="Cambria Math"/>
              </a:rPr>
              <a:t>    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8078" y="4031517"/>
            <a:ext cx="262255" cy="236220"/>
          </a:xfrm>
          <a:custGeom>
            <a:avLst/>
            <a:gdLst/>
            <a:ahLst/>
            <a:cxnLst/>
            <a:rect l="l" t="t" r="r" b="b"/>
            <a:pathLst>
              <a:path w="262254" h="236220">
                <a:moveTo>
                  <a:pt x="186944" y="0"/>
                </a:moveTo>
                <a:lnTo>
                  <a:pt x="183515" y="9525"/>
                </a:lnTo>
                <a:lnTo>
                  <a:pt x="197209" y="15430"/>
                </a:lnTo>
                <a:lnTo>
                  <a:pt x="208962" y="23622"/>
                </a:lnTo>
                <a:lnTo>
                  <a:pt x="232789" y="61650"/>
                </a:lnTo>
                <a:lnTo>
                  <a:pt x="240665" y="116585"/>
                </a:lnTo>
                <a:lnTo>
                  <a:pt x="239783" y="137423"/>
                </a:lnTo>
                <a:lnTo>
                  <a:pt x="226568" y="188340"/>
                </a:lnTo>
                <a:lnTo>
                  <a:pt x="197350" y="220184"/>
                </a:lnTo>
                <a:lnTo>
                  <a:pt x="183896" y="226187"/>
                </a:lnTo>
                <a:lnTo>
                  <a:pt x="186944" y="235712"/>
                </a:lnTo>
                <a:lnTo>
                  <a:pt x="231931" y="208940"/>
                </a:lnTo>
                <a:lnTo>
                  <a:pt x="257270" y="159480"/>
                </a:lnTo>
                <a:lnTo>
                  <a:pt x="262128" y="117856"/>
                </a:lnTo>
                <a:lnTo>
                  <a:pt x="260913" y="96281"/>
                </a:lnTo>
                <a:lnTo>
                  <a:pt x="251198" y="57991"/>
                </a:lnTo>
                <a:lnTo>
                  <a:pt x="219011" y="15065"/>
                </a:lnTo>
                <a:lnTo>
                  <a:pt x="204013" y="6145"/>
                </a:lnTo>
                <a:lnTo>
                  <a:pt x="186944" y="0"/>
                </a:lnTo>
                <a:close/>
              </a:path>
              <a:path w="262254" h="236220">
                <a:moveTo>
                  <a:pt x="75184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90" y="116585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3" y="9525"/>
                </a:lnTo>
                <a:lnTo>
                  <a:pt x="7518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4755" y="3921735"/>
            <a:ext cx="1539240" cy="7029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000" dirty="0">
                <a:latin typeface="Century Gothic"/>
                <a:cs typeface="Century Gothic"/>
              </a:rPr>
              <a:t>(+1)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Orange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latin typeface="Century Gothic"/>
                <a:cs typeface="Century Gothic"/>
              </a:rPr>
              <a:t>(–1)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Blue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28078" y="4369846"/>
            <a:ext cx="262255" cy="236220"/>
          </a:xfrm>
          <a:custGeom>
            <a:avLst/>
            <a:gdLst/>
            <a:ahLst/>
            <a:cxnLst/>
            <a:rect l="l" t="t" r="r" b="b"/>
            <a:pathLst>
              <a:path w="262254" h="236220">
                <a:moveTo>
                  <a:pt x="186944" y="0"/>
                </a:moveTo>
                <a:lnTo>
                  <a:pt x="183515" y="9525"/>
                </a:lnTo>
                <a:lnTo>
                  <a:pt x="197209" y="15430"/>
                </a:lnTo>
                <a:lnTo>
                  <a:pt x="208962" y="23622"/>
                </a:lnTo>
                <a:lnTo>
                  <a:pt x="232789" y="61650"/>
                </a:lnTo>
                <a:lnTo>
                  <a:pt x="240665" y="116586"/>
                </a:lnTo>
                <a:lnTo>
                  <a:pt x="239783" y="137423"/>
                </a:lnTo>
                <a:lnTo>
                  <a:pt x="226568" y="188341"/>
                </a:lnTo>
                <a:lnTo>
                  <a:pt x="197350" y="220184"/>
                </a:lnTo>
                <a:lnTo>
                  <a:pt x="183896" y="226187"/>
                </a:lnTo>
                <a:lnTo>
                  <a:pt x="186944" y="235712"/>
                </a:lnTo>
                <a:lnTo>
                  <a:pt x="231931" y="208940"/>
                </a:lnTo>
                <a:lnTo>
                  <a:pt x="257270" y="159480"/>
                </a:lnTo>
                <a:lnTo>
                  <a:pt x="262128" y="117856"/>
                </a:lnTo>
                <a:lnTo>
                  <a:pt x="260913" y="96281"/>
                </a:lnTo>
                <a:lnTo>
                  <a:pt x="251198" y="57991"/>
                </a:lnTo>
                <a:lnTo>
                  <a:pt x="219011" y="15065"/>
                </a:lnTo>
                <a:lnTo>
                  <a:pt x="204013" y="6145"/>
                </a:lnTo>
                <a:lnTo>
                  <a:pt x="186944" y="0"/>
                </a:lnTo>
                <a:close/>
              </a:path>
              <a:path w="262254" h="236220">
                <a:moveTo>
                  <a:pt x="75184" y="0"/>
                </a:moveTo>
                <a:lnTo>
                  <a:pt x="30267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90" y="116586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3" y="9525"/>
                </a:lnTo>
                <a:lnTo>
                  <a:pt x="7518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53556" y="3921735"/>
            <a:ext cx="524510" cy="7029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000" dirty="0">
                <a:latin typeface="Century Gothic"/>
                <a:cs typeface="Century Gothic"/>
              </a:rPr>
              <a:t>if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42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.</a:t>
            </a:r>
            <a:endParaRPr sz="20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latin typeface="Century Gothic"/>
                <a:cs typeface="Century Gothic"/>
              </a:rPr>
              <a:t>if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43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.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0089" y="3921735"/>
            <a:ext cx="3799204" cy="7029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000" dirty="0">
                <a:latin typeface="Century Gothic"/>
                <a:cs typeface="Century Gothic"/>
              </a:rPr>
              <a:t>receives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non-</a:t>
            </a:r>
            <a:r>
              <a:rPr sz="2000" dirty="0">
                <a:latin typeface="Century Gothic"/>
                <a:cs typeface="Century Gothic"/>
              </a:rPr>
              <a:t>negative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input.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latin typeface="Century Gothic"/>
                <a:cs typeface="Century Gothic"/>
              </a:rPr>
              <a:t>receives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negative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input.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000" y="4648200"/>
            <a:ext cx="7235190" cy="12719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Modeling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environment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only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use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linear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features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simplicity.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Each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feature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follows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above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output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rules.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93AF03-7977-63FC-C77A-044130A4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XOR Example</a:t>
            </a:r>
          </a:p>
        </p:txBody>
      </p:sp>
      <p:pic>
        <p:nvPicPr>
          <p:cNvPr id="17" name="object 13">
            <a:extLst>
              <a:ext uri="{FF2B5EF4-FFF2-40B4-BE49-F238E27FC236}">
                <a16:creationId xmlns:a16="http://schemas.microsoft.com/office/drawing/2014/main" id="{0DB4D3AF-B1F0-8B4D-DC15-316DDC07B8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4257" y="3589025"/>
            <a:ext cx="2572495" cy="2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2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73302" y="1447800"/>
            <a:ext cx="10038080" cy="389209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one-</a:t>
            </a:r>
            <a:r>
              <a:rPr sz="2800" dirty="0">
                <a:latin typeface="Century Gothic"/>
                <a:cs typeface="Century Gothic"/>
              </a:rPr>
              <a:t>layer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(shallow)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model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can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return: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  <a:tab pos="2686050" algn="l"/>
              </a:tabLst>
            </a:pPr>
            <a:r>
              <a:rPr sz="2400" b="1" dirty="0">
                <a:latin typeface="Century Gothic"/>
                <a:cs typeface="Century Gothic"/>
              </a:rPr>
              <a:t>AND</a:t>
            </a:r>
            <a:r>
              <a:rPr sz="2400" dirty="0">
                <a:latin typeface="Century Gothic"/>
                <a:cs typeface="Century Gothic"/>
              </a:rPr>
              <a:t>: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𝑜𝑢𝑡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𝑜</a:t>
            </a:r>
            <a:r>
              <a:rPr sz="2400" dirty="0">
                <a:latin typeface="Cambria Math"/>
                <a:cs typeface="Cambria Math"/>
              </a:rPr>
              <a:t>	𝑥</a:t>
            </a:r>
            <a:r>
              <a:rPr sz="2400" spc="8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2</a:t>
            </a:r>
            <a:endParaRPr sz="2400" dirty="0">
              <a:latin typeface="Cambria Math"/>
              <a:cs typeface="Cambria Math"/>
            </a:endParaRPr>
          </a:p>
          <a:p>
            <a:pPr marL="927100">
              <a:lnSpc>
                <a:spcPct val="100000"/>
              </a:lnSpc>
              <a:spcBef>
                <a:spcPts val="280"/>
              </a:spcBef>
            </a:pPr>
            <a:r>
              <a:rPr sz="2000" b="1" i="1" dirty="0">
                <a:latin typeface="Century Gothic"/>
                <a:cs typeface="Century Gothic"/>
              </a:rPr>
              <a:t>True</a:t>
            </a:r>
            <a:r>
              <a:rPr sz="2000" b="1" i="1" spc="-3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if</a:t>
            </a:r>
            <a:r>
              <a:rPr sz="2000" b="1" i="1" spc="-2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and</a:t>
            </a:r>
            <a:r>
              <a:rPr sz="2000" b="1" i="1" spc="-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only</a:t>
            </a:r>
            <a:r>
              <a:rPr sz="2000" b="1" i="1" spc="-2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if</a:t>
            </a:r>
            <a:r>
              <a:rPr sz="2000" b="1" i="1" spc="-2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both</a:t>
            </a:r>
            <a:r>
              <a:rPr sz="2000" b="1" i="1" spc="-1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x</a:t>
            </a:r>
            <a:r>
              <a:rPr sz="2000" b="1" i="1" spc="-1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and</a:t>
            </a:r>
            <a:r>
              <a:rPr sz="2000" b="1" i="1" spc="-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y</a:t>
            </a:r>
            <a:r>
              <a:rPr sz="2000" b="1" i="1" spc="-1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are</a:t>
            </a:r>
            <a:r>
              <a:rPr sz="2000" b="1" i="1" spc="-2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true</a:t>
            </a:r>
            <a:r>
              <a:rPr sz="2000" b="1" i="1" spc="-10" dirty="0">
                <a:latin typeface="Century Gothic"/>
                <a:cs typeface="Century Gothic"/>
              </a:rPr>
              <a:t> (+1).</a:t>
            </a:r>
            <a:endParaRPr sz="2000" dirty="0">
              <a:latin typeface="Century Gothic"/>
              <a:cs typeface="Century Gothic"/>
            </a:endParaRPr>
          </a:p>
          <a:p>
            <a:pPr marL="1155700" marR="5080" lvl="2" indent="-228600">
              <a:lnSpc>
                <a:spcPts val="2160"/>
              </a:lnSpc>
              <a:spcBef>
                <a:spcPts val="530"/>
              </a:spcBef>
              <a:buFont typeface="Arial"/>
              <a:buChar char="•"/>
              <a:tabLst>
                <a:tab pos="1155700" algn="l"/>
                <a:tab pos="1156335" algn="l"/>
                <a:tab pos="3231515" algn="l"/>
              </a:tabLst>
            </a:pPr>
            <a:r>
              <a:rPr sz="2000" dirty="0">
                <a:latin typeface="Century Gothic"/>
                <a:cs typeface="Century Gothic"/>
              </a:rPr>
              <a:t>Only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when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both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x and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y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equal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1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 the</a:t>
            </a:r>
            <a:r>
              <a:rPr sz="2000" spc="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</a:t>
            </a:r>
            <a:r>
              <a:rPr sz="2000" spc="4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2</a:t>
            </a:r>
            <a:r>
              <a:rPr sz="2000" spc="1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≥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</a:t>
            </a:r>
            <a:r>
              <a:rPr sz="2000" dirty="0">
                <a:latin typeface="Century Gothic"/>
                <a:cs typeface="Century Gothic"/>
              </a:rPr>
              <a:t>,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thus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only </a:t>
            </a:r>
            <a:r>
              <a:rPr sz="2000" spc="-20" dirty="0">
                <a:latin typeface="Century Gothic"/>
                <a:cs typeface="Century Gothic"/>
              </a:rPr>
              <a:t>then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function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43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.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dirty="0">
                <a:latin typeface="Century Gothic"/>
                <a:cs typeface="Century Gothic"/>
              </a:rPr>
              <a:t>returns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1,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𝑜𝑢𝑡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2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1</a:t>
            </a:r>
            <a:r>
              <a:rPr sz="2000" spc="-25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699135" algn="l"/>
                <a:tab pos="2454275" algn="l"/>
              </a:tabLst>
            </a:pPr>
            <a:r>
              <a:rPr sz="2400" b="1" dirty="0">
                <a:latin typeface="Century Gothic"/>
                <a:cs typeface="Century Gothic"/>
              </a:rPr>
              <a:t>OR</a:t>
            </a:r>
            <a:r>
              <a:rPr sz="2400" dirty="0">
                <a:latin typeface="Century Gothic"/>
                <a:cs typeface="Century Gothic"/>
              </a:rPr>
              <a:t>: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𝑜𝑢𝑡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𝑜</a:t>
            </a:r>
            <a:r>
              <a:rPr sz="2400" dirty="0">
                <a:latin typeface="Cambria Math"/>
                <a:cs typeface="Cambria Math"/>
              </a:rPr>
              <a:t>	𝑥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𝑦</a:t>
            </a:r>
            <a:endParaRPr sz="2400" dirty="0">
              <a:latin typeface="Cambria Math"/>
              <a:cs typeface="Cambria Math"/>
            </a:endParaRPr>
          </a:p>
          <a:p>
            <a:pPr marL="927100">
              <a:lnSpc>
                <a:spcPct val="100000"/>
              </a:lnSpc>
              <a:spcBef>
                <a:spcPts val="280"/>
              </a:spcBef>
            </a:pPr>
            <a:r>
              <a:rPr sz="2000" b="1" i="1" dirty="0">
                <a:latin typeface="Century Gothic"/>
                <a:cs typeface="Century Gothic"/>
              </a:rPr>
              <a:t>False</a:t>
            </a:r>
            <a:r>
              <a:rPr sz="2000" b="1" i="1" spc="-2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if</a:t>
            </a:r>
            <a:r>
              <a:rPr sz="2000" b="1" i="1" spc="-1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and</a:t>
            </a:r>
            <a:r>
              <a:rPr sz="2000" b="1" i="1" spc="-1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only</a:t>
            </a:r>
            <a:r>
              <a:rPr sz="2000" b="1" i="1" spc="-2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if</a:t>
            </a:r>
            <a:r>
              <a:rPr sz="2000" b="1" i="1" spc="-2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both</a:t>
            </a:r>
            <a:r>
              <a:rPr sz="2000" b="1" i="1" spc="-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x</a:t>
            </a:r>
            <a:r>
              <a:rPr sz="2000" b="1" i="1" spc="-1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and</a:t>
            </a:r>
            <a:r>
              <a:rPr sz="2000" b="1" i="1" spc="-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y</a:t>
            </a:r>
            <a:r>
              <a:rPr sz="2000" b="1" i="1" spc="-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are</a:t>
            </a:r>
            <a:r>
              <a:rPr sz="2000" b="1" i="1" spc="-1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false</a:t>
            </a:r>
            <a:r>
              <a:rPr sz="2000" b="1" i="1" spc="-30" dirty="0">
                <a:latin typeface="Century Gothic"/>
                <a:cs typeface="Century Gothic"/>
              </a:rPr>
              <a:t> </a:t>
            </a:r>
            <a:r>
              <a:rPr sz="2000" b="1" i="1" spc="-10" dirty="0">
                <a:latin typeface="Century Gothic"/>
                <a:cs typeface="Century Gothic"/>
              </a:rPr>
              <a:t>(-</a:t>
            </a:r>
            <a:r>
              <a:rPr sz="2000" b="1" i="1" spc="-25" dirty="0">
                <a:latin typeface="Century Gothic"/>
                <a:cs typeface="Century Gothic"/>
              </a:rPr>
              <a:t>1).</a:t>
            </a:r>
            <a:endParaRPr sz="20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ts val="2280"/>
              </a:lnSpc>
              <a:spcBef>
                <a:spcPts val="25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Only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when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both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x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y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equal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 </a:t>
            </a:r>
            <a:r>
              <a:rPr sz="2000" spc="-10" dirty="0">
                <a:latin typeface="Century Gothic"/>
                <a:cs typeface="Century Gothic"/>
              </a:rPr>
              <a:t>-</a:t>
            </a:r>
            <a:r>
              <a:rPr sz="2000" dirty="0">
                <a:latin typeface="Century Gothic"/>
                <a:cs typeface="Century Gothic"/>
              </a:rPr>
              <a:t>1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the</a:t>
            </a:r>
            <a:endParaRPr sz="2000" dirty="0">
              <a:latin typeface="Century Gothic"/>
              <a:cs typeface="Century Gothic"/>
            </a:endParaRPr>
          </a:p>
          <a:p>
            <a:pPr marL="1155700">
              <a:lnSpc>
                <a:spcPts val="2160"/>
              </a:lnSpc>
            </a:pP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5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&lt;</a:t>
            </a:r>
            <a:r>
              <a:rPr sz="2000" spc="1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0</a:t>
            </a:r>
            <a:r>
              <a:rPr sz="2000" dirty="0">
                <a:latin typeface="Century Gothic"/>
                <a:cs typeface="Century Gothic"/>
              </a:rPr>
              <a:t>,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thus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only</a:t>
            </a:r>
            <a:r>
              <a:rPr sz="2000" spc="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then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function</a:t>
            </a:r>
            <a:r>
              <a:rPr sz="2000" spc="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42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.</a:t>
            </a:r>
            <a:endParaRPr sz="2000" dirty="0">
              <a:latin typeface="Cambria Math"/>
              <a:cs typeface="Cambria Math"/>
            </a:endParaRPr>
          </a:p>
          <a:p>
            <a:pPr marL="1155700">
              <a:lnSpc>
                <a:spcPts val="2280"/>
              </a:lnSpc>
            </a:pPr>
            <a:r>
              <a:rPr sz="2000" dirty="0">
                <a:latin typeface="Century Gothic"/>
                <a:cs typeface="Century Gothic"/>
              </a:rPr>
              <a:t>returns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-</a:t>
            </a:r>
            <a:r>
              <a:rPr sz="2000" dirty="0">
                <a:latin typeface="Century Gothic"/>
                <a:cs typeface="Century Gothic"/>
              </a:rPr>
              <a:t>1,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 </a:t>
            </a:r>
            <a:r>
              <a:rPr sz="2000" dirty="0">
                <a:latin typeface="Cambria Math"/>
                <a:cs typeface="Cambria Math"/>
              </a:rPr>
              <a:t>𝑜𝑢𝑡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−1</a:t>
            </a:r>
            <a:r>
              <a:rPr sz="2000" spc="-25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dirty="0">
                <a:latin typeface="Century Gothic"/>
                <a:cs typeface="Century Gothic"/>
              </a:rPr>
              <a:t>Negative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of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either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AND</a:t>
            </a:r>
            <a:r>
              <a:rPr sz="2400" b="1" spc="-2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or </a:t>
            </a:r>
            <a:r>
              <a:rPr sz="2400" b="1" spc="-25" dirty="0">
                <a:latin typeface="Century Gothic"/>
                <a:cs typeface="Century Gothic"/>
              </a:rPr>
              <a:t>OR</a:t>
            </a:r>
            <a:r>
              <a:rPr sz="2400" spc="-25" dirty="0">
                <a:latin typeface="Century Gothic"/>
                <a:cs typeface="Century Gothic"/>
              </a:rPr>
              <a:t>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9378" y="2024410"/>
            <a:ext cx="1440180" cy="282575"/>
          </a:xfrm>
          <a:custGeom>
            <a:avLst/>
            <a:gdLst/>
            <a:ahLst/>
            <a:cxnLst/>
            <a:rect l="l" t="t" r="r" b="b"/>
            <a:pathLst>
              <a:path w="1440179" h="282575">
                <a:moveTo>
                  <a:pt x="1349883" y="0"/>
                </a:moveTo>
                <a:lnTo>
                  <a:pt x="1345946" y="11430"/>
                </a:lnTo>
                <a:lnTo>
                  <a:pt x="1362253" y="18577"/>
                </a:lnTo>
                <a:lnTo>
                  <a:pt x="1376299" y="28416"/>
                </a:lnTo>
                <a:lnTo>
                  <a:pt x="1404842" y="73925"/>
                </a:lnTo>
                <a:lnTo>
                  <a:pt x="1413224" y="115732"/>
                </a:lnTo>
                <a:lnTo>
                  <a:pt x="1414272" y="139826"/>
                </a:lnTo>
                <a:lnTo>
                  <a:pt x="1413224" y="164689"/>
                </a:lnTo>
                <a:lnTo>
                  <a:pt x="1404842" y="207603"/>
                </a:lnTo>
                <a:lnTo>
                  <a:pt x="1376346" y="253857"/>
                </a:lnTo>
                <a:lnTo>
                  <a:pt x="1346327" y="270890"/>
                </a:lnTo>
                <a:lnTo>
                  <a:pt x="1349883" y="282321"/>
                </a:lnTo>
                <a:lnTo>
                  <a:pt x="1388443" y="264302"/>
                </a:lnTo>
                <a:lnTo>
                  <a:pt x="1416812" y="233045"/>
                </a:lnTo>
                <a:lnTo>
                  <a:pt x="1434131" y="191135"/>
                </a:lnTo>
                <a:lnTo>
                  <a:pt x="1439926" y="141224"/>
                </a:lnTo>
                <a:lnTo>
                  <a:pt x="1438473" y="115341"/>
                </a:lnTo>
                <a:lnTo>
                  <a:pt x="1426852" y="69482"/>
                </a:lnTo>
                <a:lnTo>
                  <a:pt x="1403782" y="32146"/>
                </a:lnTo>
                <a:lnTo>
                  <a:pt x="1370357" y="7381"/>
                </a:lnTo>
                <a:lnTo>
                  <a:pt x="1349883" y="0"/>
                </a:lnTo>
                <a:close/>
              </a:path>
              <a:path w="1440179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1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0589" y="3023138"/>
            <a:ext cx="262255" cy="236220"/>
          </a:xfrm>
          <a:custGeom>
            <a:avLst/>
            <a:gdLst/>
            <a:ahLst/>
            <a:cxnLst/>
            <a:rect l="l" t="t" r="r" b="b"/>
            <a:pathLst>
              <a:path w="262254" h="236219">
                <a:moveTo>
                  <a:pt x="186944" y="0"/>
                </a:moveTo>
                <a:lnTo>
                  <a:pt x="183514" y="9525"/>
                </a:lnTo>
                <a:lnTo>
                  <a:pt x="197209" y="15430"/>
                </a:lnTo>
                <a:lnTo>
                  <a:pt x="208962" y="23622"/>
                </a:lnTo>
                <a:lnTo>
                  <a:pt x="232789" y="61650"/>
                </a:lnTo>
                <a:lnTo>
                  <a:pt x="240664" y="116586"/>
                </a:lnTo>
                <a:lnTo>
                  <a:pt x="239783" y="137423"/>
                </a:lnTo>
                <a:lnTo>
                  <a:pt x="226568" y="188341"/>
                </a:lnTo>
                <a:lnTo>
                  <a:pt x="197350" y="220184"/>
                </a:lnTo>
                <a:lnTo>
                  <a:pt x="183896" y="226187"/>
                </a:lnTo>
                <a:lnTo>
                  <a:pt x="186944" y="235712"/>
                </a:lnTo>
                <a:lnTo>
                  <a:pt x="231931" y="208940"/>
                </a:lnTo>
                <a:lnTo>
                  <a:pt x="257270" y="159480"/>
                </a:lnTo>
                <a:lnTo>
                  <a:pt x="262127" y="117856"/>
                </a:lnTo>
                <a:lnTo>
                  <a:pt x="260913" y="96281"/>
                </a:lnTo>
                <a:lnTo>
                  <a:pt x="251198" y="57991"/>
                </a:lnTo>
                <a:lnTo>
                  <a:pt x="219011" y="15065"/>
                </a:lnTo>
                <a:lnTo>
                  <a:pt x="204013" y="6145"/>
                </a:lnTo>
                <a:lnTo>
                  <a:pt x="186944" y="0"/>
                </a:lnTo>
                <a:close/>
              </a:path>
              <a:path w="262254" h="236219">
                <a:moveTo>
                  <a:pt x="75184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89" y="116586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7729" y="3367053"/>
            <a:ext cx="908050" cy="282575"/>
          </a:xfrm>
          <a:custGeom>
            <a:avLst/>
            <a:gdLst/>
            <a:ahLst/>
            <a:cxnLst/>
            <a:rect l="l" t="t" r="r" b="b"/>
            <a:pathLst>
              <a:path w="908050" h="282575">
                <a:moveTo>
                  <a:pt x="818007" y="0"/>
                </a:moveTo>
                <a:lnTo>
                  <a:pt x="814070" y="11429"/>
                </a:lnTo>
                <a:lnTo>
                  <a:pt x="830377" y="18577"/>
                </a:lnTo>
                <a:lnTo>
                  <a:pt x="844423" y="28416"/>
                </a:lnTo>
                <a:lnTo>
                  <a:pt x="872966" y="73925"/>
                </a:lnTo>
                <a:lnTo>
                  <a:pt x="881348" y="115732"/>
                </a:lnTo>
                <a:lnTo>
                  <a:pt x="882396" y="139826"/>
                </a:lnTo>
                <a:lnTo>
                  <a:pt x="881348" y="164689"/>
                </a:lnTo>
                <a:lnTo>
                  <a:pt x="872966" y="207603"/>
                </a:lnTo>
                <a:lnTo>
                  <a:pt x="844470" y="253857"/>
                </a:lnTo>
                <a:lnTo>
                  <a:pt x="814451" y="270890"/>
                </a:lnTo>
                <a:lnTo>
                  <a:pt x="818007" y="282320"/>
                </a:lnTo>
                <a:lnTo>
                  <a:pt x="856567" y="264302"/>
                </a:lnTo>
                <a:lnTo>
                  <a:pt x="884936" y="233044"/>
                </a:lnTo>
                <a:lnTo>
                  <a:pt x="902255" y="191134"/>
                </a:lnTo>
                <a:lnTo>
                  <a:pt x="908050" y="141224"/>
                </a:lnTo>
                <a:lnTo>
                  <a:pt x="906597" y="115341"/>
                </a:lnTo>
                <a:lnTo>
                  <a:pt x="894976" y="69482"/>
                </a:lnTo>
                <a:lnTo>
                  <a:pt x="871906" y="32146"/>
                </a:lnTo>
                <a:lnTo>
                  <a:pt x="838481" y="7381"/>
                </a:lnTo>
                <a:lnTo>
                  <a:pt x="818007" y="0"/>
                </a:lnTo>
                <a:close/>
              </a:path>
              <a:path w="908050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1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1532" y="4365781"/>
            <a:ext cx="260985" cy="236220"/>
          </a:xfrm>
          <a:custGeom>
            <a:avLst/>
            <a:gdLst/>
            <a:ahLst/>
            <a:cxnLst/>
            <a:rect l="l" t="t" r="r" b="b"/>
            <a:pathLst>
              <a:path w="260984" h="236220">
                <a:moveTo>
                  <a:pt x="185420" y="0"/>
                </a:moveTo>
                <a:lnTo>
                  <a:pt x="181991" y="9525"/>
                </a:lnTo>
                <a:lnTo>
                  <a:pt x="195685" y="15430"/>
                </a:lnTo>
                <a:lnTo>
                  <a:pt x="207438" y="23622"/>
                </a:lnTo>
                <a:lnTo>
                  <a:pt x="231245" y="61650"/>
                </a:lnTo>
                <a:lnTo>
                  <a:pt x="239014" y="116586"/>
                </a:lnTo>
                <a:lnTo>
                  <a:pt x="238152" y="137423"/>
                </a:lnTo>
                <a:lnTo>
                  <a:pt x="225044" y="188340"/>
                </a:lnTo>
                <a:lnTo>
                  <a:pt x="195826" y="220184"/>
                </a:lnTo>
                <a:lnTo>
                  <a:pt x="182372" y="226187"/>
                </a:lnTo>
                <a:lnTo>
                  <a:pt x="185420" y="235712"/>
                </a:lnTo>
                <a:lnTo>
                  <a:pt x="230407" y="208940"/>
                </a:lnTo>
                <a:lnTo>
                  <a:pt x="255746" y="159480"/>
                </a:lnTo>
                <a:lnTo>
                  <a:pt x="260603" y="117856"/>
                </a:lnTo>
                <a:lnTo>
                  <a:pt x="259389" y="96281"/>
                </a:lnTo>
                <a:lnTo>
                  <a:pt x="249674" y="57991"/>
                </a:lnTo>
                <a:lnTo>
                  <a:pt x="217487" y="15065"/>
                </a:lnTo>
                <a:lnTo>
                  <a:pt x="202489" y="6145"/>
                </a:lnTo>
                <a:lnTo>
                  <a:pt x="185420" y="0"/>
                </a:lnTo>
                <a:close/>
              </a:path>
              <a:path w="260984" h="236220">
                <a:moveTo>
                  <a:pt x="75184" y="0"/>
                </a:moveTo>
                <a:lnTo>
                  <a:pt x="30267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90" y="116586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3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1065" y="5370098"/>
            <a:ext cx="1393190" cy="236220"/>
          </a:xfrm>
          <a:custGeom>
            <a:avLst/>
            <a:gdLst/>
            <a:ahLst/>
            <a:cxnLst/>
            <a:rect l="l" t="t" r="r" b="b"/>
            <a:pathLst>
              <a:path w="1393189" h="236220">
                <a:moveTo>
                  <a:pt x="1317752" y="0"/>
                </a:moveTo>
                <a:lnTo>
                  <a:pt x="1314323" y="9525"/>
                </a:lnTo>
                <a:lnTo>
                  <a:pt x="1328017" y="15430"/>
                </a:lnTo>
                <a:lnTo>
                  <a:pt x="1339770" y="23622"/>
                </a:lnTo>
                <a:lnTo>
                  <a:pt x="1363597" y="61650"/>
                </a:lnTo>
                <a:lnTo>
                  <a:pt x="1371473" y="116586"/>
                </a:lnTo>
                <a:lnTo>
                  <a:pt x="1370591" y="137423"/>
                </a:lnTo>
                <a:lnTo>
                  <a:pt x="1357376" y="188341"/>
                </a:lnTo>
                <a:lnTo>
                  <a:pt x="1328158" y="220184"/>
                </a:lnTo>
                <a:lnTo>
                  <a:pt x="1314704" y="226187"/>
                </a:lnTo>
                <a:lnTo>
                  <a:pt x="1317752" y="235712"/>
                </a:lnTo>
                <a:lnTo>
                  <a:pt x="1362739" y="208940"/>
                </a:lnTo>
                <a:lnTo>
                  <a:pt x="1388078" y="159480"/>
                </a:lnTo>
                <a:lnTo>
                  <a:pt x="1392936" y="117856"/>
                </a:lnTo>
                <a:lnTo>
                  <a:pt x="1391721" y="96281"/>
                </a:lnTo>
                <a:lnTo>
                  <a:pt x="1382006" y="57991"/>
                </a:lnTo>
                <a:lnTo>
                  <a:pt x="1349819" y="15065"/>
                </a:lnTo>
                <a:lnTo>
                  <a:pt x="1334821" y="6145"/>
                </a:lnTo>
                <a:lnTo>
                  <a:pt x="1317752" y="0"/>
                </a:lnTo>
                <a:close/>
              </a:path>
              <a:path w="1393189" h="236220">
                <a:moveTo>
                  <a:pt x="75184" y="0"/>
                </a:moveTo>
                <a:lnTo>
                  <a:pt x="30267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89" y="116586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8057" y="5260467"/>
            <a:ext cx="1081405" cy="70358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mbria Math"/>
                <a:cs typeface="Cambria Math"/>
              </a:rPr>
              <a:t>¬</a:t>
            </a:r>
            <a:r>
              <a:rPr sz="2000" spc="-10" dirty="0">
                <a:latin typeface="Century Gothic"/>
                <a:cs typeface="Century Gothic"/>
              </a:rPr>
              <a:t>AND:</a:t>
            </a:r>
            <a:endParaRPr sz="2000">
              <a:latin typeface="Century Gothic"/>
              <a:cs typeface="Century Gothic"/>
            </a:endParaRPr>
          </a:p>
          <a:p>
            <a:pPr marL="240665" indent="-22796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latin typeface="Cambria Math"/>
                <a:cs typeface="Cambria Math"/>
              </a:rPr>
              <a:t>¬</a:t>
            </a:r>
            <a:r>
              <a:rPr sz="2000" spc="-20" dirty="0">
                <a:latin typeface="Century Gothic"/>
                <a:cs typeface="Century Gothic"/>
              </a:rPr>
              <a:t>OR: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81169" y="5708425"/>
            <a:ext cx="949960" cy="236220"/>
          </a:xfrm>
          <a:custGeom>
            <a:avLst/>
            <a:gdLst/>
            <a:ahLst/>
            <a:cxnLst/>
            <a:rect l="l" t="t" r="r" b="b"/>
            <a:pathLst>
              <a:path w="949960" h="236220">
                <a:moveTo>
                  <a:pt x="874267" y="0"/>
                </a:moveTo>
                <a:lnTo>
                  <a:pt x="870838" y="9525"/>
                </a:lnTo>
                <a:lnTo>
                  <a:pt x="884533" y="15430"/>
                </a:lnTo>
                <a:lnTo>
                  <a:pt x="896286" y="23622"/>
                </a:lnTo>
                <a:lnTo>
                  <a:pt x="920113" y="61650"/>
                </a:lnTo>
                <a:lnTo>
                  <a:pt x="927988" y="116586"/>
                </a:lnTo>
                <a:lnTo>
                  <a:pt x="927107" y="137413"/>
                </a:lnTo>
                <a:lnTo>
                  <a:pt x="913891" y="188353"/>
                </a:lnTo>
                <a:lnTo>
                  <a:pt x="884674" y="220175"/>
                </a:lnTo>
                <a:lnTo>
                  <a:pt x="871219" y="226123"/>
                </a:lnTo>
                <a:lnTo>
                  <a:pt x="874267" y="235699"/>
                </a:lnTo>
                <a:lnTo>
                  <a:pt x="919255" y="208933"/>
                </a:lnTo>
                <a:lnTo>
                  <a:pt x="944594" y="159531"/>
                </a:lnTo>
                <a:lnTo>
                  <a:pt x="949451" y="117856"/>
                </a:lnTo>
                <a:lnTo>
                  <a:pt x="948237" y="96281"/>
                </a:lnTo>
                <a:lnTo>
                  <a:pt x="938522" y="57991"/>
                </a:lnTo>
                <a:lnTo>
                  <a:pt x="906335" y="15065"/>
                </a:lnTo>
                <a:lnTo>
                  <a:pt x="891337" y="6145"/>
                </a:lnTo>
                <a:lnTo>
                  <a:pt x="874267" y="0"/>
                </a:lnTo>
                <a:close/>
              </a:path>
              <a:path w="949960" h="236220">
                <a:moveTo>
                  <a:pt x="75183" y="0"/>
                </a:moveTo>
                <a:lnTo>
                  <a:pt x="30267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32"/>
                </a:lnTo>
                <a:lnTo>
                  <a:pt x="10929" y="177852"/>
                </a:lnTo>
                <a:lnTo>
                  <a:pt x="43068" y="220610"/>
                </a:lnTo>
                <a:lnTo>
                  <a:pt x="75183" y="235699"/>
                </a:lnTo>
                <a:lnTo>
                  <a:pt x="78231" y="226123"/>
                </a:lnTo>
                <a:lnTo>
                  <a:pt x="64777" y="220175"/>
                </a:lnTo>
                <a:lnTo>
                  <a:pt x="53181" y="211896"/>
                </a:lnTo>
                <a:lnTo>
                  <a:pt x="29412" y="173291"/>
                </a:lnTo>
                <a:lnTo>
                  <a:pt x="21589" y="116586"/>
                </a:lnTo>
                <a:lnTo>
                  <a:pt x="22451" y="96512"/>
                </a:lnTo>
                <a:lnTo>
                  <a:pt x="35559" y="46863"/>
                </a:lnTo>
                <a:lnTo>
                  <a:pt x="64992" y="15430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16858" y="5260467"/>
            <a:ext cx="2218055" cy="70358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000" dirty="0">
                <a:latin typeface="Cambria Math"/>
                <a:cs typeface="Cambria Math"/>
              </a:rPr>
              <a:t>𝑜𝑢𝑡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−𝑥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 𝑦</a:t>
            </a:r>
            <a:r>
              <a:rPr sz="2000" spc="3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 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82550">
              <a:lnSpc>
                <a:spcPct val="100000"/>
              </a:lnSpc>
              <a:spcBef>
                <a:spcPts val="270"/>
              </a:spcBef>
            </a:pPr>
            <a:r>
              <a:rPr sz="2000" dirty="0">
                <a:latin typeface="Cambria Math"/>
                <a:cs typeface="Cambria Math"/>
              </a:rPr>
              <a:t>𝑜𝑢𝑡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−𝑥</a:t>
            </a:r>
            <a:r>
              <a:rPr sz="2000" spc="6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60" dirty="0">
                <a:latin typeface="Cambria Math"/>
                <a:cs typeface="Cambria Math"/>
              </a:rPr>
              <a:t>𝑦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3302" y="6021328"/>
            <a:ext cx="5147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But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it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cannot</a:t>
            </a:r>
            <a:r>
              <a:rPr sz="2800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return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XOR.</a:t>
            </a:r>
            <a:endParaRPr sz="2800">
              <a:latin typeface="Century Gothic"/>
              <a:cs typeface="Century Gothic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4257" y="3589025"/>
            <a:ext cx="2572495" cy="2572495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B46723B-8530-84E1-0844-2E1405E8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XOR Example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939800" y="2932884"/>
            <a:ext cx="9474200" cy="128016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749300" indent="-229235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749935" algn="l"/>
              </a:tabLst>
            </a:pP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then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its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second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it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performs the AND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two:</a:t>
            </a:r>
            <a:endParaRPr sz="2400" dirty="0">
              <a:latin typeface="Century Gothic"/>
              <a:cs typeface="Century Gothic"/>
            </a:endParaRPr>
          </a:p>
          <a:p>
            <a:pPr marL="1206500" lvl="1" indent="-2292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206500" algn="l"/>
                <a:tab pos="1207135" algn="l"/>
                <a:tab pos="2030730" algn="l"/>
                <a:tab pos="3791585" algn="l"/>
              </a:tabLst>
            </a:pPr>
            <a:r>
              <a:rPr sz="2000" dirty="0">
                <a:latin typeface="Cambria Math"/>
                <a:cs typeface="Cambria Math"/>
              </a:rPr>
              <a:t>𝑜𝑢𝑡</a:t>
            </a:r>
            <a:r>
              <a:rPr sz="2000" spc="15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=</a:t>
            </a:r>
            <a:r>
              <a:rPr sz="2000" dirty="0">
                <a:latin typeface="Cambria Math"/>
                <a:cs typeface="Cambria Math"/>
              </a:rPr>
              <a:t>	ℎ</a:t>
            </a:r>
            <a:r>
              <a:rPr sz="2175" baseline="-15325" dirty="0">
                <a:latin typeface="Cambria Math"/>
                <a:cs typeface="Cambria Math"/>
              </a:rPr>
              <a:t>1</a:t>
            </a:r>
            <a:r>
              <a:rPr sz="2175" spc="292" baseline="-153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AND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ℎ</a:t>
            </a:r>
            <a:r>
              <a:rPr sz="2175" spc="-37" baseline="-15325" dirty="0">
                <a:latin typeface="Cambria Math"/>
                <a:cs typeface="Cambria Math"/>
              </a:rPr>
              <a:t>2</a:t>
            </a:r>
            <a:r>
              <a:rPr sz="2175" baseline="-15325" dirty="0">
                <a:latin typeface="Cambria Math"/>
                <a:cs typeface="Cambria Math"/>
              </a:rPr>
              <a:t>	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44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ℎ</a:t>
            </a:r>
            <a:r>
              <a:rPr sz="2175" baseline="-15325" dirty="0">
                <a:latin typeface="Cambria Math"/>
                <a:cs typeface="Cambria Math"/>
              </a:rPr>
              <a:t>1</a:t>
            </a:r>
            <a:r>
              <a:rPr sz="2175" spc="300" baseline="-153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ℎ</a:t>
            </a:r>
            <a:r>
              <a:rPr sz="2175" baseline="-15325" dirty="0">
                <a:latin typeface="Cambria Math"/>
                <a:cs typeface="Cambria Math"/>
              </a:rPr>
              <a:t>2</a:t>
            </a:r>
            <a:r>
              <a:rPr sz="2175" spc="315" baseline="-153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292100" indent="-22923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2735" algn="l"/>
              </a:tabLst>
            </a:pPr>
            <a:r>
              <a:rPr sz="2800" dirty="0">
                <a:latin typeface="Century Gothic"/>
                <a:cs typeface="Century Gothic"/>
              </a:rPr>
              <a:t>Verify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result: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8809" y="2267240"/>
            <a:ext cx="1760855" cy="7061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43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−𝑥</a:t>
            </a:r>
            <a:r>
              <a:rPr sz="2000" spc="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 𝑦</a:t>
            </a:r>
            <a:r>
              <a:rPr sz="2000" spc="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 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43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𝑦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417638"/>
            <a:ext cx="9144000" cy="8782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two-</a:t>
            </a:r>
            <a:r>
              <a:rPr sz="2800" dirty="0">
                <a:latin typeface="Century Gothic"/>
                <a:cs typeface="Century Gothic"/>
              </a:rPr>
              <a:t>layer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model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can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build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up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its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final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output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as</a:t>
            </a:r>
            <a:r>
              <a:rPr sz="2800" spc="-50" dirty="0">
                <a:latin typeface="Century Gothic"/>
                <a:cs typeface="Century Gothic"/>
              </a:rPr>
              <a:t> …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its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first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layer it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computes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OR and</a:t>
            </a:r>
            <a:r>
              <a:rPr sz="2400" spc="2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¬</a:t>
            </a:r>
            <a:r>
              <a:rPr sz="2400" spc="-10" dirty="0">
                <a:latin typeface="Century Gothic"/>
                <a:cs typeface="Century Gothic"/>
              </a:rPr>
              <a:t>AND: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4343" y="2378804"/>
            <a:ext cx="1068705" cy="236220"/>
          </a:xfrm>
          <a:custGeom>
            <a:avLst/>
            <a:gdLst/>
            <a:ahLst/>
            <a:cxnLst/>
            <a:rect l="l" t="t" r="r" b="b"/>
            <a:pathLst>
              <a:path w="1068704" h="236219">
                <a:moveTo>
                  <a:pt x="993140" y="0"/>
                </a:moveTo>
                <a:lnTo>
                  <a:pt x="989710" y="9525"/>
                </a:lnTo>
                <a:lnTo>
                  <a:pt x="1003405" y="15430"/>
                </a:lnTo>
                <a:lnTo>
                  <a:pt x="1015158" y="23622"/>
                </a:lnTo>
                <a:lnTo>
                  <a:pt x="1038985" y="61650"/>
                </a:lnTo>
                <a:lnTo>
                  <a:pt x="1046860" y="116585"/>
                </a:lnTo>
                <a:lnTo>
                  <a:pt x="1045979" y="137423"/>
                </a:lnTo>
                <a:lnTo>
                  <a:pt x="1032764" y="188340"/>
                </a:lnTo>
                <a:lnTo>
                  <a:pt x="1003546" y="220184"/>
                </a:lnTo>
                <a:lnTo>
                  <a:pt x="990092" y="226187"/>
                </a:lnTo>
                <a:lnTo>
                  <a:pt x="993140" y="235712"/>
                </a:lnTo>
                <a:lnTo>
                  <a:pt x="1038127" y="208940"/>
                </a:lnTo>
                <a:lnTo>
                  <a:pt x="1063466" y="159480"/>
                </a:lnTo>
                <a:lnTo>
                  <a:pt x="1068324" y="117855"/>
                </a:lnTo>
                <a:lnTo>
                  <a:pt x="1067109" y="96281"/>
                </a:lnTo>
                <a:lnTo>
                  <a:pt x="1057394" y="57991"/>
                </a:lnTo>
                <a:lnTo>
                  <a:pt x="1025207" y="15065"/>
                </a:lnTo>
                <a:lnTo>
                  <a:pt x="1010209" y="6145"/>
                </a:lnTo>
                <a:lnTo>
                  <a:pt x="993140" y="0"/>
                </a:lnTo>
                <a:close/>
              </a:path>
              <a:path w="1068704" h="236219">
                <a:moveTo>
                  <a:pt x="75184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1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90" y="116585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5563" y="2378804"/>
            <a:ext cx="1393190" cy="236220"/>
          </a:xfrm>
          <a:custGeom>
            <a:avLst/>
            <a:gdLst/>
            <a:ahLst/>
            <a:cxnLst/>
            <a:rect l="l" t="t" r="r" b="b"/>
            <a:pathLst>
              <a:path w="1393190" h="236219">
                <a:moveTo>
                  <a:pt x="1317752" y="0"/>
                </a:moveTo>
                <a:lnTo>
                  <a:pt x="1314323" y="9525"/>
                </a:lnTo>
                <a:lnTo>
                  <a:pt x="1328017" y="15430"/>
                </a:lnTo>
                <a:lnTo>
                  <a:pt x="1339770" y="23622"/>
                </a:lnTo>
                <a:lnTo>
                  <a:pt x="1363597" y="61650"/>
                </a:lnTo>
                <a:lnTo>
                  <a:pt x="1371473" y="116585"/>
                </a:lnTo>
                <a:lnTo>
                  <a:pt x="1370591" y="137423"/>
                </a:lnTo>
                <a:lnTo>
                  <a:pt x="1357376" y="188340"/>
                </a:lnTo>
                <a:lnTo>
                  <a:pt x="1328158" y="220184"/>
                </a:lnTo>
                <a:lnTo>
                  <a:pt x="1314704" y="226187"/>
                </a:lnTo>
                <a:lnTo>
                  <a:pt x="1317752" y="235712"/>
                </a:lnTo>
                <a:lnTo>
                  <a:pt x="1362739" y="208940"/>
                </a:lnTo>
                <a:lnTo>
                  <a:pt x="1388078" y="159480"/>
                </a:lnTo>
                <a:lnTo>
                  <a:pt x="1392936" y="117855"/>
                </a:lnTo>
                <a:lnTo>
                  <a:pt x="1391721" y="96281"/>
                </a:lnTo>
                <a:lnTo>
                  <a:pt x="1382006" y="57991"/>
                </a:lnTo>
                <a:lnTo>
                  <a:pt x="1349819" y="15065"/>
                </a:lnTo>
                <a:lnTo>
                  <a:pt x="1334821" y="6145"/>
                </a:lnTo>
                <a:lnTo>
                  <a:pt x="1317752" y="0"/>
                </a:lnTo>
                <a:close/>
              </a:path>
              <a:path w="1393190" h="236219">
                <a:moveTo>
                  <a:pt x="75184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89" y="116585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9939" y="2718656"/>
            <a:ext cx="891540" cy="236220"/>
          </a:xfrm>
          <a:custGeom>
            <a:avLst/>
            <a:gdLst/>
            <a:ahLst/>
            <a:cxnLst/>
            <a:rect l="l" t="t" r="r" b="b"/>
            <a:pathLst>
              <a:path w="891539" h="236219">
                <a:moveTo>
                  <a:pt x="816356" y="0"/>
                </a:moveTo>
                <a:lnTo>
                  <a:pt x="812926" y="9525"/>
                </a:lnTo>
                <a:lnTo>
                  <a:pt x="826621" y="15430"/>
                </a:lnTo>
                <a:lnTo>
                  <a:pt x="838374" y="23622"/>
                </a:lnTo>
                <a:lnTo>
                  <a:pt x="862201" y="61650"/>
                </a:lnTo>
                <a:lnTo>
                  <a:pt x="870076" y="116586"/>
                </a:lnTo>
                <a:lnTo>
                  <a:pt x="869195" y="137423"/>
                </a:lnTo>
                <a:lnTo>
                  <a:pt x="855980" y="188340"/>
                </a:lnTo>
                <a:lnTo>
                  <a:pt x="826762" y="220184"/>
                </a:lnTo>
                <a:lnTo>
                  <a:pt x="813307" y="226187"/>
                </a:lnTo>
                <a:lnTo>
                  <a:pt x="816356" y="235712"/>
                </a:lnTo>
                <a:lnTo>
                  <a:pt x="861343" y="208940"/>
                </a:lnTo>
                <a:lnTo>
                  <a:pt x="886682" y="159480"/>
                </a:lnTo>
                <a:lnTo>
                  <a:pt x="891539" y="117855"/>
                </a:lnTo>
                <a:lnTo>
                  <a:pt x="890325" y="96281"/>
                </a:lnTo>
                <a:lnTo>
                  <a:pt x="880610" y="57991"/>
                </a:lnTo>
                <a:lnTo>
                  <a:pt x="848423" y="15065"/>
                </a:lnTo>
                <a:lnTo>
                  <a:pt x="833425" y="6145"/>
                </a:lnTo>
                <a:lnTo>
                  <a:pt x="816356" y="0"/>
                </a:lnTo>
                <a:close/>
              </a:path>
              <a:path w="891539" h="236219">
                <a:moveTo>
                  <a:pt x="75183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89" y="116586"/>
                </a:lnTo>
                <a:lnTo>
                  <a:pt x="22451" y="96512"/>
                </a:lnTo>
                <a:lnTo>
                  <a:pt x="35559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54555" y="2267240"/>
            <a:ext cx="2122805" cy="7061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914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91465" algn="l"/>
                <a:tab pos="292100" algn="l"/>
              </a:tabLst>
            </a:pPr>
            <a:r>
              <a:rPr sz="2000" dirty="0">
                <a:latin typeface="Cambria Math"/>
                <a:cs typeface="Cambria Math"/>
              </a:rPr>
              <a:t>ℎ</a:t>
            </a:r>
            <a:r>
              <a:rPr sz="2175" baseline="-15325" dirty="0">
                <a:latin typeface="Cambria Math"/>
                <a:cs typeface="Cambria Math"/>
              </a:rPr>
              <a:t>1</a:t>
            </a:r>
            <a:r>
              <a:rPr sz="2175" spc="472" baseline="-153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¬</a:t>
            </a:r>
            <a:r>
              <a:rPr sz="2000" spc="38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AND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𝑦</a:t>
            </a:r>
            <a:endParaRPr sz="2000">
              <a:latin typeface="Cambria Math"/>
              <a:cs typeface="Cambria Math"/>
            </a:endParaRPr>
          </a:p>
          <a:p>
            <a:pPr marL="291465" indent="-22796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291465" algn="l"/>
                <a:tab pos="292100" algn="l"/>
                <a:tab pos="988060" algn="l"/>
              </a:tabLst>
            </a:pPr>
            <a:r>
              <a:rPr sz="2000" dirty="0">
                <a:latin typeface="Cambria Math"/>
                <a:cs typeface="Cambria Math"/>
              </a:rPr>
              <a:t>ℎ</a:t>
            </a:r>
            <a:r>
              <a:rPr sz="2175" baseline="-15325" dirty="0">
                <a:latin typeface="Cambria Math"/>
                <a:cs typeface="Cambria Math"/>
              </a:rPr>
              <a:t>2</a:t>
            </a:r>
            <a:r>
              <a:rPr sz="2175" spc="532" baseline="-15325" dirty="0">
                <a:latin typeface="Cambria Math"/>
                <a:cs typeface="Cambria Math"/>
              </a:rPr>
              <a:t> </a:t>
            </a:r>
            <a:r>
              <a:rPr sz="2000" spc="-60" dirty="0">
                <a:latin typeface="Cambria Math"/>
                <a:cs typeface="Cambria Math"/>
              </a:rPr>
              <a:t>=</a:t>
            </a:r>
            <a:r>
              <a:rPr sz="2000" dirty="0">
                <a:latin typeface="Cambria Math"/>
                <a:cs typeface="Cambria Math"/>
              </a:rPr>
              <a:t>	𝑥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OR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𝑦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85563" y="2718656"/>
            <a:ext cx="757555" cy="236220"/>
          </a:xfrm>
          <a:custGeom>
            <a:avLst/>
            <a:gdLst/>
            <a:ahLst/>
            <a:cxnLst/>
            <a:rect l="l" t="t" r="r" b="b"/>
            <a:pathLst>
              <a:path w="757554" h="236219">
                <a:moveTo>
                  <a:pt x="682244" y="0"/>
                </a:moveTo>
                <a:lnTo>
                  <a:pt x="678814" y="9525"/>
                </a:lnTo>
                <a:lnTo>
                  <a:pt x="692509" y="15430"/>
                </a:lnTo>
                <a:lnTo>
                  <a:pt x="704262" y="23622"/>
                </a:lnTo>
                <a:lnTo>
                  <a:pt x="728089" y="61650"/>
                </a:lnTo>
                <a:lnTo>
                  <a:pt x="735964" y="116586"/>
                </a:lnTo>
                <a:lnTo>
                  <a:pt x="735083" y="137423"/>
                </a:lnTo>
                <a:lnTo>
                  <a:pt x="721868" y="188340"/>
                </a:lnTo>
                <a:lnTo>
                  <a:pt x="692650" y="220184"/>
                </a:lnTo>
                <a:lnTo>
                  <a:pt x="679196" y="226187"/>
                </a:lnTo>
                <a:lnTo>
                  <a:pt x="682244" y="235712"/>
                </a:lnTo>
                <a:lnTo>
                  <a:pt x="727231" y="208940"/>
                </a:lnTo>
                <a:lnTo>
                  <a:pt x="752570" y="159480"/>
                </a:lnTo>
                <a:lnTo>
                  <a:pt x="757427" y="117855"/>
                </a:lnTo>
                <a:lnTo>
                  <a:pt x="756213" y="96281"/>
                </a:lnTo>
                <a:lnTo>
                  <a:pt x="746498" y="57991"/>
                </a:lnTo>
                <a:lnTo>
                  <a:pt x="714311" y="15065"/>
                </a:lnTo>
                <a:lnTo>
                  <a:pt x="699313" y="6145"/>
                </a:lnTo>
                <a:lnTo>
                  <a:pt x="682244" y="0"/>
                </a:lnTo>
                <a:close/>
              </a:path>
              <a:path w="757554" h="236219">
                <a:moveTo>
                  <a:pt x="75184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89" y="116586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87955" y="3448651"/>
            <a:ext cx="1292860" cy="236220"/>
          </a:xfrm>
          <a:custGeom>
            <a:avLst/>
            <a:gdLst/>
            <a:ahLst/>
            <a:cxnLst/>
            <a:rect l="l" t="t" r="r" b="b"/>
            <a:pathLst>
              <a:path w="1292860" h="236220">
                <a:moveTo>
                  <a:pt x="1217168" y="0"/>
                </a:moveTo>
                <a:lnTo>
                  <a:pt x="1213739" y="9525"/>
                </a:lnTo>
                <a:lnTo>
                  <a:pt x="1227433" y="15430"/>
                </a:lnTo>
                <a:lnTo>
                  <a:pt x="1239186" y="23622"/>
                </a:lnTo>
                <a:lnTo>
                  <a:pt x="1263013" y="61650"/>
                </a:lnTo>
                <a:lnTo>
                  <a:pt x="1270889" y="116586"/>
                </a:lnTo>
                <a:lnTo>
                  <a:pt x="1270007" y="137423"/>
                </a:lnTo>
                <a:lnTo>
                  <a:pt x="1256792" y="188341"/>
                </a:lnTo>
                <a:lnTo>
                  <a:pt x="1227574" y="220184"/>
                </a:lnTo>
                <a:lnTo>
                  <a:pt x="1214120" y="226187"/>
                </a:lnTo>
                <a:lnTo>
                  <a:pt x="1217168" y="235712"/>
                </a:lnTo>
                <a:lnTo>
                  <a:pt x="1262155" y="208940"/>
                </a:lnTo>
                <a:lnTo>
                  <a:pt x="1287494" y="159480"/>
                </a:lnTo>
                <a:lnTo>
                  <a:pt x="1292352" y="117856"/>
                </a:lnTo>
                <a:lnTo>
                  <a:pt x="1291137" y="96281"/>
                </a:lnTo>
                <a:lnTo>
                  <a:pt x="1281422" y="57991"/>
                </a:lnTo>
                <a:lnTo>
                  <a:pt x="1249235" y="15065"/>
                </a:lnTo>
                <a:lnTo>
                  <a:pt x="1234237" y="6145"/>
                </a:lnTo>
                <a:lnTo>
                  <a:pt x="1217168" y="0"/>
                </a:lnTo>
                <a:close/>
              </a:path>
              <a:path w="1292860" h="236220">
                <a:moveTo>
                  <a:pt x="75184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4" y="235712"/>
                </a:lnTo>
                <a:lnTo>
                  <a:pt x="78231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90" y="116586"/>
                </a:lnTo>
                <a:lnTo>
                  <a:pt x="22451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4143" y="3448651"/>
            <a:ext cx="1428115" cy="236220"/>
          </a:xfrm>
          <a:custGeom>
            <a:avLst/>
            <a:gdLst/>
            <a:ahLst/>
            <a:cxnLst/>
            <a:rect l="l" t="t" r="r" b="b"/>
            <a:pathLst>
              <a:path w="1428115" h="236220">
                <a:moveTo>
                  <a:pt x="1352803" y="0"/>
                </a:moveTo>
                <a:lnTo>
                  <a:pt x="1349375" y="9525"/>
                </a:lnTo>
                <a:lnTo>
                  <a:pt x="1363069" y="15430"/>
                </a:lnTo>
                <a:lnTo>
                  <a:pt x="1374822" y="23622"/>
                </a:lnTo>
                <a:lnTo>
                  <a:pt x="1398649" y="61650"/>
                </a:lnTo>
                <a:lnTo>
                  <a:pt x="1406525" y="116586"/>
                </a:lnTo>
                <a:lnTo>
                  <a:pt x="1405643" y="137423"/>
                </a:lnTo>
                <a:lnTo>
                  <a:pt x="1392427" y="188341"/>
                </a:lnTo>
                <a:lnTo>
                  <a:pt x="1363210" y="220184"/>
                </a:lnTo>
                <a:lnTo>
                  <a:pt x="1349755" y="226187"/>
                </a:lnTo>
                <a:lnTo>
                  <a:pt x="1352803" y="235712"/>
                </a:lnTo>
                <a:lnTo>
                  <a:pt x="1397791" y="208940"/>
                </a:lnTo>
                <a:lnTo>
                  <a:pt x="1423130" y="159480"/>
                </a:lnTo>
                <a:lnTo>
                  <a:pt x="1427987" y="117856"/>
                </a:lnTo>
                <a:lnTo>
                  <a:pt x="1426773" y="96281"/>
                </a:lnTo>
                <a:lnTo>
                  <a:pt x="1417058" y="57991"/>
                </a:lnTo>
                <a:lnTo>
                  <a:pt x="1384871" y="15065"/>
                </a:lnTo>
                <a:lnTo>
                  <a:pt x="1369873" y="6145"/>
                </a:lnTo>
                <a:lnTo>
                  <a:pt x="1352803" y="0"/>
                </a:lnTo>
                <a:close/>
              </a:path>
              <a:path w="1428115" h="236220">
                <a:moveTo>
                  <a:pt x="75183" y="0"/>
                </a:moveTo>
                <a:lnTo>
                  <a:pt x="30267" y="26771"/>
                </a:lnTo>
                <a:lnTo>
                  <a:pt x="4857" y="76326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646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7" y="220184"/>
                </a:lnTo>
                <a:lnTo>
                  <a:pt x="53181" y="211883"/>
                </a:lnTo>
                <a:lnTo>
                  <a:pt x="29412" y="173289"/>
                </a:lnTo>
                <a:lnTo>
                  <a:pt x="21589" y="116586"/>
                </a:lnTo>
                <a:lnTo>
                  <a:pt x="22451" y="96512"/>
                </a:lnTo>
                <a:lnTo>
                  <a:pt x="35559" y="46862"/>
                </a:lnTo>
                <a:lnTo>
                  <a:pt x="64992" y="15430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135949"/>
              </p:ext>
            </p:extLst>
          </p:nvPr>
        </p:nvGraphicFramePr>
        <p:xfrm>
          <a:off x="1400911" y="4359876"/>
          <a:ext cx="5651500" cy="18275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x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y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4533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</a:rPr>
                        <a:t>h</a:t>
                      </a:r>
                      <a:r>
                        <a:rPr sz="1800" b="1" spc="-37" baseline="-20833" dirty="0">
                          <a:solidFill>
                            <a:srgbClr val="FFFFFF"/>
                          </a:solidFill>
                        </a:rPr>
                        <a:t>1</a:t>
                      </a:r>
                      <a:endParaRPr sz="1800" baseline="-20833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</a:rPr>
                        <a:t>h</a:t>
                      </a:r>
                      <a:r>
                        <a:rPr sz="1800" b="1" spc="-37" baseline="-20833" dirty="0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aseline="-20833" dirty="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R="38036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</a:rPr>
                        <a:t>out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/>
                        <a:t>-</a:t>
                      </a:r>
                      <a:r>
                        <a:rPr sz="1800" spc="-50" dirty="0"/>
                        <a:t>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R="42100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/>
                        <a:t>-</a:t>
                      </a:r>
                      <a:r>
                        <a:rPr sz="1800" spc="-50" dirty="0"/>
                        <a:t>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/>
                        <a:t>-</a:t>
                      </a:r>
                      <a:r>
                        <a:rPr sz="1800" spc="-50" dirty="0"/>
                        <a:t>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/>
                        <a:t>-</a:t>
                      </a:r>
                      <a:r>
                        <a:rPr sz="1800" spc="-50" dirty="0"/>
                        <a:t>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/>
                        <a:t>-</a:t>
                      </a:r>
                      <a:r>
                        <a:rPr sz="1800" spc="-50" dirty="0"/>
                        <a:t>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/>
                        <a:t>-</a:t>
                      </a:r>
                      <a:r>
                        <a:rPr sz="1800" spc="-50" dirty="0"/>
                        <a:t>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/>
                        <a:t>-</a:t>
                      </a:r>
                      <a:r>
                        <a:rPr sz="1800" spc="-50" dirty="0"/>
                        <a:t>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–1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R="42100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/>
                        <a:t>+1</a:t>
                      </a:r>
                      <a:endParaRPr sz="1800" dirty="0">
                        <a:latin typeface="Century Gothic"/>
                        <a:cs typeface="Century Gothic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4257" y="3589025"/>
            <a:ext cx="2572495" cy="257249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AF09EAA7-2FB7-B019-47EC-C102EC65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XOR Example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844856"/>
            <a:ext cx="808164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Common</a:t>
            </a:r>
            <a:r>
              <a:rPr sz="4400" u="none" spc="-50" dirty="0"/>
              <a:t> </a:t>
            </a:r>
            <a:r>
              <a:rPr sz="4400" u="none" dirty="0"/>
              <a:t>Tasks:</a:t>
            </a:r>
            <a:r>
              <a:rPr sz="4400" u="none" spc="-15" dirty="0"/>
              <a:t> </a:t>
            </a:r>
            <a:r>
              <a:rPr sz="4400" u="none" spc="-10" dirty="0"/>
              <a:t>Classification</a:t>
            </a:r>
            <a:endParaRPr sz="4400" dirty="0"/>
          </a:p>
        </p:txBody>
      </p:sp>
      <p:sp>
        <p:nvSpPr>
          <p:cNvPr id="8" name="object 8"/>
          <p:cNvSpPr txBox="1"/>
          <p:nvPr/>
        </p:nvSpPr>
        <p:spPr>
          <a:xfrm>
            <a:off x="8305292" y="3353088"/>
            <a:ext cx="922655" cy="40639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3350"/>
              </a:lnSpc>
            </a:pPr>
            <a:r>
              <a:rPr sz="2800" b="1" spc="-10" dirty="0">
                <a:solidFill>
                  <a:schemeClr val="bg1"/>
                </a:solidFill>
                <a:latin typeface="Century Gothic"/>
                <a:cs typeface="Century Gothic"/>
              </a:rPr>
              <a:t>“cat”</a:t>
            </a:r>
            <a:endParaRPr sz="2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2400" y="3759481"/>
            <a:ext cx="1988440" cy="100348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05"/>
              </a:spcBef>
            </a:pPr>
            <a:r>
              <a:rPr sz="2800" b="1" spc="-10" dirty="0">
                <a:latin typeface="Century Gothic"/>
                <a:cs typeface="Century Gothic"/>
              </a:rPr>
              <a:t>“dog”</a:t>
            </a:r>
            <a:endParaRPr sz="2800" dirty="0">
              <a:latin typeface="Century Gothic"/>
              <a:cs typeface="Century Gothic"/>
            </a:endParaRPr>
          </a:p>
          <a:p>
            <a:pPr marL="49530" algn="ctr">
              <a:lnSpc>
                <a:spcPct val="100000"/>
              </a:lnSpc>
              <a:spcBef>
                <a:spcPts val="509"/>
              </a:spcBef>
            </a:pPr>
            <a:r>
              <a:rPr sz="2800" b="1" spc="-10" dirty="0">
                <a:latin typeface="Century Gothic"/>
                <a:cs typeface="Century Gothic"/>
              </a:rPr>
              <a:t>“</a:t>
            </a:r>
            <a:r>
              <a:rPr lang="en-GB" sz="2800" b="1" spc="-10" dirty="0">
                <a:latin typeface="Century Gothic"/>
                <a:cs typeface="Century Gothic"/>
              </a:rPr>
              <a:t>chicken</a:t>
            </a:r>
            <a:r>
              <a:rPr sz="2800" b="1" spc="-10" dirty="0">
                <a:latin typeface="Century Gothic"/>
                <a:cs typeface="Century Gothic"/>
              </a:rPr>
              <a:t>”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13" name="Picture 12" descr="A picture containing cat, sitting, domestic cat&#10;&#10;Description automatically generated">
            <a:extLst>
              <a:ext uri="{FF2B5EF4-FFF2-40B4-BE49-F238E27FC236}">
                <a16:creationId xmlns:a16="http://schemas.microsoft.com/office/drawing/2014/main" id="{7086BD41-3C2E-43C0-CDCB-998907DFA7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6300" y="1928901"/>
            <a:ext cx="3056998" cy="4075997"/>
          </a:xfrm>
          <a:prstGeom prst="rect">
            <a:avLst/>
          </a:prstGeom>
        </p:spPr>
      </p:pic>
      <p:sp>
        <p:nvSpPr>
          <p:cNvPr id="14" name="object 11">
            <a:extLst>
              <a:ext uri="{FF2B5EF4-FFF2-40B4-BE49-F238E27FC236}">
                <a16:creationId xmlns:a16="http://schemas.microsoft.com/office/drawing/2014/main" id="{874DD13B-5512-914B-EF58-A3A964D8FEE3}"/>
              </a:ext>
            </a:extLst>
          </p:cNvPr>
          <p:cNvSpPr txBox="1"/>
          <p:nvPr/>
        </p:nvSpPr>
        <p:spPr>
          <a:xfrm>
            <a:off x="1905000" y="5563310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1800" dirty="0">
                <a:latin typeface="Century Gothic"/>
                <a:cs typeface="Century Gothic"/>
              </a:rPr>
              <a:t>Input</a:t>
            </a:r>
            <a:endParaRPr sz="1800" dirty="0">
              <a:latin typeface="Century Gothic"/>
              <a:cs typeface="Century Gothic"/>
            </a:endParaRPr>
          </a:p>
        </p:txBody>
      </p:sp>
      <p:grpSp>
        <p:nvGrpSpPr>
          <p:cNvPr id="15" name="object 4">
            <a:extLst>
              <a:ext uri="{FF2B5EF4-FFF2-40B4-BE49-F238E27FC236}">
                <a16:creationId xmlns:a16="http://schemas.microsoft.com/office/drawing/2014/main" id="{995E8B50-B54F-2472-0925-36662A73AB15}"/>
              </a:ext>
            </a:extLst>
          </p:cNvPr>
          <p:cNvGrpSpPr/>
          <p:nvPr/>
        </p:nvGrpSpPr>
        <p:grpSpPr>
          <a:xfrm>
            <a:off x="5943600" y="3666226"/>
            <a:ext cx="1389380" cy="601345"/>
            <a:chOff x="5419090" y="3777741"/>
            <a:chExt cx="1389380" cy="601345"/>
          </a:xfrm>
          <a:solidFill>
            <a:srgbClr val="00B0F0"/>
          </a:solidFill>
        </p:grpSpPr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92CC48DF-64E3-3611-C3B5-92319FF50A06}"/>
                </a:ext>
              </a:extLst>
            </p:cNvPr>
            <p:cNvSpPr/>
            <p:nvPr/>
          </p:nvSpPr>
          <p:spPr>
            <a:xfrm>
              <a:off x="5425440" y="3784091"/>
              <a:ext cx="1376680" cy="588645"/>
            </a:xfrm>
            <a:custGeom>
              <a:avLst/>
              <a:gdLst/>
              <a:ahLst/>
              <a:cxnLst/>
              <a:rect l="l" t="t" r="r" b="b"/>
              <a:pathLst>
                <a:path w="1376679" h="588645">
                  <a:moveTo>
                    <a:pt x="1082039" y="0"/>
                  </a:moveTo>
                  <a:lnTo>
                    <a:pt x="1082039" y="147065"/>
                  </a:lnTo>
                  <a:lnTo>
                    <a:pt x="0" y="147065"/>
                  </a:lnTo>
                  <a:lnTo>
                    <a:pt x="0" y="441197"/>
                  </a:lnTo>
                  <a:lnTo>
                    <a:pt x="1082039" y="441197"/>
                  </a:lnTo>
                  <a:lnTo>
                    <a:pt x="1082039" y="588263"/>
                  </a:lnTo>
                  <a:lnTo>
                    <a:pt x="1376171" y="294131"/>
                  </a:lnTo>
                  <a:lnTo>
                    <a:pt x="108203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65D0F768-6081-FF8A-830E-44DBDDF31ECA}"/>
                </a:ext>
              </a:extLst>
            </p:cNvPr>
            <p:cNvSpPr/>
            <p:nvPr/>
          </p:nvSpPr>
          <p:spPr>
            <a:xfrm>
              <a:off x="5425440" y="3784091"/>
              <a:ext cx="1376680" cy="588645"/>
            </a:xfrm>
            <a:custGeom>
              <a:avLst/>
              <a:gdLst/>
              <a:ahLst/>
              <a:cxnLst/>
              <a:rect l="l" t="t" r="r" b="b"/>
              <a:pathLst>
                <a:path w="1376679" h="588645">
                  <a:moveTo>
                    <a:pt x="0" y="147065"/>
                  </a:moveTo>
                  <a:lnTo>
                    <a:pt x="1082039" y="147065"/>
                  </a:lnTo>
                  <a:lnTo>
                    <a:pt x="1082039" y="0"/>
                  </a:lnTo>
                  <a:lnTo>
                    <a:pt x="1376171" y="294131"/>
                  </a:lnTo>
                  <a:lnTo>
                    <a:pt x="1082039" y="588263"/>
                  </a:lnTo>
                  <a:lnTo>
                    <a:pt x="1082039" y="441197"/>
                  </a:lnTo>
                  <a:lnTo>
                    <a:pt x="0" y="441197"/>
                  </a:lnTo>
                  <a:lnTo>
                    <a:pt x="0" y="147065"/>
                  </a:lnTo>
                  <a:close/>
                </a:path>
              </a:pathLst>
            </a:custGeom>
            <a:grpFill/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444" y="2099462"/>
            <a:ext cx="2352675" cy="25491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5"/>
              </a:spcBef>
            </a:pPr>
            <a:r>
              <a:rPr sz="2800" spc="-10" dirty="0">
                <a:latin typeface="Century Gothic"/>
                <a:cs typeface="Century Gothic"/>
              </a:rPr>
              <a:t>Input: Output: Prediction: </a:t>
            </a:r>
            <a:r>
              <a:rPr sz="2800" dirty="0">
                <a:latin typeface="Century Gothic"/>
                <a:cs typeface="Century Gothic"/>
              </a:rPr>
              <a:t>Forward</a:t>
            </a:r>
            <a:r>
              <a:rPr sz="2800" spc="-10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Pass: Layer: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0" y="2286000"/>
            <a:ext cx="7828442" cy="3407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Century Gothic"/>
                <a:cs typeface="Century Gothic"/>
              </a:rPr>
              <a:t>a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set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of </a:t>
            </a:r>
            <a:r>
              <a:rPr sz="2000" i="1" spc="-10" dirty="0">
                <a:latin typeface="Century Gothic"/>
                <a:cs typeface="Century Gothic"/>
              </a:rPr>
              <a:t>real-</a:t>
            </a:r>
            <a:r>
              <a:rPr sz="2000" i="1" dirty="0">
                <a:latin typeface="Century Gothic"/>
                <a:cs typeface="Century Gothic"/>
              </a:rPr>
              <a:t>valued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numbers,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with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or</a:t>
            </a:r>
            <a:r>
              <a:rPr sz="2000" i="1" spc="-1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w/out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 </a:t>
            </a:r>
            <a:r>
              <a:rPr sz="2000" i="1" spc="-10" dirty="0">
                <a:latin typeface="Century Gothic"/>
                <a:cs typeface="Century Gothic"/>
              </a:rPr>
              <a:t>structure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000" i="1" dirty="0">
                <a:latin typeface="Century Gothic"/>
                <a:cs typeface="Century Gothic"/>
              </a:rPr>
              <a:t>the</a:t>
            </a:r>
            <a:r>
              <a:rPr sz="2000" i="1" spc="-5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values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of</a:t>
            </a:r>
            <a:r>
              <a:rPr sz="2000" i="1" spc="-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the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last</a:t>
            </a:r>
            <a:r>
              <a:rPr sz="2000" i="1" spc="-2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layer,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also</a:t>
            </a:r>
            <a:r>
              <a:rPr sz="2000" i="1" spc="-1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called</a:t>
            </a:r>
            <a:r>
              <a:rPr sz="2000" i="1" spc="-10" dirty="0">
                <a:latin typeface="Century Gothic"/>
                <a:cs typeface="Century Gothic"/>
              </a:rPr>
              <a:t> logits</a:t>
            </a:r>
            <a:endParaRPr sz="2000" dirty="0">
              <a:latin typeface="Century Gothic"/>
              <a:cs typeface="Century Gothic"/>
            </a:endParaRPr>
          </a:p>
          <a:p>
            <a:pPr marL="12700" marR="248920">
              <a:lnSpc>
                <a:spcPct val="167500"/>
              </a:lnSpc>
            </a:pPr>
            <a:r>
              <a:rPr sz="2000" i="1" dirty="0">
                <a:latin typeface="Century Gothic"/>
                <a:cs typeface="Century Gothic"/>
              </a:rPr>
              <a:t>a</a:t>
            </a:r>
            <a:r>
              <a:rPr sz="2000" i="1" spc="-2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classification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label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or</a:t>
            </a:r>
            <a:r>
              <a:rPr sz="2000" i="1" spc="-1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 regression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value,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see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below </a:t>
            </a:r>
            <a:r>
              <a:rPr sz="2000" i="1" dirty="0">
                <a:latin typeface="Century Gothic"/>
                <a:cs typeface="Century Gothic"/>
              </a:rPr>
              <a:t>a transformation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of</a:t>
            </a:r>
            <a:r>
              <a:rPr sz="2000" i="1" spc="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the</a:t>
            </a:r>
            <a:r>
              <a:rPr sz="2000" i="1" spc="-1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inputs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into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the</a:t>
            </a:r>
            <a:r>
              <a:rPr sz="2000" i="1" spc="-10" dirty="0">
                <a:latin typeface="Century Gothic"/>
                <a:cs typeface="Century Gothic"/>
              </a:rPr>
              <a:t> outputs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lang="en-GB" sz="2000" i="1" dirty="0">
                <a:latin typeface="Century Gothic"/>
                <a:cs typeface="Century Gothic"/>
              </a:rPr>
              <a:t>a set of simple operations that can be performed in parallel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2000" i="1" dirty="0">
                <a:latin typeface="Century Gothic"/>
                <a:cs typeface="Century Gothic"/>
              </a:rPr>
              <a:t>at</a:t>
            </a:r>
            <a:r>
              <a:rPr sz="2000" i="1" spc="-1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layer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</a:t>
            </a:r>
            <a:r>
              <a:rPr sz="2000" i="1" spc="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is the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weighted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sum</a:t>
            </a:r>
            <a:r>
              <a:rPr sz="2000" i="1" spc="-2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of</a:t>
            </a:r>
            <a:r>
              <a:rPr sz="2000" i="1" spc="-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nodes</a:t>
            </a:r>
            <a:r>
              <a:rPr sz="2000" i="1" spc="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at layer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spc="-25" dirty="0">
                <a:latin typeface="Century Gothic"/>
                <a:cs typeface="Century Gothic"/>
              </a:rPr>
              <a:t>L-</a:t>
            </a:r>
            <a:r>
              <a:rPr sz="2000" i="1" spc="-50" dirty="0">
                <a:latin typeface="Century Gothic"/>
                <a:cs typeface="Century Gothic"/>
              </a:rPr>
              <a:t>1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i="1" dirty="0">
                <a:latin typeface="Century Gothic"/>
                <a:cs typeface="Century Gothic"/>
              </a:rPr>
              <a:t>an</a:t>
            </a:r>
            <a:r>
              <a:rPr sz="2000" i="1" spc="-1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element-wise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operation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on given</a:t>
            </a:r>
            <a:r>
              <a:rPr sz="2000" i="1" spc="-1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layer’s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projections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444" y="4754118"/>
            <a:ext cx="1892935" cy="9979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5"/>
              </a:spcBef>
            </a:pPr>
            <a:r>
              <a:rPr sz="2800" spc="-10" dirty="0">
                <a:latin typeface="Century Gothic"/>
                <a:cs typeface="Century Gothic"/>
              </a:rPr>
              <a:t>Projection: Activation: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B6226D6-5724-2B03-84C9-78F91C08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raphic 384">
            <a:extLst>
              <a:ext uri="{FF2B5EF4-FFF2-40B4-BE49-F238E27FC236}">
                <a16:creationId xmlns:a16="http://schemas.microsoft.com/office/drawing/2014/main" id="{E8CE641D-6CD1-8B65-ED11-9F37E119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822" y="0"/>
            <a:ext cx="8141735" cy="6858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6795" y="2344176"/>
            <a:ext cx="2525268" cy="26319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73312" y="3281690"/>
            <a:ext cx="702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Oranges: Apples: Carrots: Other: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88092" y="3281690"/>
            <a:ext cx="4025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Century Gothic"/>
                <a:cs typeface="Century Gothic"/>
              </a:rPr>
              <a:t>0.95</a:t>
            </a:r>
            <a:endParaRPr sz="1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solidFill>
                  <a:srgbClr val="FFFFFF"/>
                </a:solidFill>
                <a:latin typeface="Century Gothic"/>
                <a:cs typeface="Century Gothic"/>
              </a:rPr>
              <a:t>0.04</a:t>
            </a:r>
            <a:endParaRPr sz="1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0.008</a:t>
            </a:r>
            <a:endParaRPr sz="1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0.002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19600" y="1820036"/>
            <a:ext cx="1222375" cy="3691314"/>
          </a:xfrm>
          <a:custGeom>
            <a:avLst/>
            <a:gdLst/>
            <a:ahLst/>
            <a:cxnLst/>
            <a:rect l="l" t="t" r="r" b="b"/>
            <a:pathLst>
              <a:path w="1222375" h="2632075">
                <a:moveTo>
                  <a:pt x="0" y="2631948"/>
                </a:moveTo>
                <a:lnTo>
                  <a:pt x="1222248" y="2631948"/>
                </a:lnTo>
                <a:lnTo>
                  <a:pt x="1222248" y="0"/>
                </a:lnTo>
                <a:lnTo>
                  <a:pt x="0" y="0"/>
                </a:lnTo>
                <a:lnTo>
                  <a:pt x="0" y="2631948"/>
                </a:lnTo>
                <a:close/>
              </a:path>
            </a:pathLst>
          </a:custGeom>
          <a:ln w="444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60096" y="5722670"/>
            <a:ext cx="10007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dirty="0">
                <a:solidFill>
                  <a:srgbClr val="FF0000"/>
                </a:solidFill>
                <a:latin typeface="Century Gothic"/>
                <a:cs typeface="Century Gothic"/>
              </a:rPr>
              <a:t>Input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39A5BE0-724E-1B10-21C4-C6239FA8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raphic 384">
            <a:extLst>
              <a:ext uri="{FF2B5EF4-FFF2-40B4-BE49-F238E27FC236}">
                <a16:creationId xmlns:a16="http://schemas.microsoft.com/office/drawing/2014/main" id="{E8CE641D-6CD1-8B65-ED11-9F37E119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822" y="0"/>
            <a:ext cx="8141735" cy="6858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6795" y="2344176"/>
            <a:ext cx="2525268" cy="26319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73312" y="3281690"/>
            <a:ext cx="702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Oranges: Apples: Carrots: Other: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88092" y="3281690"/>
            <a:ext cx="4025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Century Gothic"/>
                <a:cs typeface="Century Gothic"/>
              </a:rPr>
              <a:t>0.95</a:t>
            </a:r>
            <a:endParaRPr sz="1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solidFill>
                  <a:srgbClr val="FFFFFF"/>
                </a:solidFill>
                <a:latin typeface="Century Gothic"/>
                <a:cs typeface="Century Gothic"/>
              </a:rPr>
              <a:t>0.04</a:t>
            </a:r>
            <a:endParaRPr sz="1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0.008</a:t>
            </a:r>
            <a:endParaRPr sz="1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0.002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86563" y="1835155"/>
            <a:ext cx="2081037" cy="3691314"/>
          </a:xfrm>
          <a:custGeom>
            <a:avLst/>
            <a:gdLst/>
            <a:ahLst/>
            <a:cxnLst/>
            <a:rect l="l" t="t" r="r" b="b"/>
            <a:pathLst>
              <a:path w="1222375" h="2632075">
                <a:moveTo>
                  <a:pt x="0" y="2631948"/>
                </a:moveTo>
                <a:lnTo>
                  <a:pt x="1222248" y="2631948"/>
                </a:lnTo>
                <a:lnTo>
                  <a:pt x="1222248" y="0"/>
                </a:lnTo>
                <a:lnTo>
                  <a:pt x="0" y="0"/>
                </a:lnTo>
                <a:lnTo>
                  <a:pt x="0" y="2631948"/>
                </a:lnTo>
                <a:close/>
              </a:path>
            </a:pathLst>
          </a:custGeom>
          <a:ln w="444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5405444" y="5737789"/>
            <a:ext cx="190975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2400" dirty="0">
                <a:solidFill>
                  <a:srgbClr val="FF0000"/>
                </a:solidFill>
                <a:latin typeface="Century Gothic"/>
                <a:cs typeface="Century Gothic"/>
              </a:rPr>
              <a:t>Hidden activations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39A5BE0-724E-1B10-21C4-C6239FA8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1907399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828800"/>
            <a:ext cx="10432898" cy="293541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348615">
              <a:lnSpc>
                <a:spcPts val="3030"/>
              </a:lnSpc>
              <a:spcBef>
                <a:spcPts val="470"/>
              </a:spcBef>
            </a:pPr>
            <a:r>
              <a:rPr lang="en-GB" sz="2800" dirty="0">
                <a:latin typeface="Century Gothic"/>
                <a:cs typeface="Century Gothic"/>
              </a:rPr>
              <a:t>These are the</a:t>
            </a:r>
            <a:r>
              <a:rPr sz="2800" spc="-20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intermediate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results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NN’s</a:t>
            </a:r>
            <a:r>
              <a:rPr lang="en-GB"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computations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259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b="1" dirty="0">
                <a:latin typeface="Century Gothic"/>
                <a:cs typeface="Century Gothic"/>
              </a:rPr>
              <a:t>Hidden layers are usually not interpretable</a:t>
            </a:r>
            <a:r>
              <a:rPr sz="2800" b="1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698500" marR="5080" lvl="1" indent="-228600">
              <a:lnSpc>
                <a:spcPct val="90000"/>
              </a:lnSpc>
              <a:spcBef>
                <a:spcPts val="4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NNs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do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not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necessarily</a:t>
            </a:r>
            <a:r>
              <a:rPr sz="2400" b="1" spc="-4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learn</a:t>
            </a:r>
            <a:r>
              <a:rPr sz="2400" b="1" spc="-1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interpretable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features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to</a:t>
            </a:r>
            <a:r>
              <a:rPr sz="2400" b="1" spc="-10" dirty="0">
                <a:latin typeface="Century Gothic"/>
                <a:cs typeface="Century Gothic"/>
              </a:rPr>
              <a:t> humans. </a:t>
            </a:r>
            <a:r>
              <a:rPr sz="2400" dirty="0">
                <a:latin typeface="Century Gothic"/>
                <a:cs typeface="Century Gothic"/>
              </a:rPr>
              <a:t>What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they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‘learn’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set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weights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that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performs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well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the </a:t>
            </a:r>
            <a:r>
              <a:rPr sz="2400" dirty="0">
                <a:latin typeface="Century Gothic"/>
                <a:cs typeface="Century Gothic"/>
              </a:rPr>
              <a:t>context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 the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full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model.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This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so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because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</a:t>
            </a:r>
            <a:r>
              <a:rPr sz="2400" spc="-10" dirty="0">
                <a:latin typeface="Century Gothic"/>
                <a:cs typeface="Century Gothic"/>
              </a:rPr>
              <a:t>representation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distributed.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Usually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only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lower-</a:t>
            </a:r>
            <a:r>
              <a:rPr sz="2400" dirty="0">
                <a:latin typeface="Century Gothic"/>
                <a:cs typeface="Century Gothic"/>
              </a:rPr>
              <a:t>layers’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nodes</a:t>
            </a:r>
            <a:r>
              <a:rPr sz="2400" spc="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be </a:t>
            </a:r>
            <a:r>
              <a:rPr sz="2400" dirty="0">
                <a:latin typeface="Century Gothic"/>
                <a:cs typeface="Century Gothic"/>
              </a:rPr>
              <a:t>associated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with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concepts.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C0DE3-846A-162B-4C3D-8DBADFF3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layers and activations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29981" y="1981200"/>
            <a:ext cx="9932035" cy="273279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065">
              <a:spcBef>
                <a:spcPts val="220"/>
              </a:spcBef>
              <a:tabLst>
                <a:tab pos="699135" algn="l"/>
              </a:tabLst>
            </a:pPr>
            <a:r>
              <a:rPr sz="2400" b="1" dirty="0">
                <a:latin typeface="Century Gothic"/>
                <a:cs typeface="Century Gothic"/>
              </a:rPr>
              <a:t>Lack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of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interpretation</a:t>
            </a:r>
            <a:r>
              <a:rPr sz="2400" b="1" spc="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is not the same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as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a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lack</a:t>
            </a:r>
            <a:r>
              <a:rPr sz="2400" b="1" spc="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of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spc="-10" dirty="0">
                <a:latin typeface="Century Gothic"/>
                <a:cs typeface="Century Gothic"/>
              </a:rPr>
              <a:t>content.</a:t>
            </a:r>
            <a:endParaRPr lang="en-GB" sz="2400" b="1" spc="-10" dirty="0">
              <a:latin typeface="Century Gothic"/>
              <a:cs typeface="Century Gothic"/>
            </a:endParaRPr>
          </a:p>
          <a:p>
            <a:pPr marL="354965" indent="-342900"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9135" algn="l"/>
              </a:tabLst>
            </a:pPr>
            <a:r>
              <a:rPr lang="en-US" sz="2400" dirty="0">
                <a:latin typeface="Century Gothic"/>
                <a:cs typeface="Century Gothic"/>
              </a:rPr>
              <a:t>NNs can be successful only if they preserve relevant information from their inputs as these are passed through the layers. </a:t>
            </a:r>
          </a:p>
          <a:p>
            <a:pPr marL="354965" indent="-342900"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9135" algn="l"/>
              </a:tabLst>
            </a:pPr>
            <a:r>
              <a:rPr lang="en-US" sz="2400" dirty="0">
                <a:latin typeface="Century Gothic"/>
                <a:cs typeface="Century Gothic"/>
              </a:rPr>
              <a:t>This means the relevant information needs to be retrievable from any layer. </a:t>
            </a:r>
          </a:p>
          <a:p>
            <a:pPr marL="354965" indent="-342900"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699135" algn="l"/>
              </a:tabLst>
            </a:pPr>
            <a:r>
              <a:rPr lang="en-US" sz="2400" dirty="0">
                <a:latin typeface="Century Gothic"/>
                <a:cs typeface="Century Gothic"/>
              </a:rPr>
              <a:t>Hidden layers can be used as feature extractors. </a:t>
            </a:r>
          </a:p>
          <a:p>
            <a:pPr marL="12065">
              <a:spcBef>
                <a:spcPts val="220"/>
              </a:spcBef>
              <a:tabLst>
                <a:tab pos="699135" algn="l"/>
              </a:tabLst>
            </a:pP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50F9D7-E881-8B8F-F308-54C4FED7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layers and activations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raphic 384">
            <a:extLst>
              <a:ext uri="{FF2B5EF4-FFF2-40B4-BE49-F238E27FC236}">
                <a16:creationId xmlns:a16="http://schemas.microsoft.com/office/drawing/2014/main" id="{E8CE641D-6CD1-8B65-ED11-9F37E119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822" y="0"/>
            <a:ext cx="8141735" cy="6858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6795" y="2344176"/>
            <a:ext cx="2525268" cy="26319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73312" y="3281690"/>
            <a:ext cx="702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Oranges: Apples: Carrots: Other: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88092" y="3281690"/>
            <a:ext cx="4025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Century Gothic"/>
                <a:cs typeface="Century Gothic"/>
              </a:rPr>
              <a:t>0.95</a:t>
            </a:r>
            <a:endParaRPr sz="1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solidFill>
                  <a:srgbClr val="FFFFFF"/>
                </a:solidFill>
                <a:latin typeface="Century Gothic"/>
                <a:cs typeface="Century Gothic"/>
              </a:rPr>
              <a:t>0.04</a:t>
            </a:r>
            <a:endParaRPr sz="1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0.008</a:t>
            </a:r>
            <a:endParaRPr sz="1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0.002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39102" y="1864826"/>
            <a:ext cx="1222375" cy="3691314"/>
          </a:xfrm>
          <a:custGeom>
            <a:avLst/>
            <a:gdLst/>
            <a:ahLst/>
            <a:cxnLst/>
            <a:rect l="l" t="t" r="r" b="b"/>
            <a:pathLst>
              <a:path w="1222375" h="2632075">
                <a:moveTo>
                  <a:pt x="0" y="2631948"/>
                </a:moveTo>
                <a:lnTo>
                  <a:pt x="1222248" y="2631948"/>
                </a:lnTo>
                <a:lnTo>
                  <a:pt x="1222248" y="0"/>
                </a:lnTo>
                <a:lnTo>
                  <a:pt x="0" y="0"/>
                </a:lnTo>
                <a:lnTo>
                  <a:pt x="0" y="2631948"/>
                </a:lnTo>
                <a:close/>
              </a:path>
            </a:pathLst>
          </a:custGeom>
          <a:ln w="444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7357983" y="5767460"/>
            <a:ext cx="12223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dirty="0">
                <a:solidFill>
                  <a:srgbClr val="FF0000"/>
                </a:solidFill>
                <a:latin typeface="Century Gothic"/>
                <a:cs typeface="Century Gothic"/>
              </a:rPr>
              <a:t>Output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39A5BE0-724E-1B10-21C4-C6239FA8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3600624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9499" y="1828800"/>
            <a:ext cx="10033000" cy="395236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261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dirty="0">
                <a:latin typeface="Century Gothic"/>
                <a:cs typeface="Century Gothic"/>
              </a:rPr>
              <a:t>NN</a:t>
            </a:r>
            <a:r>
              <a:rPr sz="2800" b="1" spc="-5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output</a:t>
            </a:r>
            <a:r>
              <a:rPr sz="2800" b="1" spc="-55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latin typeface="Century Gothic"/>
                <a:cs typeface="Century Gothic"/>
              </a:rPr>
              <a:t>interpretation</a:t>
            </a:r>
            <a:r>
              <a:rPr sz="2800" b="1" spc="-6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is</a:t>
            </a:r>
            <a:r>
              <a:rPr sz="2800" b="1" spc="-50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latin typeface="Century Gothic"/>
                <a:cs typeface="Century Gothic"/>
              </a:rPr>
              <a:t>task-dependent.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entury Gothic"/>
                <a:cs typeface="Century Gothic"/>
              </a:rPr>
              <a:t>Classification:</a:t>
            </a:r>
            <a:endParaRPr sz="2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Targets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individual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elements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from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list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possible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classes.</a:t>
            </a:r>
            <a:endParaRPr sz="20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ts val="2280"/>
              </a:lnSpc>
              <a:spcBef>
                <a:spcPts val="2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Output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vector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lang="en-GB" sz="2000" dirty="0">
                <a:latin typeface="Century Gothic"/>
                <a:cs typeface="Century Gothic"/>
              </a:rPr>
              <a:t> positive normalized </a:t>
            </a:r>
            <a:r>
              <a:rPr sz="2000" dirty="0">
                <a:latin typeface="Century Gothic"/>
                <a:cs typeface="Century Gothic"/>
              </a:rPr>
              <a:t>scores.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endParaRPr lang="en-GB" sz="2000" spc="-35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ts val="2280"/>
              </a:lnSpc>
              <a:spcBef>
                <a:spcPts val="2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Class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with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highest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score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by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convention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NN’s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prediction.</a:t>
            </a:r>
            <a:endParaRPr sz="20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entury Gothic"/>
                <a:cs typeface="Century Gothic"/>
              </a:rPr>
              <a:t>Regression:</a:t>
            </a:r>
            <a:endParaRPr sz="2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Target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 a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scalar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or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vector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real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valued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quantities.</a:t>
            </a:r>
            <a:endParaRPr sz="20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Output</a:t>
            </a:r>
            <a:r>
              <a:rPr sz="2000" spc="-7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shares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shape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target</a:t>
            </a:r>
            <a:r>
              <a:rPr sz="2000" spc="-10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600" dirty="0">
              <a:latin typeface="Century Gothic"/>
              <a:cs typeface="Century Gothic"/>
            </a:endParaRPr>
          </a:p>
          <a:p>
            <a:pPr marL="469900" marR="517525">
              <a:lnSpc>
                <a:spcPts val="2160"/>
              </a:lnSpc>
              <a:spcBef>
                <a:spcPts val="5"/>
              </a:spcBef>
            </a:pPr>
            <a:r>
              <a:rPr sz="2000" i="1" dirty="0">
                <a:latin typeface="Century Gothic"/>
                <a:cs typeface="Century Gothic"/>
              </a:rPr>
              <a:t>Note:</a:t>
            </a:r>
            <a:r>
              <a:rPr sz="2000" i="1" spc="-6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classification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outputs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need</a:t>
            </a:r>
            <a:r>
              <a:rPr sz="2000" i="1" spc="-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to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be</a:t>
            </a:r>
            <a:r>
              <a:rPr sz="2000" i="1" spc="-1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processed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(argmax)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to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obtain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spc="-25" dirty="0">
                <a:latin typeface="Century Gothic"/>
                <a:cs typeface="Century Gothic"/>
              </a:rPr>
              <a:t>the </a:t>
            </a:r>
            <a:r>
              <a:rPr sz="2000" i="1" dirty="0">
                <a:latin typeface="Century Gothic"/>
                <a:cs typeface="Century Gothic"/>
              </a:rPr>
              <a:t>predicted</a:t>
            </a:r>
            <a:r>
              <a:rPr sz="2000" i="1" spc="-5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class,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while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regression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outputs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are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the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final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and</a:t>
            </a:r>
            <a:r>
              <a:rPr sz="2000" i="1" spc="-1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only</a:t>
            </a:r>
            <a:r>
              <a:rPr sz="2000" i="1" spc="-10" dirty="0">
                <a:latin typeface="Century Gothic"/>
                <a:cs typeface="Century Gothic"/>
              </a:rPr>
              <a:t> prediction.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6FCDF5-F4A5-7B7F-A5E1-545C34DF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428427"/>
            <a:ext cx="6804659" cy="4653197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Activation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types</a:t>
            </a:r>
            <a:endParaRPr lang="en-US"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600" dirty="0">
                <a:latin typeface="Century Gothic"/>
                <a:cs typeface="Century Gothic"/>
              </a:rPr>
              <a:t>Basic</a:t>
            </a:r>
            <a:r>
              <a:rPr lang="en-US" sz="1600" spc="-50" dirty="0">
                <a:latin typeface="Century Gothic"/>
                <a:cs typeface="Century Gothic"/>
              </a:rPr>
              <a:t> </a:t>
            </a:r>
            <a:r>
              <a:rPr lang="en-US" sz="1600" spc="-10" dirty="0">
                <a:latin typeface="Century Gothic"/>
                <a:cs typeface="Century Gothic"/>
              </a:rPr>
              <a:t>setup:</a:t>
            </a:r>
            <a:endParaRPr lang="en-US"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Fully</a:t>
            </a:r>
            <a:r>
              <a:rPr sz="1400" spc="-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connected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Image</a:t>
            </a:r>
            <a:r>
              <a:rPr sz="1600" spc="-7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setup: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Convolutional</a:t>
            </a:r>
            <a:r>
              <a:rPr sz="1400" spc="-8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(CNN)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Pooling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Sequence</a:t>
            </a:r>
            <a:r>
              <a:rPr sz="1600" spc="-9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setup: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Recurrent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(basic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RNN)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Long</a:t>
            </a:r>
            <a:r>
              <a:rPr sz="1400" spc="-1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Short-</a:t>
            </a:r>
            <a:r>
              <a:rPr sz="1400" dirty="0">
                <a:latin typeface="Century Gothic"/>
                <a:cs typeface="Century Gothic"/>
              </a:rPr>
              <a:t>Term</a:t>
            </a:r>
            <a:r>
              <a:rPr sz="1400" spc="1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Memory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(LSTM)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Transformers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Advanced</a:t>
            </a:r>
            <a:r>
              <a:rPr sz="1600" spc="-10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Extensions: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Residual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connections</a:t>
            </a:r>
            <a:endParaRPr sz="1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Architecture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2000" dirty="0">
                <a:latin typeface="Century Gothic"/>
                <a:cs typeface="Century Gothic"/>
              </a:rPr>
              <a:t>AlexNet,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VGG,</a:t>
            </a:r>
            <a:r>
              <a:rPr sz="2000" spc="10" dirty="0">
                <a:latin typeface="Century Gothic"/>
                <a:cs typeface="Century Gothic"/>
              </a:rPr>
              <a:t> </a:t>
            </a:r>
            <a:r>
              <a:rPr sz="2000" dirty="0" err="1">
                <a:latin typeface="Century Gothic"/>
                <a:cs typeface="Century Gothic"/>
              </a:rPr>
              <a:t>ResNet</a:t>
            </a:r>
            <a:r>
              <a:rPr sz="2000" dirty="0">
                <a:latin typeface="Century Gothic"/>
                <a:cs typeface="Century Gothic"/>
              </a:rPr>
              <a:t>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&amp;</a:t>
            </a:r>
            <a:r>
              <a:rPr sz="2000" spc="-10" dirty="0">
                <a:latin typeface="Century Gothic"/>
                <a:cs typeface="Century Gothic"/>
              </a:rPr>
              <a:t> MobileNet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1B5D00-D3AF-61BA-E3D0-57D9CFB1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Today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1116" y="269132"/>
            <a:ext cx="106686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0" algn="l"/>
              </a:tabLst>
            </a:pPr>
            <a:r>
              <a:rPr dirty="0"/>
              <a:t>Activations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1219200"/>
            <a:ext cx="9736455" cy="9432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319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25" dirty="0">
                <a:latin typeface="Century Gothic"/>
                <a:cs typeface="Century Gothic"/>
              </a:rPr>
              <a:t>Simple element-wise</a:t>
            </a:r>
            <a:r>
              <a:rPr sz="2800" spc="-25" dirty="0">
                <a:latin typeface="Century Gothic"/>
                <a:cs typeface="Century Gothic"/>
              </a:rPr>
              <a:t> non-</a:t>
            </a:r>
            <a:r>
              <a:rPr sz="2800" dirty="0">
                <a:latin typeface="Century Gothic"/>
                <a:cs typeface="Century Gothic"/>
              </a:rPr>
              <a:t>linear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functions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Allow </a:t>
            </a:r>
            <a:r>
              <a:rPr sz="2800" dirty="0">
                <a:latin typeface="Century Gothic"/>
                <a:cs typeface="Century Gothic"/>
              </a:rPr>
              <a:t>for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curved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decision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boundaries.</a:t>
            </a:r>
            <a:endParaRPr sz="2800" dirty="0">
              <a:latin typeface="Century Gothic"/>
              <a:cs typeface="Century Gothic"/>
            </a:endParaRPr>
          </a:p>
        </p:txBody>
      </p:sp>
      <p:pic>
        <p:nvPicPr>
          <p:cNvPr id="4098" name="Picture 2" descr="Linear vs Non-linear Data: How to Know - Data Analytics">
            <a:extLst>
              <a:ext uri="{FF2B5EF4-FFF2-40B4-BE49-F238E27FC236}">
                <a16:creationId xmlns:a16="http://schemas.microsoft.com/office/drawing/2014/main" id="{1A5EA6CB-F824-5E68-0749-9899C255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45" y="2461171"/>
            <a:ext cx="93249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3198367" y="3112289"/>
            <a:ext cx="49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spc="-50" dirty="0">
                <a:latin typeface="Cambria Math"/>
                <a:cs typeface="Cambria Math"/>
              </a:rPr>
              <a:t>𝑓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𝑥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98367" y="4168421"/>
            <a:ext cx="49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spc="-50" dirty="0">
                <a:latin typeface="Cambria Math"/>
                <a:cs typeface="Cambria Math"/>
              </a:rPr>
              <a:t>𝑓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𝑥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98367" y="5118482"/>
            <a:ext cx="49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spc="-50" dirty="0">
                <a:latin typeface="Cambria Math"/>
                <a:cs typeface="Cambria Math"/>
              </a:rPr>
              <a:t>𝑓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𝑥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84421" y="5118482"/>
            <a:ext cx="190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711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𝑚𝑎𝑥</a:t>
            </a:r>
            <a:r>
              <a:rPr sz="2400" dirty="0">
                <a:latin typeface="Cambria Math"/>
                <a:cs typeface="Cambria Math"/>
              </a:rPr>
              <a:t>	0.1𝑥,</a:t>
            </a:r>
            <a:r>
              <a:rPr sz="2400" spc="-9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𝑥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4421" y="3112289"/>
            <a:ext cx="1266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156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𝑡𝑎𝑛ℎ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𝑥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58363" y="1701954"/>
            <a:ext cx="2078989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6690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</a:p>
          <a:p>
            <a:pPr marL="38100">
              <a:lnSpc>
                <a:spcPts val="1710"/>
              </a:lnSpc>
              <a:tabLst>
                <a:tab pos="340995" algn="l"/>
                <a:tab pos="723265" algn="l"/>
              </a:tabLst>
            </a:pPr>
            <a:r>
              <a:rPr sz="2400" spc="-50" dirty="0">
                <a:latin typeface="Cambria Math"/>
                <a:cs typeface="Cambria Math"/>
              </a:rPr>
              <a:t>𝑓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𝑥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 dirty="0">
              <a:latin typeface="Cambria Math"/>
              <a:cs typeface="Cambria Math"/>
            </a:endParaRPr>
          </a:p>
          <a:p>
            <a:pPr marL="1036319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1 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𝑒</a:t>
            </a:r>
            <a:r>
              <a:rPr sz="2625" spc="52" baseline="22222" dirty="0">
                <a:latin typeface="Cambria Math"/>
                <a:cs typeface="Cambria Math"/>
              </a:rPr>
              <a:t>−𝑥</a:t>
            </a:r>
            <a:endParaRPr sz="2625" baseline="22222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84421" y="4168421"/>
            <a:ext cx="150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711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𝑚𝑎𝑥</a:t>
            </a:r>
            <a:r>
              <a:rPr sz="2400" dirty="0">
                <a:latin typeface="Cambria Math"/>
                <a:cs typeface="Cambria Math"/>
              </a:rPr>
              <a:t>	0,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𝑥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14395" y="4257702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4" y="0"/>
                </a:moveTo>
                <a:lnTo>
                  <a:pt x="275970" y="11430"/>
                </a:lnTo>
                <a:lnTo>
                  <a:pt x="292334" y="18577"/>
                </a:lnTo>
                <a:lnTo>
                  <a:pt x="306387" y="28416"/>
                </a:lnTo>
                <a:lnTo>
                  <a:pt x="334920" y="73925"/>
                </a:lnTo>
                <a:lnTo>
                  <a:pt x="343251" y="115732"/>
                </a:lnTo>
                <a:lnTo>
                  <a:pt x="344296" y="139826"/>
                </a:lnTo>
                <a:lnTo>
                  <a:pt x="343249" y="164689"/>
                </a:lnTo>
                <a:lnTo>
                  <a:pt x="334867" y="207603"/>
                </a:lnTo>
                <a:lnTo>
                  <a:pt x="306387" y="253857"/>
                </a:lnTo>
                <a:lnTo>
                  <a:pt x="276478" y="270891"/>
                </a:lnTo>
                <a:lnTo>
                  <a:pt x="280034" y="282321"/>
                </a:lnTo>
                <a:lnTo>
                  <a:pt x="318531" y="264302"/>
                </a:lnTo>
                <a:lnTo>
                  <a:pt x="346837" y="233044"/>
                </a:lnTo>
                <a:lnTo>
                  <a:pt x="364267" y="191135"/>
                </a:lnTo>
                <a:lnTo>
                  <a:pt x="370077" y="141224"/>
                </a:lnTo>
                <a:lnTo>
                  <a:pt x="368623" y="115341"/>
                </a:lnTo>
                <a:lnTo>
                  <a:pt x="356951" y="69482"/>
                </a:lnTo>
                <a:lnTo>
                  <a:pt x="333827" y="32146"/>
                </a:lnTo>
                <a:lnTo>
                  <a:pt x="300489" y="7381"/>
                </a:lnTo>
                <a:lnTo>
                  <a:pt x="280034" y="0"/>
                </a:lnTo>
                <a:close/>
              </a:path>
              <a:path w="370204" h="282575">
                <a:moveTo>
                  <a:pt x="90042" y="0"/>
                </a:moveTo>
                <a:lnTo>
                  <a:pt x="51546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3"/>
                </a:lnTo>
                <a:lnTo>
                  <a:pt x="26701" y="164689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4395" y="3201697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4" y="0"/>
                </a:moveTo>
                <a:lnTo>
                  <a:pt x="275970" y="11556"/>
                </a:lnTo>
                <a:lnTo>
                  <a:pt x="292334" y="18631"/>
                </a:lnTo>
                <a:lnTo>
                  <a:pt x="306387" y="28432"/>
                </a:lnTo>
                <a:lnTo>
                  <a:pt x="334920" y="73925"/>
                </a:lnTo>
                <a:lnTo>
                  <a:pt x="343251" y="115732"/>
                </a:lnTo>
                <a:lnTo>
                  <a:pt x="344296" y="139826"/>
                </a:lnTo>
                <a:lnTo>
                  <a:pt x="343249" y="164689"/>
                </a:lnTo>
                <a:lnTo>
                  <a:pt x="334867" y="207603"/>
                </a:lnTo>
                <a:lnTo>
                  <a:pt x="306387" y="253857"/>
                </a:lnTo>
                <a:lnTo>
                  <a:pt x="276478" y="270890"/>
                </a:lnTo>
                <a:lnTo>
                  <a:pt x="280034" y="282320"/>
                </a:lnTo>
                <a:lnTo>
                  <a:pt x="318531" y="264302"/>
                </a:lnTo>
                <a:lnTo>
                  <a:pt x="346837" y="233044"/>
                </a:lnTo>
                <a:lnTo>
                  <a:pt x="364267" y="191134"/>
                </a:lnTo>
                <a:lnTo>
                  <a:pt x="370077" y="141223"/>
                </a:lnTo>
                <a:lnTo>
                  <a:pt x="368623" y="115359"/>
                </a:lnTo>
                <a:lnTo>
                  <a:pt x="356951" y="69536"/>
                </a:lnTo>
                <a:lnTo>
                  <a:pt x="333827" y="32146"/>
                </a:lnTo>
                <a:lnTo>
                  <a:pt x="300489" y="7381"/>
                </a:lnTo>
                <a:lnTo>
                  <a:pt x="280034" y="0"/>
                </a:lnTo>
                <a:close/>
              </a:path>
              <a:path w="370204" h="282575">
                <a:moveTo>
                  <a:pt x="90042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71"/>
                </a:lnTo>
                <a:lnTo>
                  <a:pt x="0" y="141223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3"/>
                </a:lnTo>
                <a:lnTo>
                  <a:pt x="26701" y="164689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79" y="11556"/>
                </a:lnTo>
                <a:lnTo>
                  <a:pt x="9004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3302" y="1903756"/>
            <a:ext cx="1626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entury Gothic"/>
                <a:cs typeface="Century Gothic"/>
              </a:rPr>
              <a:t>Sigmoid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302" y="2980920"/>
            <a:ext cx="1080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0" dirty="0">
                <a:latin typeface="Century Gothic"/>
                <a:cs typeface="Century Gothic"/>
              </a:rPr>
              <a:t>Tanh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3302" y="4057423"/>
            <a:ext cx="1057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0" dirty="0">
                <a:latin typeface="Century Gothic"/>
                <a:cs typeface="Century Gothic"/>
              </a:rPr>
              <a:t>RELU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3302" y="5135246"/>
            <a:ext cx="1221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entury Gothic"/>
                <a:cs typeface="Century Gothic"/>
              </a:rPr>
              <a:t>LRELU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9663" y="1981200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5" y="0"/>
                </a:moveTo>
                <a:lnTo>
                  <a:pt x="275971" y="11430"/>
                </a:lnTo>
                <a:lnTo>
                  <a:pt x="292334" y="18522"/>
                </a:lnTo>
                <a:lnTo>
                  <a:pt x="306387" y="28352"/>
                </a:lnTo>
                <a:lnTo>
                  <a:pt x="334920" y="73852"/>
                </a:lnTo>
                <a:lnTo>
                  <a:pt x="343251" y="115623"/>
                </a:lnTo>
                <a:lnTo>
                  <a:pt x="344297" y="139700"/>
                </a:lnTo>
                <a:lnTo>
                  <a:pt x="343249" y="164635"/>
                </a:lnTo>
                <a:lnTo>
                  <a:pt x="334867" y="207601"/>
                </a:lnTo>
                <a:lnTo>
                  <a:pt x="306435" y="253857"/>
                </a:lnTo>
                <a:lnTo>
                  <a:pt x="276478" y="270891"/>
                </a:lnTo>
                <a:lnTo>
                  <a:pt x="280035" y="282321"/>
                </a:lnTo>
                <a:lnTo>
                  <a:pt x="318531" y="264255"/>
                </a:lnTo>
                <a:lnTo>
                  <a:pt x="346837" y="233045"/>
                </a:lnTo>
                <a:lnTo>
                  <a:pt x="364267" y="191135"/>
                </a:lnTo>
                <a:lnTo>
                  <a:pt x="370077" y="141224"/>
                </a:lnTo>
                <a:lnTo>
                  <a:pt x="368625" y="115341"/>
                </a:lnTo>
                <a:lnTo>
                  <a:pt x="357004" y="69482"/>
                </a:lnTo>
                <a:lnTo>
                  <a:pt x="333881" y="32146"/>
                </a:lnTo>
                <a:lnTo>
                  <a:pt x="300491" y="7381"/>
                </a:lnTo>
                <a:lnTo>
                  <a:pt x="280035" y="0"/>
                </a:lnTo>
                <a:close/>
              </a:path>
              <a:path w="370204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281"/>
                </a:lnTo>
                <a:lnTo>
                  <a:pt x="69496" y="274943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1"/>
                </a:lnTo>
                <a:lnTo>
                  <a:pt x="26808" y="164635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4302" y="2153058"/>
            <a:ext cx="1010919" cy="20320"/>
          </a:xfrm>
          <a:custGeom>
            <a:avLst/>
            <a:gdLst/>
            <a:ahLst/>
            <a:cxnLst/>
            <a:rect l="l" t="t" r="r" b="b"/>
            <a:pathLst>
              <a:path w="1010920" h="20319">
                <a:moveTo>
                  <a:pt x="1010412" y="0"/>
                </a:moveTo>
                <a:lnTo>
                  <a:pt x="0" y="0"/>
                </a:lnTo>
                <a:lnTo>
                  <a:pt x="0" y="19812"/>
                </a:lnTo>
                <a:lnTo>
                  <a:pt x="1010412" y="19812"/>
                </a:lnTo>
                <a:lnTo>
                  <a:pt x="101041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52294" y="3201697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5" y="0"/>
                </a:moveTo>
                <a:lnTo>
                  <a:pt x="275971" y="11556"/>
                </a:lnTo>
                <a:lnTo>
                  <a:pt x="292334" y="18631"/>
                </a:lnTo>
                <a:lnTo>
                  <a:pt x="306387" y="28432"/>
                </a:lnTo>
                <a:lnTo>
                  <a:pt x="334920" y="73925"/>
                </a:lnTo>
                <a:lnTo>
                  <a:pt x="343251" y="115732"/>
                </a:lnTo>
                <a:lnTo>
                  <a:pt x="344297" y="139826"/>
                </a:lnTo>
                <a:lnTo>
                  <a:pt x="343249" y="164689"/>
                </a:lnTo>
                <a:lnTo>
                  <a:pt x="334867" y="207603"/>
                </a:lnTo>
                <a:lnTo>
                  <a:pt x="306387" y="253857"/>
                </a:lnTo>
                <a:lnTo>
                  <a:pt x="276478" y="270890"/>
                </a:lnTo>
                <a:lnTo>
                  <a:pt x="280035" y="282320"/>
                </a:lnTo>
                <a:lnTo>
                  <a:pt x="318531" y="264302"/>
                </a:lnTo>
                <a:lnTo>
                  <a:pt x="346837" y="233044"/>
                </a:lnTo>
                <a:lnTo>
                  <a:pt x="364267" y="191134"/>
                </a:lnTo>
                <a:lnTo>
                  <a:pt x="370077" y="141223"/>
                </a:lnTo>
                <a:lnTo>
                  <a:pt x="368623" y="115359"/>
                </a:lnTo>
                <a:lnTo>
                  <a:pt x="356951" y="69536"/>
                </a:lnTo>
                <a:lnTo>
                  <a:pt x="333827" y="32146"/>
                </a:lnTo>
                <a:lnTo>
                  <a:pt x="300489" y="7381"/>
                </a:lnTo>
                <a:lnTo>
                  <a:pt x="280035" y="0"/>
                </a:lnTo>
                <a:close/>
              </a:path>
              <a:path w="370204" h="282575">
                <a:moveTo>
                  <a:pt x="90042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71"/>
                </a:lnTo>
                <a:lnTo>
                  <a:pt x="0" y="141223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3"/>
                </a:lnTo>
                <a:lnTo>
                  <a:pt x="26701" y="164689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79" y="11556"/>
                </a:lnTo>
                <a:lnTo>
                  <a:pt x="9004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1715" y="4257702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387" y="11430"/>
                </a:lnTo>
                <a:lnTo>
                  <a:pt x="572750" y="18577"/>
                </a:lnTo>
                <a:lnTo>
                  <a:pt x="586803" y="28416"/>
                </a:lnTo>
                <a:lnTo>
                  <a:pt x="615336" y="73925"/>
                </a:lnTo>
                <a:lnTo>
                  <a:pt x="623667" y="115732"/>
                </a:lnTo>
                <a:lnTo>
                  <a:pt x="624713" y="139826"/>
                </a:lnTo>
                <a:lnTo>
                  <a:pt x="623665" y="164689"/>
                </a:lnTo>
                <a:lnTo>
                  <a:pt x="615283" y="207603"/>
                </a:lnTo>
                <a:lnTo>
                  <a:pt x="586803" y="253857"/>
                </a:lnTo>
                <a:lnTo>
                  <a:pt x="556895" y="270891"/>
                </a:lnTo>
                <a:lnTo>
                  <a:pt x="560451" y="282321"/>
                </a:lnTo>
                <a:lnTo>
                  <a:pt x="598947" y="264302"/>
                </a:lnTo>
                <a:lnTo>
                  <a:pt x="627252" y="233044"/>
                </a:lnTo>
                <a:lnTo>
                  <a:pt x="644683" y="191135"/>
                </a:lnTo>
                <a:lnTo>
                  <a:pt x="650494" y="141224"/>
                </a:lnTo>
                <a:lnTo>
                  <a:pt x="649039" y="115341"/>
                </a:lnTo>
                <a:lnTo>
                  <a:pt x="637367" y="69482"/>
                </a:lnTo>
                <a:lnTo>
                  <a:pt x="614243" y="32146"/>
                </a:lnTo>
                <a:lnTo>
                  <a:pt x="580905" y="7381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546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3"/>
                </a:lnTo>
                <a:lnTo>
                  <a:pt x="26701" y="164689"/>
                </a:lnTo>
                <a:lnTo>
                  <a:pt x="25654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14395" y="5207408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4" y="0"/>
                </a:moveTo>
                <a:lnTo>
                  <a:pt x="275970" y="11430"/>
                </a:lnTo>
                <a:lnTo>
                  <a:pt x="292334" y="18576"/>
                </a:lnTo>
                <a:lnTo>
                  <a:pt x="306387" y="28409"/>
                </a:lnTo>
                <a:lnTo>
                  <a:pt x="334920" y="73905"/>
                </a:lnTo>
                <a:lnTo>
                  <a:pt x="343251" y="115687"/>
                </a:lnTo>
                <a:lnTo>
                  <a:pt x="344296" y="139776"/>
                </a:lnTo>
                <a:lnTo>
                  <a:pt x="343249" y="164674"/>
                </a:lnTo>
                <a:lnTo>
                  <a:pt x="334867" y="207613"/>
                </a:lnTo>
                <a:lnTo>
                  <a:pt x="306387" y="253853"/>
                </a:lnTo>
                <a:lnTo>
                  <a:pt x="276478" y="270891"/>
                </a:lnTo>
                <a:lnTo>
                  <a:pt x="280034" y="282359"/>
                </a:lnTo>
                <a:lnTo>
                  <a:pt x="318531" y="264290"/>
                </a:lnTo>
                <a:lnTo>
                  <a:pt x="346837" y="233019"/>
                </a:lnTo>
                <a:lnTo>
                  <a:pt x="364267" y="191141"/>
                </a:lnTo>
                <a:lnTo>
                  <a:pt x="370077" y="141262"/>
                </a:lnTo>
                <a:lnTo>
                  <a:pt x="368623" y="115382"/>
                </a:lnTo>
                <a:lnTo>
                  <a:pt x="356951" y="69510"/>
                </a:lnTo>
                <a:lnTo>
                  <a:pt x="333827" y="32152"/>
                </a:lnTo>
                <a:lnTo>
                  <a:pt x="300489" y="7385"/>
                </a:lnTo>
                <a:lnTo>
                  <a:pt x="280034" y="0"/>
                </a:lnTo>
                <a:close/>
              </a:path>
              <a:path w="370204" h="282575">
                <a:moveTo>
                  <a:pt x="90042" y="0"/>
                </a:moveTo>
                <a:lnTo>
                  <a:pt x="51546" y="18105"/>
                </a:lnTo>
                <a:lnTo>
                  <a:pt x="23240" y="49517"/>
                </a:lnTo>
                <a:lnTo>
                  <a:pt x="5810" y="91465"/>
                </a:lnTo>
                <a:lnTo>
                  <a:pt x="0" y="141262"/>
                </a:lnTo>
                <a:lnTo>
                  <a:pt x="1450" y="167200"/>
                </a:lnTo>
                <a:lnTo>
                  <a:pt x="13019" y="213081"/>
                </a:lnTo>
                <a:lnTo>
                  <a:pt x="36018" y="250305"/>
                </a:lnTo>
                <a:lnTo>
                  <a:pt x="69494" y="274974"/>
                </a:lnTo>
                <a:lnTo>
                  <a:pt x="90042" y="282359"/>
                </a:lnTo>
                <a:lnTo>
                  <a:pt x="93599" y="270891"/>
                </a:lnTo>
                <a:lnTo>
                  <a:pt x="77475" y="263769"/>
                </a:lnTo>
                <a:lnTo>
                  <a:pt x="63579" y="253853"/>
                </a:lnTo>
                <a:lnTo>
                  <a:pt x="35083" y="207613"/>
                </a:lnTo>
                <a:lnTo>
                  <a:pt x="26701" y="164674"/>
                </a:lnTo>
                <a:lnTo>
                  <a:pt x="25653" y="139776"/>
                </a:lnTo>
                <a:lnTo>
                  <a:pt x="26701" y="115687"/>
                </a:lnTo>
                <a:lnTo>
                  <a:pt x="35083" y="73905"/>
                </a:lnTo>
                <a:lnTo>
                  <a:pt x="63674" y="28409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4831715" y="5207408"/>
            <a:ext cx="1052830" cy="282575"/>
          </a:xfrm>
          <a:custGeom>
            <a:avLst/>
            <a:gdLst/>
            <a:ahLst/>
            <a:cxnLst/>
            <a:rect l="l" t="t" r="r" b="b"/>
            <a:pathLst>
              <a:path w="1052829" h="282575">
                <a:moveTo>
                  <a:pt x="962787" y="0"/>
                </a:moveTo>
                <a:lnTo>
                  <a:pt x="958723" y="11430"/>
                </a:lnTo>
                <a:lnTo>
                  <a:pt x="975086" y="18576"/>
                </a:lnTo>
                <a:lnTo>
                  <a:pt x="989139" y="28409"/>
                </a:lnTo>
                <a:lnTo>
                  <a:pt x="1017672" y="73905"/>
                </a:lnTo>
                <a:lnTo>
                  <a:pt x="1026003" y="115687"/>
                </a:lnTo>
                <a:lnTo>
                  <a:pt x="1027049" y="139776"/>
                </a:lnTo>
                <a:lnTo>
                  <a:pt x="1026001" y="164674"/>
                </a:lnTo>
                <a:lnTo>
                  <a:pt x="1017619" y="207613"/>
                </a:lnTo>
                <a:lnTo>
                  <a:pt x="989139" y="253853"/>
                </a:lnTo>
                <a:lnTo>
                  <a:pt x="959231" y="270891"/>
                </a:lnTo>
                <a:lnTo>
                  <a:pt x="962787" y="282359"/>
                </a:lnTo>
                <a:lnTo>
                  <a:pt x="1001283" y="264290"/>
                </a:lnTo>
                <a:lnTo>
                  <a:pt x="1029588" y="233019"/>
                </a:lnTo>
                <a:lnTo>
                  <a:pt x="1047019" y="191141"/>
                </a:lnTo>
                <a:lnTo>
                  <a:pt x="1052830" y="141262"/>
                </a:lnTo>
                <a:lnTo>
                  <a:pt x="1051375" y="115382"/>
                </a:lnTo>
                <a:lnTo>
                  <a:pt x="1039703" y="69510"/>
                </a:lnTo>
                <a:lnTo>
                  <a:pt x="1016579" y="32152"/>
                </a:lnTo>
                <a:lnTo>
                  <a:pt x="983241" y="7385"/>
                </a:lnTo>
                <a:lnTo>
                  <a:pt x="962787" y="0"/>
                </a:lnTo>
                <a:close/>
              </a:path>
              <a:path w="1052829" h="282575">
                <a:moveTo>
                  <a:pt x="90043" y="0"/>
                </a:moveTo>
                <a:lnTo>
                  <a:pt x="51546" y="18105"/>
                </a:lnTo>
                <a:lnTo>
                  <a:pt x="23240" y="49517"/>
                </a:lnTo>
                <a:lnTo>
                  <a:pt x="5810" y="91465"/>
                </a:lnTo>
                <a:lnTo>
                  <a:pt x="0" y="141262"/>
                </a:lnTo>
                <a:lnTo>
                  <a:pt x="1450" y="167200"/>
                </a:lnTo>
                <a:lnTo>
                  <a:pt x="13019" y="213081"/>
                </a:lnTo>
                <a:lnTo>
                  <a:pt x="36018" y="250305"/>
                </a:lnTo>
                <a:lnTo>
                  <a:pt x="69494" y="274974"/>
                </a:lnTo>
                <a:lnTo>
                  <a:pt x="90043" y="282359"/>
                </a:lnTo>
                <a:lnTo>
                  <a:pt x="93599" y="270891"/>
                </a:lnTo>
                <a:lnTo>
                  <a:pt x="77475" y="263769"/>
                </a:lnTo>
                <a:lnTo>
                  <a:pt x="63579" y="253853"/>
                </a:lnTo>
                <a:lnTo>
                  <a:pt x="35083" y="207613"/>
                </a:lnTo>
                <a:lnTo>
                  <a:pt x="26701" y="164674"/>
                </a:lnTo>
                <a:lnTo>
                  <a:pt x="25654" y="139776"/>
                </a:lnTo>
                <a:lnTo>
                  <a:pt x="26701" y="115687"/>
                </a:lnTo>
                <a:lnTo>
                  <a:pt x="35083" y="73905"/>
                </a:lnTo>
                <a:lnTo>
                  <a:pt x="63674" y="28409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0036363-BA75-80E3-06ED-BFEBB475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0920" y="1600200"/>
            <a:ext cx="3263349" cy="6686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D906B4-2086-AA7D-5915-9181D8025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7624" y="2483036"/>
            <a:ext cx="2714002" cy="9954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619AE1-CB6D-9699-8C88-E0FD00A31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2322" y="3641250"/>
            <a:ext cx="3044603" cy="10543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BAFB6F-9859-8CA0-355C-B8C49E4DF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4203" y="4791889"/>
            <a:ext cx="3080843" cy="1396187"/>
          </a:xfrm>
          <a:prstGeom prst="rect">
            <a:avLst/>
          </a:prstGeom>
        </p:spPr>
      </p:pic>
      <p:sp>
        <p:nvSpPr>
          <p:cNvPr id="44" name="Title 43">
            <a:extLst>
              <a:ext uri="{FF2B5EF4-FFF2-40B4-BE49-F238E27FC236}">
                <a16:creationId xmlns:a16="http://schemas.microsoft.com/office/drawing/2014/main" id="{972B8D78-4A37-94EE-2C21-F8092204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996" y="779221"/>
            <a:ext cx="96014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Common</a:t>
            </a:r>
            <a:r>
              <a:rPr sz="4400" u="none" spc="-40" dirty="0"/>
              <a:t> </a:t>
            </a:r>
            <a:r>
              <a:rPr sz="4400" u="none" dirty="0"/>
              <a:t>Tasks</a:t>
            </a:r>
            <a:r>
              <a:rPr sz="4400" u="none" spc="-20" dirty="0"/>
              <a:t> </a:t>
            </a:r>
            <a:r>
              <a:rPr sz="4400" u="none" dirty="0"/>
              <a:t>:</a:t>
            </a:r>
            <a:r>
              <a:rPr sz="4400" u="none" spc="-15" dirty="0"/>
              <a:t> </a:t>
            </a:r>
            <a:r>
              <a:rPr sz="4400" u="none" spc="-10" dirty="0"/>
              <a:t>Regression</a:t>
            </a:r>
            <a:endParaRPr sz="4400" dirty="0"/>
          </a:p>
        </p:txBody>
      </p:sp>
      <p:sp>
        <p:nvSpPr>
          <p:cNvPr id="7" name="object 7"/>
          <p:cNvSpPr txBox="1"/>
          <p:nvPr/>
        </p:nvSpPr>
        <p:spPr>
          <a:xfrm>
            <a:off x="8229600" y="3745363"/>
            <a:ext cx="5219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800" b="1" spc="-25" dirty="0">
                <a:latin typeface="Century Gothic"/>
                <a:cs typeface="Century Gothic"/>
              </a:rPr>
              <a:t>4.2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5000" y="5563310"/>
            <a:ext cx="207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1800" dirty="0">
                <a:latin typeface="Century Gothic"/>
                <a:cs typeface="Century Gothic"/>
              </a:rPr>
              <a:t>Input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2640" y="5288990"/>
            <a:ext cx="2675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9790" marR="5080" indent="-84772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Single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number</a:t>
            </a:r>
            <a:r>
              <a:rPr sz="1800" spc="25" dirty="0">
                <a:latin typeface="Century Gothic"/>
                <a:cs typeface="Century Gothic"/>
              </a:rPr>
              <a:t> </a:t>
            </a:r>
            <a:r>
              <a:rPr lang="en-GB" sz="1800" spc="25" dirty="0">
                <a:latin typeface="Century Gothic"/>
                <a:cs typeface="Century Gothic"/>
              </a:rPr>
              <a:t>or </a:t>
            </a:r>
            <a:r>
              <a:rPr sz="1800" dirty="0">
                <a:latin typeface="Century Gothic"/>
                <a:cs typeface="Century Gothic"/>
              </a:rPr>
              <a:t>vector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of </a:t>
            </a:r>
            <a:r>
              <a:rPr sz="1800" spc="-10" dirty="0">
                <a:latin typeface="Century Gothic"/>
                <a:cs typeface="Century Gothic"/>
              </a:rPr>
              <a:t>numbers</a:t>
            </a:r>
            <a:endParaRPr sz="1800" dirty="0">
              <a:latin typeface="Century Gothic"/>
              <a:cs typeface="Century Gothic"/>
            </a:endParaRPr>
          </a:p>
        </p:txBody>
      </p:sp>
      <p:pic>
        <p:nvPicPr>
          <p:cNvPr id="16" name="Picture 15" descr="A picture containing cat, sitting, domestic cat&#10;&#10;Description automatically generated">
            <a:extLst>
              <a:ext uri="{FF2B5EF4-FFF2-40B4-BE49-F238E27FC236}">
                <a16:creationId xmlns:a16="http://schemas.microsoft.com/office/drawing/2014/main" id="{2D808112-3E55-A53A-BD77-BCF54AA807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6300" y="1928901"/>
            <a:ext cx="3056998" cy="4075997"/>
          </a:xfrm>
          <a:prstGeom prst="rect">
            <a:avLst/>
          </a:prstGeom>
        </p:spPr>
      </p:pic>
      <p:grpSp>
        <p:nvGrpSpPr>
          <p:cNvPr id="8" name="object 4">
            <a:extLst>
              <a:ext uri="{FF2B5EF4-FFF2-40B4-BE49-F238E27FC236}">
                <a16:creationId xmlns:a16="http://schemas.microsoft.com/office/drawing/2014/main" id="{AC3095CF-2DE1-4DAA-5067-64F2F20E09D7}"/>
              </a:ext>
            </a:extLst>
          </p:cNvPr>
          <p:cNvGrpSpPr/>
          <p:nvPr/>
        </p:nvGrpSpPr>
        <p:grpSpPr>
          <a:xfrm>
            <a:off x="5943600" y="3666226"/>
            <a:ext cx="1389380" cy="601345"/>
            <a:chOff x="5419090" y="3777741"/>
            <a:chExt cx="1389380" cy="601345"/>
          </a:xfrm>
          <a:solidFill>
            <a:srgbClr val="00B0F0"/>
          </a:solidFill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A031D7D-683A-09C0-A932-F13B67E6C5BB}"/>
                </a:ext>
              </a:extLst>
            </p:cNvPr>
            <p:cNvSpPr/>
            <p:nvPr/>
          </p:nvSpPr>
          <p:spPr>
            <a:xfrm>
              <a:off x="5425440" y="3784091"/>
              <a:ext cx="1376680" cy="588645"/>
            </a:xfrm>
            <a:custGeom>
              <a:avLst/>
              <a:gdLst/>
              <a:ahLst/>
              <a:cxnLst/>
              <a:rect l="l" t="t" r="r" b="b"/>
              <a:pathLst>
                <a:path w="1376679" h="588645">
                  <a:moveTo>
                    <a:pt x="1082039" y="0"/>
                  </a:moveTo>
                  <a:lnTo>
                    <a:pt x="1082039" y="147065"/>
                  </a:lnTo>
                  <a:lnTo>
                    <a:pt x="0" y="147065"/>
                  </a:lnTo>
                  <a:lnTo>
                    <a:pt x="0" y="441197"/>
                  </a:lnTo>
                  <a:lnTo>
                    <a:pt x="1082039" y="441197"/>
                  </a:lnTo>
                  <a:lnTo>
                    <a:pt x="1082039" y="588263"/>
                  </a:lnTo>
                  <a:lnTo>
                    <a:pt x="1376171" y="294131"/>
                  </a:lnTo>
                  <a:lnTo>
                    <a:pt x="108203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662ABB66-D748-A4D7-B3E4-2690B1CC0830}"/>
                </a:ext>
              </a:extLst>
            </p:cNvPr>
            <p:cNvSpPr/>
            <p:nvPr/>
          </p:nvSpPr>
          <p:spPr>
            <a:xfrm>
              <a:off x="5425440" y="3784091"/>
              <a:ext cx="1376680" cy="588645"/>
            </a:xfrm>
            <a:custGeom>
              <a:avLst/>
              <a:gdLst/>
              <a:ahLst/>
              <a:cxnLst/>
              <a:rect l="l" t="t" r="r" b="b"/>
              <a:pathLst>
                <a:path w="1376679" h="588645">
                  <a:moveTo>
                    <a:pt x="0" y="147065"/>
                  </a:moveTo>
                  <a:lnTo>
                    <a:pt x="1082039" y="147065"/>
                  </a:lnTo>
                  <a:lnTo>
                    <a:pt x="1082039" y="0"/>
                  </a:lnTo>
                  <a:lnTo>
                    <a:pt x="1376171" y="294131"/>
                  </a:lnTo>
                  <a:lnTo>
                    <a:pt x="1082039" y="588263"/>
                  </a:lnTo>
                  <a:lnTo>
                    <a:pt x="1082039" y="441197"/>
                  </a:lnTo>
                  <a:lnTo>
                    <a:pt x="0" y="441197"/>
                  </a:lnTo>
                  <a:lnTo>
                    <a:pt x="0" y="147065"/>
                  </a:lnTo>
                  <a:close/>
                </a:path>
              </a:pathLst>
            </a:custGeom>
            <a:grpFill/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7456271" y="4643069"/>
            <a:ext cx="2242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96900" algn="l"/>
                <a:tab pos="1544320" algn="l"/>
              </a:tabLst>
            </a:pPr>
            <a:r>
              <a:rPr sz="4200" baseline="-21825" dirty="0">
                <a:latin typeface="Cambria Math"/>
                <a:cs typeface="Cambria Math"/>
              </a:rPr>
              <a:t>= </a:t>
            </a:r>
            <a:r>
              <a:rPr sz="16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650" u="heavy" spc="4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𝑖=1</a:t>
            </a:r>
            <a:r>
              <a:rPr sz="165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1650" spc="459" dirty="0">
                <a:latin typeface="Cambria Math"/>
                <a:cs typeface="Cambria Math"/>
              </a:rPr>
              <a:t> </a:t>
            </a:r>
            <a:r>
              <a:rPr sz="4200" baseline="-21825" dirty="0">
                <a:latin typeface="Cambria Math"/>
                <a:cs typeface="Cambria Math"/>
              </a:rPr>
              <a:t>=</a:t>
            </a:r>
            <a:r>
              <a:rPr sz="4200" spc="322" baseline="-21825" dirty="0">
                <a:latin typeface="Cambria Math"/>
                <a:cs typeface="Cambria Math"/>
              </a:rPr>
              <a:t> </a:t>
            </a:r>
            <a:r>
              <a:rPr sz="4200" baseline="-21825" dirty="0">
                <a:latin typeface="Cambria Math"/>
                <a:cs typeface="Cambria Math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6940" y="2971800"/>
            <a:ext cx="1253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403860" algn="l"/>
                <a:tab pos="949325" algn="l"/>
              </a:tabLst>
            </a:pPr>
            <a:r>
              <a:rPr sz="2800" spc="-50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𝑥</a:t>
            </a:r>
            <a:r>
              <a:rPr sz="3075" spc="-37" baseline="-16260" dirty="0">
                <a:latin typeface="Cambria Math"/>
                <a:cs typeface="Cambria Math"/>
              </a:rPr>
              <a:t>𝑖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=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14086" y="3073147"/>
            <a:ext cx="533400" cy="328930"/>
          </a:xfrm>
          <a:custGeom>
            <a:avLst/>
            <a:gdLst/>
            <a:ahLst/>
            <a:cxnLst/>
            <a:rect l="l" t="t" r="r" b="b"/>
            <a:pathLst>
              <a:path w="533400" h="328929">
                <a:moveTo>
                  <a:pt x="428116" y="0"/>
                </a:moveTo>
                <a:lnTo>
                  <a:pt x="423417" y="13334"/>
                </a:lnTo>
                <a:lnTo>
                  <a:pt x="442467" y="21595"/>
                </a:lnTo>
                <a:lnTo>
                  <a:pt x="458850" y="33035"/>
                </a:lnTo>
                <a:lnTo>
                  <a:pt x="483615" y="65404"/>
                </a:lnTo>
                <a:lnTo>
                  <a:pt x="498189" y="109156"/>
                </a:lnTo>
                <a:lnTo>
                  <a:pt x="503047" y="162813"/>
                </a:lnTo>
                <a:lnTo>
                  <a:pt x="501830" y="191791"/>
                </a:lnTo>
                <a:lnTo>
                  <a:pt x="492063" y="241841"/>
                </a:lnTo>
                <a:lnTo>
                  <a:pt x="472467" y="280894"/>
                </a:lnTo>
                <a:lnTo>
                  <a:pt x="442662" y="307234"/>
                </a:lnTo>
                <a:lnTo>
                  <a:pt x="423925" y="315594"/>
                </a:lnTo>
                <a:lnTo>
                  <a:pt x="428116" y="328929"/>
                </a:lnTo>
                <a:lnTo>
                  <a:pt x="472995" y="307879"/>
                </a:lnTo>
                <a:lnTo>
                  <a:pt x="505967" y="271399"/>
                </a:lnTo>
                <a:lnTo>
                  <a:pt x="526256" y="222599"/>
                </a:lnTo>
                <a:lnTo>
                  <a:pt x="533018" y="164464"/>
                </a:lnTo>
                <a:lnTo>
                  <a:pt x="531326" y="134346"/>
                </a:lnTo>
                <a:lnTo>
                  <a:pt x="517749" y="80918"/>
                </a:lnTo>
                <a:lnTo>
                  <a:pt x="490839" y="37415"/>
                </a:lnTo>
                <a:lnTo>
                  <a:pt x="451977" y="8598"/>
                </a:lnTo>
                <a:lnTo>
                  <a:pt x="428116" y="0"/>
                </a:lnTo>
                <a:close/>
              </a:path>
              <a:path w="533400" h="328929">
                <a:moveTo>
                  <a:pt x="104901" y="0"/>
                </a:moveTo>
                <a:lnTo>
                  <a:pt x="60134" y="21066"/>
                </a:lnTo>
                <a:lnTo>
                  <a:pt x="27177" y="57657"/>
                </a:lnTo>
                <a:lnTo>
                  <a:pt x="6778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29"/>
                </a:lnTo>
                <a:lnTo>
                  <a:pt x="109092" y="315594"/>
                </a:lnTo>
                <a:lnTo>
                  <a:pt x="90302" y="307234"/>
                </a:lnTo>
                <a:lnTo>
                  <a:pt x="74120" y="295671"/>
                </a:lnTo>
                <a:lnTo>
                  <a:pt x="49529" y="262889"/>
                </a:lnTo>
                <a:lnTo>
                  <a:pt x="34845" y="218138"/>
                </a:lnTo>
                <a:lnTo>
                  <a:pt x="29972" y="162813"/>
                </a:lnTo>
                <a:lnTo>
                  <a:pt x="31188" y="134735"/>
                </a:lnTo>
                <a:lnTo>
                  <a:pt x="40955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4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7817" y="1677688"/>
            <a:ext cx="10294181" cy="129650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82600" indent="-4572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sz="2800" i="1" dirty="0">
                <a:latin typeface="Century Gothic"/>
                <a:cs typeface="Century Gothic"/>
              </a:rPr>
              <a:t>SoftMax</a:t>
            </a:r>
            <a:r>
              <a:rPr sz="2800" i="1" spc="-40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is</a:t>
            </a:r>
            <a:r>
              <a:rPr sz="2800" i="1" spc="-70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the</a:t>
            </a:r>
            <a:r>
              <a:rPr sz="2800" i="1" spc="-4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most</a:t>
            </a:r>
            <a:r>
              <a:rPr sz="2800" i="1" spc="-6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widely</a:t>
            </a:r>
            <a:r>
              <a:rPr sz="2800" i="1" spc="-80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used</a:t>
            </a:r>
            <a:r>
              <a:rPr sz="2800" i="1" spc="-40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output</a:t>
            </a:r>
            <a:r>
              <a:rPr sz="2800" i="1" spc="-6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layer</a:t>
            </a:r>
            <a:r>
              <a:rPr sz="2800" i="1" spc="-45" dirty="0">
                <a:latin typeface="Century Gothic"/>
                <a:cs typeface="Century Gothic"/>
              </a:rPr>
              <a:t> </a:t>
            </a:r>
            <a:r>
              <a:rPr sz="2800" i="1" spc="-10" dirty="0">
                <a:latin typeface="Century Gothic"/>
                <a:cs typeface="Century Gothic"/>
              </a:rPr>
              <a:t>activation.</a:t>
            </a:r>
            <a:endParaRPr sz="2800" dirty="0">
              <a:latin typeface="Century Gothic"/>
              <a:cs typeface="Century Gothic"/>
            </a:endParaRPr>
          </a:p>
          <a:p>
            <a:pPr marL="481965" indent="-457200">
              <a:lnSpc>
                <a:spcPts val="2930"/>
              </a:lnSpc>
              <a:spcBef>
                <a:spcPts val="620"/>
              </a:spcBef>
              <a:buFont typeface="Arial" panose="020B0604020202020204" pitchFamily="34" charset="0"/>
              <a:buChar char="•"/>
              <a:tabLst>
                <a:tab pos="254635" algn="l"/>
              </a:tabLst>
            </a:pPr>
            <a:r>
              <a:rPr lang="en-US" sz="2800" dirty="0">
                <a:latin typeface="Century Gothic"/>
                <a:cs typeface="Century Gothic"/>
              </a:rPr>
              <a:t>SoftMax</a:t>
            </a:r>
            <a:r>
              <a:rPr lang="en-US" sz="2800" spc="-80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is</a:t>
            </a:r>
            <a:r>
              <a:rPr lang="en-US" sz="2800" spc="-110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the</a:t>
            </a:r>
            <a:r>
              <a:rPr lang="en-US" sz="2800" spc="-8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normalized</a:t>
            </a:r>
            <a:r>
              <a:rPr lang="en-US" sz="2800" spc="-9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exponential</a:t>
            </a:r>
            <a:r>
              <a:rPr lang="en-US" sz="2800" spc="-55" dirty="0">
                <a:latin typeface="Century Gothic"/>
                <a:cs typeface="Century Gothic"/>
              </a:rPr>
              <a:t> </a:t>
            </a:r>
            <a:r>
              <a:rPr lang="en-US" sz="2800" spc="-10" dirty="0">
                <a:latin typeface="Century Gothic"/>
                <a:cs typeface="Century Gothic"/>
              </a:rPr>
              <a:t>function</a:t>
            </a:r>
            <a:endParaRPr lang="en-US" sz="2800" dirty="0">
              <a:latin typeface="Century Gothic"/>
              <a:cs typeface="Century Gothic"/>
            </a:endParaRPr>
          </a:p>
          <a:p>
            <a:pPr marL="1349375" algn="ctr">
              <a:lnSpc>
                <a:spcPts val="2930"/>
              </a:lnSpc>
            </a:pPr>
            <a:r>
              <a:rPr lang="en-US" sz="4200" spc="157" baseline="-19841" dirty="0">
                <a:latin typeface="Cambria Math"/>
                <a:cs typeface="Cambria Math"/>
              </a:rPr>
              <a:t>𝑒</a:t>
            </a:r>
            <a:r>
              <a:rPr lang="en-US" sz="2050" spc="105" dirty="0">
                <a:latin typeface="Cambria Math"/>
                <a:cs typeface="Cambria Math"/>
              </a:rPr>
              <a:t>𝑥</a:t>
            </a:r>
            <a:r>
              <a:rPr lang="en-US" sz="2475" spc="157" baseline="-20202" dirty="0">
                <a:latin typeface="Cambria Math"/>
                <a:cs typeface="Cambria Math"/>
              </a:rPr>
              <a:t>𝑖</a:t>
            </a:r>
            <a:endParaRPr lang="en-US" sz="2475" baseline="-20202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40501" y="3226181"/>
            <a:ext cx="1374775" cy="22860"/>
          </a:xfrm>
          <a:custGeom>
            <a:avLst/>
            <a:gdLst/>
            <a:ahLst/>
            <a:cxnLst/>
            <a:rect l="l" t="t" r="r" b="b"/>
            <a:pathLst>
              <a:path w="1374775" h="22860">
                <a:moveTo>
                  <a:pt x="1374648" y="0"/>
                </a:moveTo>
                <a:lnTo>
                  <a:pt x="0" y="0"/>
                </a:lnTo>
                <a:lnTo>
                  <a:pt x="0" y="22860"/>
                </a:lnTo>
                <a:lnTo>
                  <a:pt x="1374648" y="22860"/>
                </a:lnTo>
                <a:lnTo>
                  <a:pt x="137464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9896" y="3566415"/>
            <a:ext cx="495934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60" dirty="0">
                <a:latin typeface="Cambria Math"/>
                <a:cs typeface="Cambria Math"/>
              </a:rPr>
              <a:t>𝑗=1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3035" y="3233929"/>
            <a:ext cx="496570" cy="7585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n-GB" sz="4200" spc="337" baseline="-18849" dirty="0">
                <a:latin typeface="Matura MT Script Capitals" panose="03020802060602070202" pitchFamily="66" charset="0"/>
                <a:cs typeface="Cambria Math"/>
              </a:rPr>
              <a:t>∑</a:t>
            </a:r>
            <a:r>
              <a:rPr sz="2050" spc="225" dirty="0">
                <a:latin typeface="Cambria Math"/>
                <a:cs typeface="Cambria Math"/>
              </a:rPr>
              <a:t>𝑛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5102" y="3198877"/>
            <a:ext cx="535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217" baseline="-26785" dirty="0">
                <a:latin typeface="Cambria Math"/>
                <a:cs typeface="Cambria Math"/>
              </a:rPr>
              <a:t>𝑒</a:t>
            </a:r>
            <a:r>
              <a:rPr sz="2050" spc="145" dirty="0">
                <a:latin typeface="Cambria Math"/>
                <a:cs typeface="Cambria Math"/>
              </a:rPr>
              <a:t>𝑥</a:t>
            </a:r>
            <a:r>
              <a:rPr sz="2475" spc="217" baseline="-21885" dirty="0">
                <a:latin typeface="Cambria Math"/>
                <a:cs typeface="Cambria Math"/>
              </a:rPr>
              <a:t>𝑗</a:t>
            </a:r>
            <a:endParaRPr sz="2475" baseline="-21885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8400" y="4137405"/>
            <a:ext cx="9156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entury Gothic"/>
                <a:cs typeface="Century Gothic"/>
              </a:rPr>
              <a:t>where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normalization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ensures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that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SoftMaxes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all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41009" y="4966157"/>
            <a:ext cx="46545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25" dirty="0"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3000" y="4780229"/>
            <a:ext cx="4817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entury Gothic"/>
                <a:cs typeface="Century Gothic"/>
              </a:rPr>
              <a:t>alternatives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add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up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1:</a:t>
            </a:r>
            <a:r>
              <a:rPr sz="2800" spc="-110" dirty="0">
                <a:latin typeface="Century Gothic"/>
                <a:cs typeface="Century Gothic"/>
              </a:rPr>
              <a:t> </a:t>
            </a:r>
            <a:r>
              <a:rPr lang="en-GB" sz="4200" spc="337" baseline="1984" dirty="0">
                <a:latin typeface="Matura MT Script Capitals" panose="03020802060602070202" pitchFamily="66" charset="0"/>
                <a:cs typeface="Cambria Math"/>
              </a:rPr>
              <a:t>∑</a:t>
            </a:r>
            <a:r>
              <a:rPr sz="3075" spc="337" baseline="31165" dirty="0">
                <a:latin typeface="Cambria Math"/>
                <a:cs typeface="Cambria Math"/>
              </a:rPr>
              <a:t>𝑛</a:t>
            </a:r>
            <a:endParaRPr sz="3075" baseline="31165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52946" y="5034660"/>
            <a:ext cx="1143000" cy="22860"/>
          </a:xfrm>
          <a:custGeom>
            <a:avLst/>
            <a:gdLst/>
            <a:ahLst/>
            <a:cxnLst/>
            <a:rect l="l" t="t" r="r" b="b"/>
            <a:pathLst>
              <a:path w="1143000" h="22860">
                <a:moveTo>
                  <a:pt x="1143000" y="0"/>
                </a:moveTo>
                <a:lnTo>
                  <a:pt x="0" y="0"/>
                </a:lnTo>
                <a:lnTo>
                  <a:pt x="0" y="22860"/>
                </a:lnTo>
                <a:lnTo>
                  <a:pt x="1143000" y="22860"/>
                </a:lnTo>
                <a:lnTo>
                  <a:pt x="114300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07327" y="4547361"/>
            <a:ext cx="23971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  <a:tabLst>
                <a:tab pos="1363345" algn="l"/>
                <a:tab pos="1971039" algn="l"/>
              </a:tabLst>
            </a:pPr>
            <a:r>
              <a:rPr sz="3075" spc="209" baseline="-25745" dirty="0">
                <a:latin typeface="Cambria Math"/>
                <a:cs typeface="Cambria Math"/>
              </a:rPr>
              <a:t>𝑒</a:t>
            </a:r>
            <a:r>
              <a:rPr sz="1650" spc="140" dirty="0">
                <a:latin typeface="Cambria Math"/>
                <a:cs typeface="Cambria Math"/>
              </a:rPr>
              <a:t>𝑥</a:t>
            </a:r>
            <a:r>
              <a:rPr sz="2475" spc="209" baseline="-23569" dirty="0">
                <a:latin typeface="Cambria Math"/>
                <a:cs typeface="Cambria Math"/>
              </a:rPr>
              <a:t>𝑖</a:t>
            </a:r>
            <a:r>
              <a:rPr sz="2475" baseline="-23569" dirty="0">
                <a:latin typeface="Cambria Math"/>
                <a:cs typeface="Cambria Math"/>
              </a:rPr>
              <a:t>	</a:t>
            </a:r>
            <a:r>
              <a:rPr lang="en-GB" sz="3075" spc="330" baseline="-21680" dirty="0">
                <a:latin typeface="Matura MT Script Capitals" panose="03020802060602070202" pitchFamily="66" charset="0"/>
                <a:cs typeface="Cambria Math"/>
              </a:rPr>
              <a:t>∑</a:t>
            </a:r>
            <a:r>
              <a:rPr sz="1650" spc="220" dirty="0">
                <a:latin typeface="Cambria Math"/>
                <a:cs typeface="Cambria Math"/>
              </a:rPr>
              <a:t>𝑛</a:t>
            </a:r>
            <a:r>
              <a:rPr sz="1650" dirty="0">
                <a:latin typeface="Cambria Math"/>
                <a:cs typeface="Cambria Math"/>
              </a:rPr>
              <a:t>	</a:t>
            </a:r>
            <a:r>
              <a:rPr sz="3075" spc="217" baseline="-24390" dirty="0">
                <a:latin typeface="Cambria Math"/>
                <a:cs typeface="Cambria Math"/>
              </a:rPr>
              <a:t>𝑒</a:t>
            </a:r>
            <a:r>
              <a:rPr sz="2475" spc="217" baseline="1683" dirty="0">
                <a:latin typeface="Cambria Math"/>
                <a:cs typeface="Cambria Math"/>
              </a:rPr>
              <a:t>𝑥</a:t>
            </a:r>
            <a:r>
              <a:rPr sz="2475" spc="217" baseline="-21885" dirty="0">
                <a:latin typeface="Cambria Math"/>
                <a:cs typeface="Cambria Math"/>
              </a:rPr>
              <a:t>𝑖</a:t>
            </a:r>
            <a:endParaRPr sz="2475" baseline="-21885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15482" y="5128386"/>
            <a:ext cx="41020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GB" sz="3075" spc="330" baseline="-20325" dirty="0">
                <a:latin typeface="Matura MT Script Capitals" panose="03020802060602070202" pitchFamily="66" charset="0"/>
                <a:cs typeface="Cambria Math"/>
              </a:rPr>
              <a:t>∑</a:t>
            </a:r>
            <a:r>
              <a:rPr sz="1650" spc="220" dirty="0">
                <a:latin typeface="Cambria Math"/>
                <a:cs typeface="Cambria Math"/>
              </a:rPr>
              <a:t>𝑛</a:t>
            </a:r>
            <a:endParaRPr sz="16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9719" y="5107888"/>
            <a:ext cx="473709" cy="4635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4945">
              <a:lnSpc>
                <a:spcPts val="1470"/>
              </a:lnSpc>
              <a:spcBef>
                <a:spcPts val="130"/>
              </a:spcBef>
            </a:pPr>
            <a:r>
              <a:rPr sz="1650" spc="175" dirty="0">
                <a:latin typeface="Cambria Math"/>
                <a:cs typeface="Cambria Math"/>
              </a:rPr>
              <a:t>𝑥</a:t>
            </a:r>
            <a:r>
              <a:rPr sz="2475" spc="262" baseline="-25252" dirty="0">
                <a:latin typeface="Cambria Math"/>
                <a:cs typeface="Cambria Math"/>
              </a:rPr>
              <a:t>𝑗</a:t>
            </a:r>
            <a:endParaRPr sz="2475" baseline="-25252" dirty="0">
              <a:latin typeface="Cambria Math"/>
              <a:cs typeface="Cambria Math"/>
            </a:endParaRPr>
          </a:p>
          <a:p>
            <a:pPr marL="38100">
              <a:lnSpc>
                <a:spcPts val="1950"/>
              </a:lnSpc>
            </a:pPr>
            <a:r>
              <a:rPr sz="2050" spc="30" dirty="0">
                <a:latin typeface="Cambria Math"/>
                <a:cs typeface="Cambria Math"/>
              </a:rPr>
              <a:t>𝑒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23762" y="5366105"/>
            <a:ext cx="20231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17345" algn="l"/>
              </a:tabLst>
            </a:pPr>
            <a:r>
              <a:rPr sz="1650" spc="80" dirty="0">
                <a:latin typeface="Cambria Math"/>
                <a:cs typeface="Cambria Math"/>
              </a:rPr>
              <a:t>𝑗=1</a:t>
            </a:r>
            <a:r>
              <a:rPr sz="1650" dirty="0">
                <a:latin typeface="Cambria Math"/>
                <a:cs typeface="Cambria Math"/>
              </a:rPr>
              <a:t>	</a:t>
            </a:r>
            <a:r>
              <a:rPr sz="1650" spc="80" dirty="0">
                <a:latin typeface="Cambria Math"/>
                <a:cs typeface="Cambria Math"/>
              </a:rPr>
              <a:t>𝑗=1</a:t>
            </a:r>
            <a:endParaRPr sz="16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20507" y="5128386"/>
            <a:ext cx="41020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en-GB" sz="3075" spc="330" baseline="-20325" dirty="0">
                <a:latin typeface="Matura MT Script Capitals" panose="03020802060602070202" pitchFamily="66" charset="0"/>
                <a:cs typeface="Cambria Math"/>
              </a:rPr>
              <a:t>∑</a:t>
            </a:r>
            <a:r>
              <a:rPr sz="1650" spc="220" dirty="0">
                <a:latin typeface="Cambria Math"/>
                <a:cs typeface="Cambria Math"/>
              </a:rPr>
              <a:t>𝑛</a:t>
            </a:r>
            <a:endParaRPr sz="16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54491" y="5107888"/>
            <a:ext cx="473709" cy="4635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4945">
              <a:lnSpc>
                <a:spcPts val="1470"/>
              </a:lnSpc>
              <a:spcBef>
                <a:spcPts val="130"/>
              </a:spcBef>
            </a:pPr>
            <a:r>
              <a:rPr sz="1650" spc="175" dirty="0">
                <a:latin typeface="Cambria Math"/>
                <a:cs typeface="Cambria Math"/>
              </a:rPr>
              <a:t>𝑥</a:t>
            </a:r>
            <a:r>
              <a:rPr sz="2475" spc="262" baseline="-25252" dirty="0">
                <a:latin typeface="Cambria Math"/>
                <a:cs typeface="Cambria Math"/>
              </a:rPr>
              <a:t>𝑗</a:t>
            </a:r>
            <a:endParaRPr sz="2475" baseline="-25252" dirty="0">
              <a:latin typeface="Cambria Math"/>
              <a:cs typeface="Cambria Math"/>
            </a:endParaRPr>
          </a:p>
          <a:p>
            <a:pPr marL="38100">
              <a:lnSpc>
                <a:spcPts val="1950"/>
              </a:lnSpc>
            </a:pPr>
            <a:r>
              <a:rPr sz="2050" spc="30" dirty="0">
                <a:latin typeface="Cambria Math"/>
                <a:cs typeface="Cambria Math"/>
              </a:rPr>
              <a:t>𝑒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47656" y="4780229"/>
            <a:ext cx="123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entury Gothic"/>
                <a:cs typeface="Century Gothic"/>
              </a:rPr>
              <a:t>.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3000" y="5672429"/>
            <a:ext cx="9450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Note: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it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multivariate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generalization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sigmoid.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03275D22-0098-2ED6-6294-2B57AE4F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SoftMax</a:t>
            </a:r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A1C54AF1-397D-8A6F-0F14-C7FB7D13F004}"/>
              </a:ext>
            </a:extLst>
          </p:cNvPr>
          <p:cNvSpPr/>
          <p:nvPr/>
        </p:nvSpPr>
        <p:spPr>
          <a:xfrm>
            <a:off x="7820092" y="5074495"/>
            <a:ext cx="1143000" cy="22860"/>
          </a:xfrm>
          <a:custGeom>
            <a:avLst/>
            <a:gdLst/>
            <a:ahLst/>
            <a:cxnLst/>
            <a:rect l="l" t="t" r="r" b="b"/>
            <a:pathLst>
              <a:path w="1143000" h="22860">
                <a:moveTo>
                  <a:pt x="1143000" y="0"/>
                </a:moveTo>
                <a:lnTo>
                  <a:pt x="0" y="0"/>
                </a:lnTo>
                <a:lnTo>
                  <a:pt x="0" y="22860"/>
                </a:lnTo>
                <a:lnTo>
                  <a:pt x="1143000" y="22860"/>
                </a:lnTo>
                <a:lnTo>
                  <a:pt x="114300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428427"/>
            <a:ext cx="6804659" cy="49085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05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Activation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354965" indent="-342900">
              <a:lnSpc>
                <a:spcPct val="100000"/>
              </a:lnSpc>
              <a:spcBef>
                <a:spcPts val="71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types</a:t>
            </a:r>
            <a:endParaRPr lang="en-US"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lang="en-US" sz="1600" dirty="0">
                <a:latin typeface="Century Gothic"/>
                <a:cs typeface="Century Gothic"/>
              </a:rPr>
              <a:t>Basic</a:t>
            </a:r>
            <a:r>
              <a:rPr lang="en-US" sz="1600" spc="-50" dirty="0">
                <a:latin typeface="Century Gothic"/>
                <a:cs typeface="Century Gothic"/>
              </a:rPr>
              <a:t> </a:t>
            </a:r>
            <a:r>
              <a:rPr lang="en-US" sz="1600" spc="-10" dirty="0">
                <a:latin typeface="Century Gothic"/>
                <a:cs typeface="Century Gothic"/>
              </a:rPr>
              <a:t>setup:</a:t>
            </a:r>
            <a:endParaRPr lang="en-US"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Fully</a:t>
            </a:r>
            <a:r>
              <a:rPr sz="1400" spc="-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connected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Image</a:t>
            </a:r>
            <a:r>
              <a:rPr sz="1600" spc="-7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setup: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Convolutional</a:t>
            </a:r>
            <a:r>
              <a:rPr sz="1400" spc="-8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(CNN)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Pooling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Sequence</a:t>
            </a:r>
            <a:r>
              <a:rPr sz="1600" spc="-9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setup: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Recurrent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(basic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RNN)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Long</a:t>
            </a:r>
            <a:r>
              <a:rPr sz="1400" spc="-1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Short-</a:t>
            </a:r>
            <a:r>
              <a:rPr sz="1400" dirty="0">
                <a:latin typeface="Century Gothic"/>
                <a:cs typeface="Century Gothic"/>
              </a:rPr>
              <a:t>Term</a:t>
            </a:r>
            <a:r>
              <a:rPr sz="1400" spc="1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Memory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(LSTM)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Transformers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Advanced</a:t>
            </a:r>
            <a:r>
              <a:rPr sz="1600" spc="-10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Extensions: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Residual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connections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Inception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module</a:t>
            </a:r>
            <a:endParaRPr sz="1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Architecture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2000" dirty="0">
                <a:latin typeface="Century Gothic"/>
                <a:cs typeface="Century Gothic"/>
              </a:rPr>
              <a:t>AlexNet,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VGG,</a:t>
            </a:r>
            <a:r>
              <a:rPr sz="2000" spc="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ResNet,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GoogLeNet,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&amp;</a:t>
            </a:r>
            <a:r>
              <a:rPr sz="2000" spc="-10" dirty="0">
                <a:latin typeface="Century Gothic"/>
                <a:cs typeface="Century Gothic"/>
              </a:rPr>
              <a:t> MobileNet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1B5D00-D3AF-61BA-E3D0-57D9CFB1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Today</a:t>
            </a:r>
          </a:p>
        </p:txBody>
      </p:sp>
    </p:spTree>
    <p:extLst>
      <p:ext uri="{BB962C8B-B14F-4D97-AF65-F5344CB8AC3E}">
        <p14:creationId xmlns:p14="http://schemas.microsoft.com/office/powerpoint/2010/main" val="1641104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609160" y="3114324"/>
            <a:ext cx="3666490" cy="8089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05"/>
              </a:spcBef>
              <a:tabLst>
                <a:tab pos="93281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𝜎</a:t>
            </a:r>
            <a:r>
              <a:rPr sz="2400" dirty="0">
                <a:latin typeface="Cambria Math"/>
                <a:cs typeface="Cambria Math"/>
              </a:rPr>
              <a:t>	𝑊𝑥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𝑏</a:t>
            </a:r>
            <a:endParaRPr sz="2400" dirty="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200"/>
              </a:spcBef>
              <a:tabLst>
                <a:tab pos="932815" algn="l"/>
                <a:tab pos="1635760" algn="l"/>
                <a:tab pos="303466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𝜎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𝑊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r>
              <a:rPr sz="2400" spc="-25" dirty="0">
                <a:latin typeface="Cambria Math"/>
                <a:cs typeface="Cambria Math"/>
              </a:rPr>
              <a:t>𝜎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0" dirty="0">
                <a:latin typeface="Cambria Math"/>
                <a:cs typeface="Cambria Math"/>
              </a:rPr>
              <a:t>𝑊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r>
              <a:rPr sz="2400" spc="-20" dirty="0">
                <a:latin typeface="Cambria Math"/>
                <a:cs typeface="Cambria Math"/>
              </a:rPr>
              <a:t>𝑥</a:t>
            </a:r>
            <a:r>
              <a:rPr sz="2400" spc="-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302" y="1598033"/>
            <a:ext cx="9780905" cy="83099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70866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NNs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at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their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simplest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can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seen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as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stacking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of </a:t>
            </a:r>
            <a:r>
              <a:rPr sz="2800" dirty="0">
                <a:latin typeface="Century Gothic"/>
                <a:cs typeface="Century Gothic"/>
              </a:rPr>
              <a:t>multiple,</a:t>
            </a:r>
            <a:r>
              <a:rPr sz="2800" spc="-11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simpler,</a:t>
            </a:r>
            <a:r>
              <a:rPr sz="2800" spc="-10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one-</a:t>
            </a:r>
            <a:r>
              <a:rPr sz="2800" dirty="0">
                <a:latin typeface="Century Gothic"/>
                <a:cs typeface="Century Gothic"/>
              </a:rPr>
              <a:t>layer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statistical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models</a:t>
            </a:r>
            <a:r>
              <a:rPr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4651" y="2743200"/>
            <a:ext cx="3961765" cy="12706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28600" marR="442595" indent="-229235" algn="r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292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most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basic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NN:</a:t>
            </a:r>
            <a:endParaRPr sz="2800" dirty="0">
              <a:latin typeface="Century Gothic"/>
              <a:cs typeface="Century Gothic"/>
            </a:endParaRPr>
          </a:p>
          <a:p>
            <a:pPr marL="228600" marR="528320" lvl="1" indent="-228600" algn="r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228600" algn="l"/>
              </a:tabLst>
            </a:pPr>
            <a:r>
              <a:rPr sz="2400" dirty="0">
                <a:latin typeface="Century Gothic"/>
                <a:cs typeface="Century Gothic"/>
              </a:rPr>
              <a:t>Logistic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regression: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entury Gothic"/>
                <a:cs typeface="Century Gothic"/>
              </a:rPr>
              <a:t>Two-</a:t>
            </a: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sigmoid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NN: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2027" y="3229513"/>
            <a:ext cx="1193165" cy="282575"/>
          </a:xfrm>
          <a:custGeom>
            <a:avLst/>
            <a:gdLst/>
            <a:ahLst/>
            <a:cxnLst/>
            <a:rect l="l" t="t" r="r" b="b"/>
            <a:pathLst>
              <a:path w="1193165" h="282575">
                <a:moveTo>
                  <a:pt x="1102995" y="0"/>
                </a:moveTo>
                <a:lnTo>
                  <a:pt x="1099057" y="11429"/>
                </a:lnTo>
                <a:lnTo>
                  <a:pt x="1115365" y="18577"/>
                </a:lnTo>
                <a:lnTo>
                  <a:pt x="1129410" y="28416"/>
                </a:lnTo>
                <a:lnTo>
                  <a:pt x="1157954" y="73925"/>
                </a:lnTo>
                <a:lnTo>
                  <a:pt x="1166336" y="115732"/>
                </a:lnTo>
                <a:lnTo>
                  <a:pt x="1167383" y="139826"/>
                </a:lnTo>
                <a:lnTo>
                  <a:pt x="1166336" y="164689"/>
                </a:lnTo>
                <a:lnTo>
                  <a:pt x="1157954" y="207603"/>
                </a:lnTo>
                <a:lnTo>
                  <a:pt x="1129458" y="253857"/>
                </a:lnTo>
                <a:lnTo>
                  <a:pt x="1099439" y="270890"/>
                </a:lnTo>
                <a:lnTo>
                  <a:pt x="1102995" y="282320"/>
                </a:lnTo>
                <a:lnTo>
                  <a:pt x="1141555" y="264302"/>
                </a:lnTo>
                <a:lnTo>
                  <a:pt x="1169924" y="233044"/>
                </a:lnTo>
                <a:lnTo>
                  <a:pt x="1187243" y="191134"/>
                </a:lnTo>
                <a:lnTo>
                  <a:pt x="1193038" y="141223"/>
                </a:lnTo>
                <a:lnTo>
                  <a:pt x="1191585" y="115341"/>
                </a:lnTo>
                <a:lnTo>
                  <a:pt x="1179964" y="69482"/>
                </a:lnTo>
                <a:lnTo>
                  <a:pt x="1156894" y="32146"/>
                </a:lnTo>
                <a:lnTo>
                  <a:pt x="1123469" y="7381"/>
                </a:lnTo>
                <a:lnTo>
                  <a:pt x="1102995" y="0"/>
                </a:lnTo>
                <a:close/>
              </a:path>
              <a:path w="1193165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1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42027" y="3621181"/>
            <a:ext cx="2894330" cy="282575"/>
          </a:xfrm>
          <a:custGeom>
            <a:avLst/>
            <a:gdLst/>
            <a:ahLst/>
            <a:cxnLst/>
            <a:rect l="l" t="t" r="r" b="b"/>
            <a:pathLst>
              <a:path w="2894329" h="282575">
                <a:moveTo>
                  <a:pt x="94094" y="11430"/>
                </a:moveTo>
                <a:lnTo>
                  <a:pt x="90043" y="0"/>
                </a:lnTo>
                <a:lnTo>
                  <a:pt x="69583" y="7391"/>
                </a:lnTo>
                <a:lnTo>
                  <a:pt x="51650" y="18097"/>
                </a:lnTo>
                <a:lnTo>
                  <a:pt x="23368" y="49530"/>
                </a:lnTo>
                <a:lnTo>
                  <a:pt x="5816" y="91427"/>
                </a:lnTo>
                <a:lnTo>
                  <a:pt x="0" y="141224"/>
                </a:lnTo>
                <a:lnTo>
                  <a:pt x="1447" y="167182"/>
                </a:lnTo>
                <a:lnTo>
                  <a:pt x="13068" y="213093"/>
                </a:lnTo>
                <a:lnTo>
                  <a:pt x="36118" y="250342"/>
                </a:lnTo>
                <a:lnTo>
                  <a:pt x="69507" y="274967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6" y="263779"/>
                </a:lnTo>
                <a:lnTo>
                  <a:pt x="63690" y="253860"/>
                </a:lnTo>
                <a:lnTo>
                  <a:pt x="35204" y="207606"/>
                </a:lnTo>
                <a:lnTo>
                  <a:pt x="26822" y="164693"/>
                </a:lnTo>
                <a:lnTo>
                  <a:pt x="25781" y="139827"/>
                </a:lnTo>
                <a:lnTo>
                  <a:pt x="26822" y="115735"/>
                </a:lnTo>
                <a:lnTo>
                  <a:pt x="35204" y="73926"/>
                </a:lnTo>
                <a:lnTo>
                  <a:pt x="63792" y="28422"/>
                </a:lnTo>
                <a:lnTo>
                  <a:pt x="77812" y="18580"/>
                </a:lnTo>
                <a:lnTo>
                  <a:pt x="94094" y="11430"/>
                </a:lnTo>
                <a:close/>
              </a:path>
              <a:path w="2894329" h="282575">
                <a:moveTo>
                  <a:pt x="796671" y="11430"/>
                </a:moveTo>
                <a:lnTo>
                  <a:pt x="792607" y="0"/>
                </a:lnTo>
                <a:lnTo>
                  <a:pt x="772147" y="7391"/>
                </a:lnTo>
                <a:lnTo>
                  <a:pt x="754214" y="18097"/>
                </a:lnTo>
                <a:lnTo>
                  <a:pt x="725932" y="49530"/>
                </a:lnTo>
                <a:lnTo>
                  <a:pt x="708380" y="91427"/>
                </a:lnTo>
                <a:lnTo>
                  <a:pt x="702564" y="141224"/>
                </a:lnTo>
                <a:lnTo>
                  <a:pt x="704011" y="167182"/>
                </a:lnTo>
                <a:lnTo>
                  <a:pt x="715632" y="213093"/>
                </a:lnTo>
                <a:lnTo>
                  <a:pt x="738682" y="250342"/>
                </a:lnTo>
                <a:lnTo>
                  <a:pt x="772071" y="274967"/>
                </a:lnTo>
                <a:lnTo>
                  <a:pt x="792607" y="282321"/>
                </a:lnTo>
                <a:lnTo>
                  <a:pt x="796163" y="270891"/>
                </a:lnTo>
                <a:lnTo>
                  <a:pt x="780110" y="263779"/>
                </a:lnTo>
                <a:lnTo>
                  <a:pt x="766254" y="253860"/>
                </a:lnTo>
                <a:lnTo>
                  <a:pt x="737768" y="207606"/>
                </a:lnTo>
                <a:lnTo>
                  <a:pt x="729386" y="164693"/>
                </a:lnTo>
                <a:lnTo>
                  <a:pt x="728345" y="139827"/>
                </a:lnTo>
                <a:lnTo>
                  <a:pt x="729386" y="115735"/>
                </a:lnTo>
                <a:lnTo>
                  <a:pt x="737768" y="73926"/>
                </a:lnTo>
                <a:lnTo>
                  <a:pt x="766356" y="28422"/>
                </a:lnTo>
                <a:lnTo>
                  <a:pt x="780376" y="18580"/>
                </a:lnTo>
                <a:lnTo>
                  <a:pt x="796671" y="11430"/>
                </a:lnTo>
                <a:close/>
              </a:path>
              <a:path w="2894329" h="282575">
                <a:moveTo>
                  <a:pt x="2107438" y="141224"/>
                </a:moveTo>
                <a:lnTo>
                  <a:pt x="2101621" y="91427"/>
                </a:lnTo>
                <a:lnTo>
                  <a:pt x="2084197" y="49530"/>
                </a:lnTo>
                <a:lnTo>
                  <a:pt x="2055837" y="18097"/>
                </a:lnTo>
                <a:lnTo>
                  <a:pt x="2017395" y="0"/>
                </a:lnTo>
                <a:lnTo>
                  <a:pt x="2013458" y="11430"/>
                </a:lnTo>
                <a:lnTo>
                  <a:pt x="2029764" y="18580"/>
                </a:lnTo>
                <a:lnTo>
                  <a:pt x="2043798" y="28422"/>
                </a:lnTo>
                <a:lnTo>
                  <a:pt x="2072347" y="73926"/>
                </a:lnTo>
                <a:lnTo>
                  <a:pt x="2080729" y="115735"/>
                </a:lnTo>
                <a:lnTo>
                  <a:pt x="2081784" y="139827"/>
                </a:lnTo>
                <a:lnTo>
                  <a:pt x="2080729" y="164693"/>
                </a:lnTo>
                <a:lnTo>
                  <a:pt x="2072347" y="207606"/>
                </a:lnTo>
                <a:lnTo>
                  <a:pt x="2043849" y="253860"/>
                </a:lnTo>
                <a:lnTo>
                  <a:pt x="2013839" y="270891"/>
                </a:lnTo>
                <a:lnTo>
                  <a:pt x="2017395" y="282321"/>
                </a:lnTo>
                <a:lnTo>
                  <a:pt x="2055952" y="264312"/>
                </a:lnTo>
                <a:lnTo>
                  <a:pt x="2084324" y="233045"/>
                </a:lnTo>
                <a:lnTo>
                  <a:pt x="2101634" y="191135"/>
                </a:lnTo>
                <a:lnTo>
                  <a:pt x="2105977" y="167182"/>
                </a:lnTo>
                <a:lnTo>
                  <a:pt x="2107438" y="141224"/>
                </a:lnTo>
                <a:close/>
              </a:path>
              <a:path w="2894329" h="282575">
                <a:moveTo>
                  <a:pt x="2893822" y="141224"/>
                </a:moveTo>
                <a:lnTo>
                  <a:pt x="2888005" y="91427"/>
                </a:lnTo>
                <a:lnTo>
                  <a:pt x="2870581" y="49530"/>
                </a:lnTo>
                <a:lnTo>
                  <a:pt x="2842222" y="18097"/>
                </a:lnTo>
                <a:lnTo>
                  <a:pt x="2803779" y="0"/>
                </a:lnTo>
                <a:lnTo>
                  <a:pt x="2799842" y="11430"/>
                </a:lnTo>
                <a:lnTo>
                  <a:pt x="2816148" y="18580"/>
                </a:lnTo>
                <a:lnTo>
                  <a:pt x="2830182" y="28422"/>
                </a:lnTo>
                <a:lnTo>
                  <a:pt x="2858732" y="73926"/>
                </a:lnTo>
                <a:lnTo>
                  <a:pt x="2867114" y="115735"/>
                </a:lnTo>
                <a:lnTo>
                  <a:pt x="2868168" y="139827"/>
                </a:lnTo>
                <a:lnTo>
                  <a:pt x="2867114" y="164693"/>
                </a:lnTo>
                <a:lnTo>
                  <a:pt x="2858732" y="207606"/>
                </a:lnTo>
                <a:lnTo>
                  <a:pt x="2830233" y="253860"/>
                </a:lnTo>
                <a:lnTo>
                  <a:pt x="2800223" y="270891"/>
                </a:lnTo>
                <a:lnTo>
                  <a:pt x="2803779" y="282321"/>
                </a:lnTo>
                <a:lnTo>
                  <a:pt x="2842336" y="264312"/>
                </a:lnTo>
                <a:lnTo>
                  <a:pt x="2870708" y="233045"/>
                </a:lnTo>
                <a:lnTo>
                  <a:pt x="2888018" y="191135"/>
                </a:lnTo>
                <a:lnTo>
                  <a:pt x="2892361" y="167182"/>
                </a:lnTo>
                <a:lnTo>
                  <a:pt x="2893822" y="14122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06807" y="4277433"/>
            <a:ext cx="8590280" cy="1162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66700" algn="l"/>
              </a:tabLst>
            </a:pPr>
            <a:r>
              <a:rPr sz="2400" spc="-10" dirty="0">
                <a:latin typeface="Century Gothic"/>
                <a:cs typeface="Century Gothic"/>
              </a:rPr>
              <a:t>Notation:</a:t>
            </a:r>
            <a:endParaRPr sz="2400">
              <a:latin typeface="Century Gothic"/>
              <a:cs typeface="Century Gothic"/>
            </a:endParaRPr>
          </a:p>
          <a:p>
            <a:pPr marL="723265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723265" algn="l"/>
                <a:tab pos="723900" algn="l"/>
              </a:tabLst>
            </a:pPr>
            <a:r>
              <a:rPr sz="2000" dirty="0">
                <a:latin typeface="Cambria Math"/>
                <a:cs typeface="Cambria Math"/>
              </a:rPr>
              <a:t>𝑊</a:t>
            </a:r>
            <a:r>
              <a:rPr sz="2175" baseline="-15325" dirty="0">
                <a:latin typeface="Cambria Math"/>
                <a:cs typeface="Cambria Math"/>
              </a:rPr>
              <a:t>𝑖</a:t>
            </a:r>
            <a:r>
              <a:rPr sz="2175" spc="472" baseline="-15325" dirty="0">
                <a:latin typeface="Cambria Math"/>
                <a:cs typeface="Cambria Math"/>
              </a:rPr>
              <a:t> </a:t>
            </a:r>
            <a:r>
              <a:rPr sz="2000" dirty="0">
                <a:latin typeface="Century Gothic"/>
                <a:cs typeface="Century Gothic"/>
              </a:rPr>
              <a:t>&amp;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𝑏</a:t>
            </a:r>
            <a:r>
              <a:rPr sz="2175" baseline="-15325" dirty="0">
                <a:latin typeface="Cambria Math"/>
                <a:cs typeface="Cambria Math"/>
              </a:rPr>
              <a:t>𝑖</a:t>
            </a:r>
            <a:r>
              <a:rPr sz="2175" spc="315" baseline="-15325" dirty="0">
                <a:latin typeface="Cambria Math"/>
                <a:cs typeface="Cambria Math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parameters</a:t>
            </a:r>
            <a:r>
              <a:rPr sz="2000" spc="-7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(weight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matrix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bias)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at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i-</a:t>
            </a:r>
            <a:r>
              <a:rPr sz="2000" dirty="0">
                <a:latin typeface="Century Gothic"/>
                <a:cs typeface="Century Gothic"/>
              </a:rPr>
              <a:t>th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level</a:t>
            </a:r>
            <a:endParaRPr sz="2000">
              <a:latin typeface="Century Gothic"/>
              <a:cs typeface="Century Gothic"/>
            </a:endParaRPr>
          </a:p>
          <a:p>
            <a:pPr marL="723265" lvl="1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723265" algn="l"/>
                <a:tab pos="723900" algn="l"/>
              </a:tabLst>
            </a:pPr>
            <a:r>
              <a:rPr sz="2000" dirty="0">
                <a:latin typeface="Century Gothic"/>
                <a:cs typeface="Century Gothic"/>
              </a:rPr>
              <a:t>x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&amp;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y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1D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input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output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vectors,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while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sigma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𝜎</a:t>
            </a:r>
            <a:r>
              <a:rPr sz="2000" spc="16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27693" y="5293213"/>
            <a:ext cx="573405" cy="17145"/>
          </a:xfrm>
          <a:custGeom>
            <a:avLst/>
            <a:gdLst/>
            <a:ahLst/>
            <a:cxnLst/>
            <a:rect l="l" t="t" r="r" b="b"/>
            <a:pathLst>
              <a:path w="573404" h="17145">
                <a:moveTo>
                  <a:pt x="573024" y="0"/>
                </a:moveTo>
                <a:lnTo>
                  <a:pt x="0" y="0"/>
                </a:lnTo>
                <a:lnTo>
                  <a:pt x="0" y="16763"/>
                </a:lnTo>
                <a:lnTo>
                  <a:pt x="573024" y="16763"/>
                </a:lnTo>
                <a:lnTo>
                  <a:pt x="57302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47912" y="5027300"/>
            <a:ext cx="13335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40" dirty="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90864" y="5304668"/>
            <a:ext cx="64389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450" spc="50" dirty="0">
                <a:latin typeface="Cambria Math"/>
                <a:cs typeface="Cambria Math"/>
              </a:rPr>
              <a:t>1+𝑒</a:t>
            </a:r>
            <a:r>
              <a:rPr sz="1800" spc="75" baseline="20833" dirty="0">
                <a:latin typeface="Cambria Math"/>
                <a:cs typeface="Cambria Math"/>
              </a:rPr>
              <a:t>−𝑥</a:t>
            </a:r>
            <a:endParaRPr sz="1800" baseline="20833" dirty="0">
              <a:latin typeface="Cambria Math"/>
              <a:cs typeface="Cambria Math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BFF6851-66B3-F8DA-4B55-4A1E213A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layer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391440"/>
            <a:ext cx="11077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spc="-665" dirty="0"/>
              <a:t> </a:t>
            </a:r>
            <a:r>
              <a:rPr dirty="0"/>
              <a:t>Fully connected</a:t>
            </a:r>
            <a:r>
              <a:rPr spc="-30" dirty="0"/>
              <a:t> </a:t>
            </a:r>
            <a:r>
              <a:rPr spc="-10" dirty="0"/>
              <a:t>layer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5818378" y="1784349"/>
            <a:ext cx="66675" cy="284480"/>
          </a:xfrm>
          <a:custGeom>
            <a:avLst/>
            <a:gdLst/>
            <a:ahLst/>
            <a:cxnLst/>
            <a:rect l="l" t="t" r="r" b="b"/>
            <a:pathLst>
              <a:path w="66675" h="284480">
                <a:moveTo>
                  <a:pt x="66294" y="0"/>
                </a:moveTo>
                <a:lnTo>
                  <a:pt x="0" y="0"/>
                </a:lnTo>
                <a:lnTo>
                  <a:pt x="0" y="11430"/>
                </a:lnTo>
                <a:lnTo>
                  <a:pt x="41656" y="11430"/>
                </a:lnTo>
                <a:lnTo>
                  <a:pt x="41656" y="273050"/>
                </a:lnTo>
                <a:lnTo>
                  <a:pt x="0" y="273050"/>
                </a:lnTo>
                <a:lnTo>
                  <a:pt x="0" y="284480"/>
                </a:lnTo>
                <a:lnTo>
                  <a:pt x="66294" y="284480"/>
                </a:lnTo>
                <a:lnTo>
                  <a:pt x="66294" y="273050"/>
                </a:lnTo>
                <a:lnTo>
                  <a:pt x="66294" y="11430"/>
                </a:lnTo>
                <a:lnTo>
                  <a:pt x="662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0410" y="1784349"/>
            <a:ext cx="66675" cy="284480"/>
          </a:xfrm>
          <a:custGeom>
            <a:avLst/>
            <a:gdLst/>
            <a:ahLst/>
            <a:cxnLst/>
            <a:rect l="l" t="t" r="r" b="b"/>
            <a:pathLst>
              <a:path w="66675" h="284480">
                <a:moveTo>
                  <a:pt x="66421" y="0"/>
                </a:moveTo>
                <a:lnTo>
                  <a:pt x="0" y="0"/>
                </a:lnTo>
                <a:lnTo>
                  <a:pt x="0" y="11430"/>
                </a:lnTo>
                <a:lnTo>
                  <a:pt x="0" y="273050"/>
                </a:lnTo>
                <a:lnTo>
                  <a:pt x="0" y="284480"/>
                </a:lnTo>
                <a:lnTo>
                  <a:pt x="66421" y="284480"/>
                </a:lnTo>
                <a:lnTo>
                  <a:pt x="66421" y="273050"/>
                </a:lnTo>
                <a:lnTo>
                  <a:pt x="24765" y="273050"/>
                </a:lnTo>
                <a:lnTo>
                  <a:pt x="24765" y="11430"/>
                </a:lnTo>
                <a:lnTo>
                  <a:pt x="66421" y="11430"/>
                </a:lnTo>
                <a:lnTo>
                  <a:pt x="66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733" y="1390913"/>
            <a:ext cx="9946640" cy="139140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794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800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Connects </a:t>
            </a:r>
            <a:r>
              <a:rPr sz="2800" dirty="0">
                <a:latin typeface="Century Gothic"/>
                <a:cs typeface="Century Gothic"/>
              </a:rPr>
              <a:t>all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nodes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layer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ambria Math"/>
                <a:cs typeface="Cambria Math"/>
              </a:rPr>
              <a:t>𝑙</a:t>
            </a:r>
            <a:r>
              <a:rPr sz="2800" spc="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1</a:t>
            </a:r>
            <a:r>
              <a:rPr sz="2800" spc="105" dirty="0">
                <a:latin typeface="Cambria Math"/>
                <a:cs typeface="Cambria Math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all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nodes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layer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𝑙</a:t>
            </a:r>
            <a:endParaRPr sz="2800" dirty="0">
              <a:latin typeface="Cambria Math"/>
              <a:cs typeface="Cambria Math"/>
            </a:endParaRPr>
          </a:p>
          <a:p>
            <a:pPr marL="7366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737235" algn="l"/>
                <a:tab pos="4968875" algn="l"/>
              </a:tabLst>
            </a:pPr>
            <a:r>
              <a:rPr sz="2400" dirty="0">
                <a:latin typeface="Century Gothic"/>
                <a:cs typeface="Century Gothic"/>
              </a:rPr>
              <a:t>Weight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matrix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𝑊</a:t>
            </a:r>
            <a:r>
              <a:rPr sz="2625" baseline="-15873" dirty="0">
                <a:latin typeface="Cambria Math"/>
                <a:cs typeface="Cambria Math"/>
              </a:rPr>
              <a:t>𝑙+1</a:t>
            </a:r>
            <a:r>
              <a:rPr sz="2625" spc="73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𝑛</a:t>
            </a:r>
            <a:r>
              <a:rPr sz="2625" baseline="-15873" dirty="0">
                <a:latin typeface="Cambria Math"/>
                <a:cs typeface="Cambria Math"/>
              </a:rPr>
              <a:t>𝑙</a:t>
            </a:r>
            <a:r>
              <a:rPr sz="2625" spc="397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×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𝑛</a:t>
            </a:r>
            <a:r>
              <a:rPr sz="2625" spc="-30" baseline="-15873" dirty="0">
                <a:latin typeface="Cambria Math"/>
                <a:cs typeface="Cambria Math"/>
              </a:rPr>
              <a:t>𝑙+1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dirty="0">
                <a:latin typeface="Century Gothic"/>
                <a:cs typeface="Century Gothic"/>
              </a:rPr>
              <a:t>nodes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at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10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by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nodes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at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8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1</a:t>
            </a:r>
            <a:r>
              <a:rPr sz="2400" spc="-25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 marL="2794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800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Allows </a:t>
            </a:r>
            <a:r>
              <a:rPr sz="2800" dirty="0">
                <a:latin typeface="Century Gothic"/>
                <a:cs typeface="Century Gothic"/>
              </a:rPr>
              <a:t>for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all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possible</a:t>
            </a:r>
            <a:r>
              <a:rPr sz="2800" spc="-3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cross-</a:t>
            </a:r>
            <a:r>
              <a:rPr sz="2800" dirty="0">
                <a:latin typeface="Century Gothic"/>
                <a:cs typeface="Century Gothic"/>
              </a:rPr>
              <a:t>input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interactions.</a:t>
            </a:r>
            <a:endParaRPr sz="2800" dirty="0">
              <a:latin typeface="Century Gothic"/>
              <a:cs typeface="Century Gothic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223EA6F-91C5-88CD-9355-CC6DF2019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240173"/>
              </p:ext>
            </p:extLst>
          </p:nvPr>
        </p:nvGraphicFramePr>
        <p:xfrm>
          <a:off x="1066800" y="3657600"/>
          <a:ext cx="5546399" cy="1902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23600" imgH="2717280" progId="">
                  <p:embed/>
                </p:oleObj>
              </mc:Choice>
              <mc:Fallback>
                <p:oleObj r:id="rId2" imgW="7923600" imgH="2717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6800" y="3657600"/>
                        <a:ext cx="5546399" cy="1902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B5C3858A-8D9B-30B5-CBBA-C80414169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2400" y="1524000"/>
            <a:ext cx="81417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435852" y="1812036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25" dirty="0">
                <a:latin typeface="Cambria Math"/>
                <a:cs typeface="Cambria Math"/>
              </a:rPr>
              <a:t>𝑖=1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46609" y="1417638"/>
            <a:ext cx="578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el-GR" sz="4200" spc="270" baseline="-26785" dirty="0">
                <a:latin typeface="Cambria Math"/>
                <a:cs typeface="Cambria Math"/>
              </a:rPr>
              <a:t>∑</a:t>
            </a:r>
            <a:r>
              <a:rPr sz="2050" spc="180" dirty="0">
                <a:latin typeface="Cambria Math"/>
                <a:cs typeface="Cambria Math"/>
              </a:rPr>
              <a:t>𝑛</a:t>
            </a:r>
            <a:r>
              <a:rPr sz="2475" spc="270" baseline="-15151" dirty="0">
                <a:latin typeface="Cambria Math"/>
                <a:cs typeface="Cambria Math"/>
              </a:rPr>
              <a:t>𝑙</a:t>
            </a:r>
            <a:endParaRPr sz="2475" baseline="-15151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82267" y="3728536"/>
            <a:ext cx="7788909" cy="2150745"/>
          </a:xfrm>
          <a:prstGeom prst="rect">
            <a:avLst/>
          </a:prstGeom>
        </p:spPr>
        <p:txBody>
          <a:bodyPr vert="horz" wrap="square" lIns="0" tIns="54737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310"/>
              </a:spcBef>
              <a:tabLst>
                <a:tab pos="1772285" algn="l"/>
                <a:tab pos="2764155" algn="l"/>
                <a:tab pos="3716020" algn="l"/>
                <a:tab pos="4640580" algn="l"/>
                <a:tab pos="6064250" algn="l"/>
              </a:tabLst>
            </a:pPr>
            <a:r>
              <a:rPr sz="6000" spc="-20" dirty="0">
                <a:latin typeface="Cambria Math"/>
                <a:cs typeface="Cambria Math"/>
              </a:rPr>
              <a:t>𝐻</a:t>
            </a:r>
            <a:r>
              <a:rPr sz="6525" spc="-30" baseline="-15325" dirty="0">
                <a:latin typeface="Cambria Math"/>
                <a:cs typeface="Cambria Math"/>
              </a:rPr>
              <a:t>𝑙+1</a:t>
            </a:r>
            <a:r>
              <a:rPr sz="6525" baseline="-15325" dirty="0">
                <a:latin typeface="Cambria Math"/>
                <a:cs typeface="Cambria Math"/>
              </a:rPr>
              <a:t>	</a:t>
            </a:r>
            <a:r>
              <a:rPr sz="6000" spc="-50" dirty="0">
                <a:latin typeface="Cambria Math"/>
                <a:cs typeface="Cambria Math"/>
              </a:rPr>
              <a:t>=</a:t>
            </a:r>
            <a:r>
              <a:rPr sz="6000" dirty="0">
                <a:latin typeface="Cambria Math"/>
                <a:cs typeface="Cambria Math"/>
              </a:rPr>
              <a:t>	</a:t>
            </a:r>
            <a:r>
              <a:rPr sz="6000" spc="-50" dirty="0">
                <a:latin typeface="Cambria Math"/>
                <a:cs typeface="Cambria Math"/>
              </a:rPr>
              <a:t>𝜎</a:t>
            </a:r>
            <a:r>
              <a:rPr sz="6000" dirty="0">
                <a:latin typeface="Cambria Math"/>
                <a:cs typeface="Cambria Math"/>
              </a:rPr>
              <a:t>	</a:t>
            </a:r>
            <a:r>
              <a:rPr sz="6000" spc="-25" dirty="0">
                <a:latin typeface="Cambria Math"/>
                <a:cs typeface="Cambria Math"/>
              </a:rPr>
              <a:t>𝐻</a:t>
            </a:r>
            <a:r>
              <a:rPr sz="6525" spc="-37" baseline="-15325" dirty="0">
                <a:latin typeface="Cambria Math"/>
                <a:cs typeface="Cambria Math"/>
              </a:rPr>
              <a:t>𝑙</a:t>
            </a:r>
            <a:r>
              <a:rPr sz="6525" baseline="-15325" dirty="0">
                <a:latin typeface="Cambria Math"/>
                <a:cs typeface="Cambria Math"/>
              </a:rPr>
              <a:t>	</a:t>
            </a:r>
            <a:r>
              <a:rPr sz="6000" spc="204" dirty="0">
                <a:latin typeface="Cambria Math"/>
                <a:cs typeface="Cambria Math"/>
              </a:rPr>
              <a:t>∙</a:t>
            </a:r>
            <a:r>
              <a:rPr sz="6000" spc="5" dirty="0">
                <a:latin typeface="Cambria Math"/>
                <a:cs typeface="Cambria Math"/>
              </a:rPr>
              <a:t> </a:t>
            </a:r>
            <a:r>
              <a:rPr sz="6000" spc="-735" dirty="0">
                <a:latin typeface="Cambria Math"/>
                <a:cs typeface="Cambria Math"/>
              </a:rPr>
              <a:t>𝑊</a:t>
            </a:r>
            <a:r>
              <a:rPr sz="6525" spc="89" baseline="-15325" dirty="0">
                <a:latin typeface="Cambria Math"/>
                <a:cs typeface="Cambria Math"/>
              </a:rPr>
              <a:t>𝑙</a:t>
            </a:r>
            <a:r>
              <a:rPr sz="6525" baseline="-15325" dirty="0">
                <a:latin typeface="Cambria Math"/>
                <a:cs typeface="Cambria Math"/>
              </a:rPr>
              <a:t>	</a:t>
            </a:r>
            <a:r>
              <a:rPr sz="6000" dirty="0">
                <a:latin typeface="Cambria Math"/>
                <a:cs typeface="Cambria Math"/>
              </a:rPr>
              <a:t>+</a:t>
            </a:r>
            <a:r>
              <a:rPr sz="6000" spc="5" dirty="0">
                <a:latin typeface="Cambria Math"/>
                <a:cs typeface="Cambria Math"/>
              </a:rPr>
              <a:t> </a:t>
            </a:r>
            <a:r>
              <a:rPr sz="6000" spc="-25" dirty="0">
                <a:latin typeface="Cambria Math"/>
                <a:cs typeface="Cambria Math"/>
              </a:rPr>
              <a:t>𝑏</a:t>
            </a:r>
            <a:r>
              <a:rPr sz="6525" spc="-37" baseline="-15325" dirty="0">
                <a:latin typeface="Cambria Math"/>
                <a:cs typeface="Cambria Math"/>
              </a:rPr>
              <a:t>𝑙</a:t>
            </a:r>
            <a:endParaRPr sz="6525" baseline="-15325" dirty="0">
              <a:latin typeface="Cambria Math"/>
              <a:cs typeface="Cambria Math"/>
            </a:endParaRPr>
          </a:p>
          <a:p>
            <a:pPr marL="115570">
              <a:lnSpc>
                <a:spcPct val="100000"/>
              </a:lnSpc>
              <a:spcBef>
                <a:spcPts val="1960"/>
              </a:spcBef>
              <a:tabLst>
                <a:tab pos="3587115" algn="l"/>
                <a:tab pos="6483985" algn="l"/>
              </a:tabLst>
            </a:pPr>
            <a:r>
              <a:rPr sz="2800" dirty="0">
                <a:latin typeface="Cambria Math"/>
                <a:cs typeface="Cambria Math"/>
              </a:rPr>
              <a:t>1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×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mbria Math"/>
                <a:cs typeface="Cambria Math"/>
              </a:rPr>
              <a:t>𝑛</a:t>
            </a:r>
            <a:r>
              <a:rPr sz="3075" spc="-30" baseline="-16260" dirty="0">
                <a:latin typeface="Cambria Math"/>
                <a:cs typeface="Cambria Math"/>
              </a:rPr>
              <a:t>𝑙+1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1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×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𝑛</a:t>
            </a:r>
            <a:r>
              <a:rPr sz="3075" spc="-37" baseline="-16260" dirty="0">
                <a:latin typeface="Cambria Math"/>
                <a:cs typeface="Cambria Math"/>
              </a:rPr>
              <a:t>𝑙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1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×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mbria Math"/>
                <a:cs typeface="Cambria Math"/>
              </a:rPr>
              <a:t>𝑛</a:t>
            </a:r>
            <a:r>
              <a:rPr sz="3075" spc="-30" baseline="-16260" dirty="0">
                <a:latin typeface="Cambria Math"/>
                <a:cs typeface="Cambria Math"/>
              </a:rPr>
              <a:t>𝑙+1</a:t>
            </a:r>
            <a:endParaRPr sz="3075" baseline="-16260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6611" y="1769363"/>
            <a:ext cx="65087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70" dirty="0">
                <a:latin typeface="Cambria Math"/>
                <a:cs typeface="Cambria Math"/>
              </a:rPr>
              <a:t>𝑗,𝑙+1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5081" y="1600200"/>
            <a:ext cx="4888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  <a:tab pos="4302760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sum-</a:t>
            </a:r>
            <a:r>
              <a:rPr sz="2800" dirty="0">
                <a:latin typeface="Century Gothic"/>
                <a:cs typeface="Century Gothic"/>
              </a:rPr>
              <a:t>notation,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ℎ</a:t>
            </a:r>
            <a:r>
              <a:rPr sz="2800" dirty="0">
                <a:latin typeface="Cambria Math"/>
                <a:cs typeface="Cambria Math"/>
              </a:rPr>
              <a:t>	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67432" y="1651634"/>
            <a:ext cx="3122295" cy="429259"/>
          </a:xfrm>
          <a:custGeom>
            <a:avLst/>
            <a:gdLst/>
            <a:ahLst/>
            <a:cxnLst/>
            <a:rect l="l" t="t" r="r" b="b"/>
            <a:pathLst>
              <a:path w="3122295" h="429260">
                <a:moveTo>
                  <a:pt x="3009513" y="0"/>
                </a:moveTo>
                <a:lnTo>
                  <a:pt x="3005195" y="14224"/>
                </a:lnTo>
                <a:lnTo>
                  <a:pt x="3024886" y="24461"/>
                </a:lnTo>
                <a:lnTo>
                  <a:pt x="3042040" y="39354"/>
                </a:lnTo>
                <a:lnTo>
                  <a:pt x="3068695" y="83058"/>
                </a:lnTo>
                <a:lnTo>
                  <a:pt x="3084919" y="142509"/>
                </a:lnTo>
                <a:lnTo>
                  <a:pt x="3090285" y="214630"/>
                </a:lnTo>
                <a:lnTo>
                  <a:pt x="3088947" y="252257"/>
                </a:lnTo>
                <a:lnTo>
                  <a:pt x="3078176" y="317892"/>
                </a:lnTo>
                <a:lnTo>
                  <a:pt x="3056647" y="370169"/>
                </a:lnTo>
                <a:lnTo>
                  <a:pt x="3024886" y="404562"/>
                </a:lnTo>
                <a:lnTo>
                  <a:pt x="3005195" y="414782"/>
                </a:lnTo>
                <a:lnTo>
                  <a:pt x="3009513" y="429006"/>
                </a:lnTo>
                <a:lnTo>
                  <a:pt x="3057423" y="403447"/>
                </a:lnTo>
                <a:lnTo>
                  <a:pt x="3092952" y="355219"/>
                </a:lnTo>
                <a:lnTo>
                  <a:pt x="3114891" y="290337"/>
                </a:lnTo>
                <a:lnTo>
                  <a:pt x="3122162" y="214502"/>
                </a:lnTo>
                <a:lnTo>
                  <a:pt x="3120348" y="175208"/>
                </a:lnTo>
                <a:lnTo>
                  <a:pt x="3105767" y="104810"/>
                </a:lnTo>
                <a:lnTo>
                  <a:pt x="3076735" y="46773"/>
                </a:lnTo>
                <a:lnTo>
                  <a:pt x="3035016" y="9955"/>
                </a:lnTo>
                <a:lnTo>
                  <a:pt x="3009513" y="0"/>
                </a:lnTo>
                <a:close/>
              </a:path>
              <a:path w="3122295" h="429260">
                <a:moveTo>
                  <a:pt x="112643" y="0"/>
                </a:moveTo>
                <a:lnTo>
                  <a:pt x="64748" y="25542"/>
                </a:lnTo>
                <a:lnTo>
                  <a:pt x="29331" y="73660"/>
                </a:lnTo>
                <a:lnTo>
                  <a:pt x="7328" y="138652"/>
                </a:lnTo>
                <a:lnTo>
                  <a:pt x="0" y="214630"/>
                </a:lnTo>
                <a:lnTo>
                  <a:pt x="1827" y="253795"/>
                </a:lnTo>
                <a:lnTo>
                  <a:pt x="16496" y="324141"/>
                </a:lnTo>
                <a:lnTo>
                  <a:pt x="45473" y="382178"/>
                </a:lnTo>
                <a:lnTo>
                  <a:pt x="87141" y="419048"/>
                </a:lnTo>
                <a:lnTo>
                  <a:pt x="112643" y="429006"/>
                </a:lnTo>
                <a:lnTo>
                  <a:pt x="116961" y="414782"/>
                </a:lnTo>
                <a:lnTo>
                  <a:pt x="97270" y="404562"/>
                </a:lnTo>
                <a:lnTo>
                  <a:pt x="80115" y="389699"/>
                </a:lnTo>
                <a:lnTo>
                  <a:pt x="53461" y="345948"/>
                </a:lnTo>
                <a:lnTo>
                  <a:pt x="37284" y="286670"/>
                </a:lnTo>
                <a:lnTo>
                  <a:pt x="31875" y="214502"/>
                </a:lnTo>
                <a:lnTo>
                  <a:pt x="33226" y="176980"/>
                </a:lnTo>
                <a:lnTo>
                  <a:pt x="44033" y="111206"/>
                </a:lnTo>
                <a:lnTo>
                  <a:pt x="65508" y="58890"/>
                </a:lnTo>
                <a:lnTo>
                  <a:pt x="97270" y="24461"/>
                </a:lnTo>
                <a:lnTo>
                  <a:pt x="116961" y="14224"/>
                </a:lnTo>
                <a:lnTo>
                  <a:pt x="11264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52133" y="1769363"/>
            <a:ext cx="189865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20750" algn="l"/>
                <a:tab pos="1763395" algn="l"/>
              </a:tabLst>
            </a:pPr>
            <a:r>
              <a:rPr sz="2050" spc="90" dirty="0">
                <a:latin typeface="Cambria Math"/>
                <a:cs typeface="Cambria Math"/>
              </a:rPr>
              <a:t>𝑗,𝑖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45" dirty="0">
                <a:latin typeface="Cambria Math"/>
                <a:cs typeface="Cambria Math"/>
              </a:rPr>
              <a:t>𝑙,𝑖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160" dirty="0">
                <a:latin typeface="Cambria Math"/>
                <a:cs typeface="Cambria Math"/>
              </a:rPr>
              <a:t>𝑗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4200" y="1600200"/>
            <a:ext cx="3931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09600" algn="l"/>
                <a:tab pos="1487805" algn="l"/>
                <a:tab pos="2286635" algn="l"/>
              </a:tabLst>
            </a:pPr>
            <a:r>
              <a:rPr sz="2800" spc="-50" dirty="0">
                <a:latin typeface="Cambria Math"/>
                <a:cs typeface="Cambria Math"/>
              </a:rPr>
              <a:t>𝑤</a:t>
            </a:r>
            <a:r>
              <a:rPr sz="2800" dirty="0">
                <a:latin typeface="Cambria Math"/>
                <a:cs typeface="Cambria Math"/>
              </a:rPr>
              <a:t>	×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ℎ</a:t>
            </a:r>
            <a:r>
              <a:rPr sz="2800" dirty="0">
                <a:latin typeface="Cambria Math"/>
                <a:cs typeface="Cambria Math"/>
              </a:rPr>
              <a:t>	+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𝑏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latin typeface="Century Gothic"/>
                <a:cs typeface="Century Gothic"/>
              </a:rPr>
              <a:t>,</a:t>
            </a:r>
            <a:r>
              <a:rPr sz="2800" spc="-1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2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messy,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0481" y="2997326"/>
            <a:ext cx="8902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60" baseline="11904" dirty="0">
                <a:latin typeface="Cambria Math"/>
                <a:cs typeface="Cambria Math"/>
              </a:rPr>
              <a:t>ℎ</a:t>
            </a:r>
            <a:r>
              <a:rPr sz="2050" spc="40" dirty="0">
                <a:latin typeface="Cambria Math"/>
                <a:cs typeface="Cambria Math"/>
              </a:rPr>
              <a:t>𝑙+1,𝑗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89530" y="2924175"/>
            <a:ext cx="597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35781" y="2715762"/>
            <a:ext cx="3207385" cy="1049655"/>
          </a:xfrm>
          <a:custGeom>
            <a:avLst/>
            <a:gdLst/>
            <a:ahLst/>
            <a:cxnLst/>
            <a:rect l="l" t="t" r="r" b="b"/>
            <a:pathLst>
              <a:path w="3207384" h="1049654">
                <a:moveTo>
                  <a:pt x="3041141" y="0"/>
                </a:moveTo>
                <a:lnTo>
                  <a:pt x="3030092" y="12319"/>
                </a:lnTo>
                <a:lnTo>
                  <a:pt x="3056776" y="45877"/>
                </a:lnTo>
                <a:lnTo>
                  <a:pt x="3080734" y="83764"/>
                </a:lnTo>
                <a:lnTo>
                  <a:pt x="3101955" y="125978"/>
                </a:lnTo>
                <a:lnTo>
                  <a:pt x="3120427" y="172521"/>
                </a:lnTo>
                <a:lnTo>
                  <a:pt x="3136138" y="223393"/>
                </a:lnTo>
                <a:lnTo>
                  <a:pt x="3147134" y="268530"/>
                </a:lnTo>
                <a:lnTo>
                  <a:pt x="3156124" y="315674"/>
                </a:lnTo>
                <a:lnTo>
                  <a:pt x="3163109" y="364823"/>
                </a:lnTo>
                <a:lnTo>
                  <a:pt x="3168094" y="415972"/>
                </a:lnTo>
                <a:lnTo>
                  <a:pt x="3171083" y="469117"/>
                </a:lnTo>
                <a:lnTo>
                  <a:pt x="3172079" y="524256"/>
                </a:lnTo>
                <a:lnTo>
                  <a:pt x="3171083" y="579628"/>
                </a:lnTo>
                <a:lnTo>
                  <a:pt x="3168094" y="632968"/>
                </a:lnTo>
                <a:lnTo>
                  <a:pt x="3163109" y="684276"/>
                </a:lnTo>
                <a:lnTo>
                  <a:pt x="3156124" y="733552"/>
                </a:lnTo>
                <a:lnTo>
                  <a:pt x="3147134" y="780796"/>
                </a:lnTo>
                <a:lnTo>
                  <a:pt x="3136138" y="826008"/>
                </a:lnTo>
                <a:lnTo>
                  <a:pt x="3120427" y="876817"/>
                </a:lnTo>
                <a:lnTo>
                  <a:pt x="3101955" y="923322"/>
                </a:lnTo>
                <a:lnTo>
                  <a:pt x="3080734" y="965518"/>
                </a:lnTo>
                <a:lnTo>
                  <a:pt x="3056776" y="1003397"/>
                </a:lnTo>
                <a:lnTo>
                  <a:pt x="3030092" y="1036955"/>
                </a:lnTo>
                <a:lnTo>
                  <a:pt x="3041141" y="1049274"/>
                </a:lnTo>
                <a:lnTo>
                  <a:pt x="3071100" y="1016279"/>
                </a:lnTo>
                <a:lnTo>
                  <a:pt x="3098328" y="978712"/>
                </a:lnTo>
                <a:lnTo>
                  <a:pt x="3122807" y="936574"/>
                </a:lnTo>
                <a:lnTo>
                  <a:pt x="3144517" y="889863"/>
                </a:lnTo>
                <a:lnTo>
                  <a:pt x="3163442" y="838581"/>
                </a:lnTo>
                <a:lnTo>
                  <a:pt x="3176884" y="792691"/>
                </a:lnTo>
                <a:lnTo>
                  <a:pt x="3187874" y="744177"/>
                </a:lnTo>
                <a:lnTo>
                  <a:pt x="3196415" y="693038"/>
                </a:lnTo>
                <a:lnTo>
                  <a:pt x="3202511" y="639275"/>
                </a:lnTo>
                <a:lnTo>
                  <a:pt x="3206167" y="582887"/>
                </a:lnTo>
                <a:lnTo>
                  <a:pt x="3207385" y="523875"/>
                </a:lnTo>
                <a:lnTo>
                  <a:pt x="3206167" y="465327"/>
                </a:lnTo>
                <a:lnTo>
                  <a:pt x="3202511" y="409316"/>
                </a:lnTo>
                <a:lnTo>
                  <a:pt x="3196415" y="355838"/>
                </a:lnTo>
                <a:lnTo>
                  <a:pt x="3187874" y="304889"/>
                </a:lnTo>
                <a:lnTo>
                  <a:pt x="3176884" y="256466"/>
                </a:lnTo>
                <a:lnTo>
                  <a:pt x="3163442" y="210566"/>
                </a:lnTo>
                <a:lnTo>
                  <a:pt x="3144517" y="159345"/>
                </a:lnTo>
                <a:lnTo>
                  <a:pt x="3122807" y="112672"/>
                </a:lnTo>
                <a:lnTo>
                  <a:pt x="3098328" y="70553"/>
                </a:lnTo>
                <a:lnTo>
                  <a:pt x="3071100" y="32993"/>
                </a:lnTo>
                <a:lnTo>
                  <a:pt x="3041141" y="0"/>
                </a:lnTo>
                <a:close/>
              </a:path>
              <a:path w="3207384" h="1049654">
                <a:moveTo>
                  <a:pt x="166369" y="0"/>
                </a:moveTo>
                <a:lnTo>
                  <a:pt x="136361" y="32993"/>
                </a:lnTo>
                <a:lnTo>
                  <a:pt x="109120" y="70553"/>
                </a:lnTo>
                <a:lnTo>
                  <a:pt x="84640" y="112672"/>
                </a:lnTo>
                <a:lnTo>
                  <a:pt x="62916" y="159345"/>
                </a:lnTo>
                <a:lnTo>
                  <a:pt x="43941" y="210566"/>
                </a:lnTo>
                <a:lnTo>
                  <a:pt x="30544" y="256466"/>
                </a:lnTo>
                <a:lnTo>
                  <a:pt x="19567" y="304889"/>
                </a:lnTo>
                <a:lnTo>
                  <a:pt x="11017" y="355838"/>
                </a:lnTo>
                <a:lnTo>
                  <a:pt x="4901" y="409316"/>
                </a:lnTo>
                <a:lnTo>
                  <a:pt x="1226" y="465327"/>
                </a:lnTo>
                <a:lnTo>
                  <a:pt x="0" y="523875"/>
                </a:lnTo>
                <a:lnTo>
                  <a:pt x="1226" y="582887"/>
                </a:lnTo>
                <a:lnTo>
                  <a:pt x="4901" y="639275"/>
                </a:lnTo>
                <a:lnTo>
                  <a:pt x="11017" y="693038"/>
                </a:lnTo>
                <a:lnTo>
                  <a:pt x="19567" y="744177"/>
                </a:lnTo>
                <a:lnTo>
                  <a:pt x="30544" y="792691"/>
                </a:lnTo>
                <a:lnTo>
                  <a:pt x="43941" y="838581"/>
                </a:lnTo>
                <a:lnTo>
                  <a:pt x="62916" y="889863"/>
                </a:lnTo>
                <a:lnTo>
                  <a:pt x="84640" y="936574"/>
                </a:lnTo>
                <a:lnTo>
                  <a:pt x="109120" y="978712"/>
                </a:lnTo>
                <a:lnTo>
                  <a:pt x="136361" y="1016279"/>
                </a:lnTo>
                <a:lnTo>
                  <a:pt x="166369" y="1049274"/>
                </a:lnTo>
                <a:lnTo>
                  <a:pt x="177418" y="1036955"/>
                </a:lnTo>
                <a:lnTo>
                  <a:pt x="150687" y="1003397"/>
                </a:lnTo>
                <a:lnTo>
                  <a:pt x="126722" y="965518"/>
                </a:lnTo>
                <a:lnTo>
                  <a:pt x="105519" y="923322"/>
                </a:lnTo>
                <a:lnTo>
                  <a:pt x="87072" y="876817"/>
                </a:lnTo>
                <a:lnTo>
                  <a:pt x="71374" y="826008"/>
                </a:lnTo>
                <a:lnTo>
                  <a:pt x="60377" y="780796"/>
                </a:lnTo>
                <a:lnTo>
                  <a:pt x="51387" y="733552"/>
                </a:lnTo>
                <a:lnTo>
                  <a:pt x="44402" y="684276"/>
                </a:lnTo>
                <a:lnTo>
                  <a:pt x="39417" y="632968"/>
                </a:lnTo>
                <a:lnTo>
                  <a:pt x="36428" y="579628"/>
                </a:lnTo>
                <a:lnTo>
                  <a:pt x="35432" y="524256"/>
                </a:lnTo>
                <a:lnTo>
                  <a:pt x="36428" y="469117"/>
                </a:lnTo>
                <a:lnTo>
                  <a:pt x="39417" y="415972"/>
                </a:lnTo>
                <a:lnTo>
                  <a:pt x="44402" y="364823"/>
                </a:lnTo>
                <a:lnTo>
                  <a:pt x="51387" y="315674"/>
                </a:lnTo>
                <a:lnTo>
                  <a:pt x="60377" y="268530"/>
                </a:lnTo>
                <a:lnTo>
                  <a:pt x="71374" y="223393"/>
                </a:lnTo>
                <a:lnTo>
                  <a:pt x="87072" y="172521"/>
                </a:lnTo>
                <a:lnTo>
                  <a:pt x="105519" y="125978"/>
                </a:lnTo>
                <a:lnTo>
                  <a:pt x="126722" y="83764"/>
                </a:lnTo>
                <a:lnTo>
                  <a:pt x="150687" y="45877"/>
                </a:lnTo>
                <a:lnTo>
                  <a:pt x="177418" y="12319"/>
                </a:lnTo>
                <a:lnTo>
                  <a:pt x="16636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78637" y="1949097"/>
            <a:ext cx="9443720" cy="8788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25"/>
              </a:spcBef>
            </a:pPr>
            <a:r>
              <a:rPr sz="2800" dirty="0">
                <a:latin typeface="Century Gothic"/>
                <a:cs typeface="Century Gothic"/>
              </a:rPr>
              <a:t>so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prefer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easier-to-</a:t>
            </a:r>
            <a:r>
              <a:rPr sz="2800" dirty="0">
                <a:latin typeface="Century Gothic"/>
                <a:cs typeface="Century Gothic"/>
              </a:rPr>
              <a:t>follow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matrix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representation.</a:t>
            </a:r>
            <a:endParaRPr sz="2800" dirty="0">
              <a:latin typeface="Century Gothic"/>
              <a:cs typeface="Century Gothic"/>
            </a:endParaRPr>
          </a:p>
          <a:p>
            <a:pPr marL="2862580">
              <a:lnSpc>
                <a:spcPct val="100000"/>
              </a:lnSpc>
              <a:spcBef>
                <a:spcPts val="375"/>
              </a:spcBef>
            </a:pPr>
            <a:r>
              <a:rPr sz="2050" spc="100" dirty="0">
                <a:latin typeface="Cambria Math"/>
                <a:cs typeface="Cambria Math"/>
              </a:rPr>
              <a:t>𝑛</a:t>
            </a:r>
            <a:r>
              <a:rPr sz="2475" spc="150" baseline="-15151" dirty="0">
                <a:latin typeface="Cambria Math"/>
                <a:cs typeface="Cambria Math"/>
              </a:rPr>
              <a:t>𝑙</a:t>
            </a:r>
            <a:endParaRPr sz="2475" baseline="-15151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14"/>
              <p:cNvSpPr txBox="1"/>
              <p:nvPr/>
            </p:nvSpPr>
            <p:spPr>
              <a:xfrm>
                <a:off x="3998340" y="2847558"/>
                <a:ext cx="2882265" cy="1078372"/>
              </a:xfrm>
              <a:prstGeom prst="rect">
                <a:avLst/>
              </a:prstGeom>
            </p:spPr>
            <p:txBody>
              <a:bodyPr vert="horz" wrap="square" lIns="0" tIns="79375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625"/>
                  </a:spcBef>
                </a:pPr>
                <a:r>
                  <a:rPr lang="en-GB" sz="4200" baseline="11904" dirty="0">
                    <a:latin typeface="Matura MT Script Capitals" panose="03020802060602070202" pitchFamily="66" charset="0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GB" sz="4200" i="1" baseline="11904" dirty="0" smtClean="0">
                        <a:latin typeface="Cambria Math" panose="02040503050406030204" pitchFamily="18" charset="0"/>
                        <a:cs typeface="Cambria Math"/>
                      </a:rPr>
                      <m:t>∑</m:t>
                    </m:r>
                  </m:oMath>
                </a14:m>
                <a:r>
                  <a:rPr lang="en-GB" sz="4200" baseline="11904" dirty="0">
                    <a:latin typeface="Matura MT Script Capitals" panose="03020802060602070202" pitchFamily="66" charset="0"/>
                    <a:cs typeface="Cambria Math"/>
                  </a:rPr>
                  <a:t>  </a:t>
                </a:r>
                <a:r>
                  <a:rPr sz="4200" baseline="11904" dirty="0">
                    <a:latin typeface="Cambria Math"/>
                    <a:cs typeface="Cambria Math"/>
                  </a:rPr>
                  <a:t>𝑤</a:t>
                </a:r>
                <a:r>
                  <a:rPr sz="2050" dirty="0">
                    <a:latin typeface="Cambria Math"/>
                    <a:cs typeface="Cambria Math"/>
                  </a:rPr>
                  <a:t>𝑗,𝑖</a:t>
                </a:r>
                <a:r>
                  <a:rPr sz="2050" spc="390" dirty="0">
                    <a:latin typeface="Cambria Math"/>
                    <a:cs typeface="Cambria Math"/>
                  </a:rPr>
                  <a:t> </a:t>
                </a:r>
                <a:r>
                  <a:rPr sz="4200" baseline="11904" dirty="0">
                    <a:latin typeface="Cambria Math"/>
                    <a:cs typeface="Cambria Math"/>
                  </a:rPr>
                  <a:t>×</a:t>
                </a:r>
                <a:r>
                  <a:rPr sz="4200" spc="67" baseline="11904" dirty="0">
                    <a:latin typeface="Cambria Math"/>
                    <a:cs typeface="Cambria Math"/>
                  </a:rPr>
                  <a:t> </a:t>
                </a:r>
                <a:r>
                  <a:rPr sz="4200" baseline="11904" dirty="0">
                    <a:latin typeface="Cambria Math"/>
                    <a:cs typeface="Cambria Math"/>
                  </a:rPr>
                  <a:t>ℎ</a:t>
                </a:r>
                <a:r>
                  <a:rPr sz="2050" dirty="0">
                    <a:latin typeface="Cambria Math"/>
                    <a:cs typeface="Cambria Math"/>
                  </a:rPr>
                  <a:t>𝑙,𝑖</a:t>
                </a:r>
                <a:r>
                  <a:rPr sz="2050" spc="390" dirty="0">
                    <a:latin typeface="Cambria Math"/>
                    <a:cs typeface="Cambria Math"/>
                  </a:rPr>
                  <a:t> </a:t>
                </a:r>
                <a:r>
                  <a:rPr sz="4200" spc="-75" baseline="11904" dirty="0">
                    <a:latin typeface="Cambria Math"/>
                    <a:cs typeface="Cambria Math"/>
                  </a:rPr>
                  <a:t>+ </a:t>
                </a:r>
                <a:r>
                  <a:rPr sz="4200" spc="-15" baseline="11904" dirty="0">
                    <a:latin typeface="Cambria Math"/>
                    <a:cs typeface="Cambria Math"/>
                  </a:rPr>
                  <a:t>𝑏</a:t>
                </a:r>
                <a:r>
                  <a:rPr sz="2050" spc="-10" dirty="0">
                    <a:latin typeface="Cambria Math"/>
                    <a:cs typeface="Cambria Math"/>
                  </a:rPr>
                  <a:t>𝑙,𝑗</a:t>
                </a:r>
                <a:endParaRPr sz="2050" dirty="0">
                  <a:latin typeface="Cambria Math"/>
                  <a:cs typeface="Cambria Math"/>
                </a:endParaRPr>
              </a:p>
              <a:p>
                <a:pPr marL="52705">
                  <a:lnSpc>
                    <a:spcPct val="100000"/>
                  </a:lnSpc>
                  <a:spcBef>
                    <a:spcPts val="375"/>
                  </a:spcBef>
                </a:pPr>
                <a:r>
                  <a:rPr sz="2050" spc="-25" dirty="0">
                    <a:latin typeface="Cambria Math"/>
                    <a:cs typeface="Cambria Math"/>
                  </a:rPr>
                  <a:t>𝑖=1</a:t>
                </a:r>
                <a:endParaRPr sz="2050" dirty="0">
                  <a:latin typeface="Cambria Math"/>
                  <a:cs typeface="Cambria Math"/>
                </a:endParaRPr>
              </a:p>
            </p:txBody>
          </p:sp>
        </mc:Choice>
        <mc:Fallback>
          <p:sp>
            <p:nvSpPr>
              <p:cNvPr id="1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340" y="2847558"/>
                <a:ext cx="2882265" cy="1078372"/>
              </a:xfrm>
              <a:prstGeom prst="rect">
                <a:avLst/>
              </a:prstGeom>
              <a:blipFill>
                <a:blip r:embed="rId2"/>
                <a:stretch>
                  <a:fillRect l="-3805" r="-4228" b="-14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15"/>
          <p:cNvSpPr/>
          <p:nvPr/>
        </p:nvSpPr>
        <p:spPr>
          <a:xfrm>
            <a:off x="5847462" y="4467479"/>
            <a:ext cx="4221480" cy="706120"/>
          </a:xfrm>
          <a:custGeom>
            <a:avLst/>
            <a:gdLst/>
            <a:ahLst/>
            <a:cxnLst/>
            <a:rect l="l" t="t" r="r" b="b"/>
            <a:pathLst>
              <a:path w="4221480" h="706120">
                <a:moveTo>
                  <a:pt x="3995800" y="0"/>
                </a:moveTo>
                <a:lnTo>
                  <a:pt x="3985767" y="28702"/>
                </a:lnTo>
                <a:lnTo>
                  <a:pt x="4026630" y="46414"/>
                </a:lnTo>
                <a:lnTo>
                  <a:pt x="4061777" y="70961"/>
                </a:lnTo>
                <a:lnTo>
                  <a:pt x="4091209" y="102318"/>
                </a:lnTo>
                <a:lnTo>
                  <a:pt x="4114926" y="140462"/>
                </a:lnTo>
                <a:lnTo>
                  <a:pt x="4133169" y="184731"/>
                </a:lnTo>
                <a:lnTo>
                  <a:pt x="4146184" y="234299"/>
                </a:lnTo>
                <a:lnTo>
                  <a:pt x="4153985" y="289177"/>
                </a:lnTo>
                <a:lnTo>
                  <a:pt x="4156583" y="349377"/>
                </a:lnTo>
                <a:lnTo>
                  <a:pt x="4153965" y="411650"/>
                </a:lnTo>
                <a:lnTo>
                  <a:pt x="4146121" y="468185"/>
                </a:lnTo>
                <a:lnTo>
                  <a:pt x="4133062" y="519005"/>
                </a:lnTo>
                <a:lnTo>
                  <a:pt x="4114799" y="564134"/>
                </a:lnTo>
                <a:lnTo>
                  <a:pt x="4091084" y="602851"/>
                </a:lnTo>
                <a:lnTo>
                  <a:pt x="4061856" y="634603"/>
                </a:lnTo>
                <a:lnTo>
                  <a:pt x="4027128" y="659378"/>
                </a:lnTo>
                <a:lnTo>
                  <a:pt x="3986911" y="677164"/>
                </a:lnTo>
                <a:lnTo>
                  <a:pt x="3995800" y="705866"/>
                </a:lnTo>
                <a:lnTo>
                  <a:pt x="4047168" y="687437"/>
                </a:lnTo>
                <a:lnTo>
                  <a:pt x="4092130" y="660733"/>
                </a:lnTo>
                <a:lnTo>
                  <a:pt x="4130710" y="625766"/>
                </a:lnTo>
                <a:lnTo>
                  <a:pt x="4162933" y="582549"/>
                </a:lnTo>
                <a:lnTo>
                  <a:pt x="4183843" y="543077"/>
                </a:lnTo>
                <a:lnTo>
                  <a:pt x="4200096" y="500405"/>
                </a:lnTo>
                <a:lnTo>
                  <a:pt x="4211697" y="454533"/>
                </a:lnTo>
                <a:lnTo>
                  <a:pt x="4218654" y="405460"/>
                </a:lnTo>
                <a:lnTo>
                  <a:pt x="4220971" y="353187"/>
                </a:lnTo>
                <a:lnTo>
                  <a:pt x="4218640" y="300973"/>
                </a:lnTo>
                <a:lnTo>
                  <a:pt x="4211645" y="251924"/>
                </a:lnTo>
                <a:lnTo>
                  <a:pt x="4199986" y="206032"/>
                </a:lnTo>
                <a:lnTo>
                  <a:pt x="4183664" y="163292"/>
                </a:lnTo>
                <a:lnTo>
                  <a:pt x="4162678" y="123698"/>
                </a:lnTo>
                <a:lnTo>
                  <a:pt x="4130460" y="80331"/>
                </a:lnTo>
                <a:lnTo>
                  <a:pt x="4091908" y="45275"/>
                </a:lnTo>
                <a:lnTo>
                  <a:pt x="4047021" y="18506"/>
                </a:lnTo>
                <a:lnTo>
                  <a:pt x="3995800" y="0"/>
                </a:lnTo>
                <a:close/>
              </a:path>
              <a:path w="4221480" h="706120">
                <a:moveTo>
                  <a:pt x="225170" y="0"/>
                </a:moveTo>
                <a:lnTo>
                  <a:pt x="174021" y="18506"/>
                </a:lnTo>
                <a:lnTo>
                  <a:pt x="129159" y="45275"/>
                </a:lnTo>
                <a:lnTo>
                  <a:pt x="90582" y="80331"/>
                </a:lnTo>
                <a:lnTo>
                  <a:pt x="58292" y="123698"/>
                </a:lnTo>
                <a:lnTo>
                  <a:pt x="37307" y="163292"/>
                </a:lnTo>
                <a:lnTo>
                  <a:pt x="20985" y="206032"/>
                </a:lnTo>
                <a:lnTo>
                  <a:pt x="9326" y="251924"/>
                </a:lnTo>
                <a:lnTo>
                  <a:pt x="2331" y="300973"/>
                </a:lnTo>
                <a:lnTo>
                  <a:pt x="0" y="353187"/>
                </a:lnTo>
                <a:lnTo>
                  <a:pt x="2329" y="405460"/>
                </a:lnTo>
                <a:lnTo>
                  <a:pt x="9310" y="454533"/>
                </a:lnTo>
                <a:lnTo>
                  <a:pt x="20930" y="500405"/>
                </a:lnTo>
                <a:lnTo>
                  <a:pt x="37177" y="543077"/>
                </a:lnTo>
                <a:lnTo>
                  <a:pt x="58038" y="582549"/>
                </a:lnTo>
                <a:lnTo>
                  <a:pt x="90279" y="625766"/>
                </a:lnTo>
                <a:lnTo>
                  <a:pt x="128889" y="660733"/>
                </a:lnTo>
                <a:lnTo>
                  <a:pt x="173857" y="687437"/>
                </a:lnTo>
                <a:lnTo>
                  <a:pt x="225170" y="705866"/>
                </a:lnTo>
                <a:lnTo>
                  <a:pt x="234061" y="677164"/>
                </a:lnTo>
                <a:lnTo>
                  <a:pt x="193863" y="659378"/>
                </a:lnTo>
                <a:lnTo>
                  <a:pt x="159178" y="634603"/>
                </a:lnTo>
                <a:lnTo>
                  <a:pt x="129994" y="602851"/>
                </a:lnTo>
                <a:lnTo>
                  <a:pt x="106299" y="564134"/>
                </a:lnTo>
                <a:lnTo>
                  <a:pt x="87963" y="519005"/>
                </a:lnTo>
                <a:lnTo>
                  <a:pt x="74866" y="468185"/>
                </a:lnTo>
                <a:lnTo>
                  <a:pt x="67008" y="411650"/>
                </a:lnTo>
                <a:lnTo>
                  <a:pt x="64388" y="349377"/>
                </a:lnTo>
                <a:lnTo>
                  <a:pt x="67008" y="289177"/>
                </a:lnTo>
                <a:lnTo>
                  <a:pt x="74866" y="234299"/>
                </a:lnTo>
                <a:lnTo>
                  <a:pt x="87963" y="184731"/>
                </a:lnTo>
                <a:lnTo>
                  <a:pt x="106299" y="140462"/>
                </a:lnTo>
                <a:lnTo>
                  <a:pt x="130065" y="102318"/>
                </a:lnTo>
                <a:lnTo>
                  <a:pt x="159464" y="70961"/>
                </a:lnTo>
                <a:lnTo>
                  <a:pt x="194506" y="46414"/>
                </a:lnTo>
                <a:lnTo>
                  <a:pt x="235203" y="28702"/>
                </a:lnTo>
                <a:lnTo>
                  <a:pt x="22517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1631" y="5528055"/>
            <a:ext cx="1502410" cy="328930"/>
          </a:xfrm>
          <a:custGeom>
            <a:avLst/>
            <a:gdLst/>
            <a:ahLst/>
            <a:cxnLst/>
            <a:rect l="l" t="t" r="r" b="b"/>
            <a:pathLst>
              <a:path w="1502410" h="328929">
                <a:moveTo>
                  <a:pt x="1397381" y="0"/>
                </a:moveTo>
                <a:lnTo>
                  <a:pt x="1392682" y="13334"/>
                </a:lnTo>
                <a:lnTo>
                  <a:pt x="1411712" y="21595"/>
                </a:lnTo>
                <a:lnTo>
                  <a:pt x="1428051" y="33035"/>
                </a:lnTo>
                <a:lnTo>
                  <a:pt x="1452752" y="65404"/>
                </a:lnTo>
                <a:lnTo>
                  <a:pt x="1467326" y="109156"/>
                </a:lnTo>
                <a:lnTo>
                  <a:pt x="1472184" y="162813"/>
                </a:lnTo>
                <a:lnTo>
                  <a:pt x="1470969" y="191791"/>
                </a:lnTo>
                <a:lnTo>
                  <a:pt x="1461254" y="241841"/>
                </a:lnTo>
                <a:lnTo>
                  <a:pt x="1441678" y="280894"/>
                </a:lnTo>
                <a:lnTo>
                  <a:pt x="1411908" y="307234"/>
                </a:lnTo>
                <a:lnTo>
                  <a:pt x="1393189" y="315594"/>
                </a:lnTo>
                <a:lnTo>
                  <a:pt x="1397381" y="328929"/>
                </a:lnTo>
                <a:lnTo>
                  <a:pt x="1442212" y="307879"/>
                </a:lnTo>
                <a:lnTo>
                  <a:pt x="1475232" y="271398"/>
                </a:lnTo>
                <a:lnTo>
                  <a:pt x="1495520" y="222599"/>
                </a:lnTo>
                <a:lnTo>
                  <a:pt x="1502283" y="164464"/>
                </a:lnTo>
                <a:lnTo>
                  <a:pt x="1500572" y="134346"/>
                </a:lnTo>
                <a:lnTo>
                  <a:pt x="1486959" y="80918"/>
                </a:lnTo>
                <a:lnTo>
                  <a:pt x="1460031" y="37415"/>
                </a:lnTo>
                <a:lnTo>
                  <a:pt x="1421169" y="8598"/>
                </a:lnTo>
                <a:lnTo>
                  <a:pt x="1397381" y="0"/>
                </a:lnTo>
                <a:close/>
              </a:path>
              <a:path w="1502410" h="328929">
                <a:moveTo>
                  <a:pt x="104902" y="0"/>
                </a:moveTo>
                <a:lnTo>
                  <a:pt x="60118" y="21066"/>
                </a:lnTo>
                <a:lnTo>
                  <a:pt x="27051" y="57657"/>
                </a:lnTo>
                <a:lnTo>
                  <a:pt x="6762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2" y="328929"/>
                </a:lnTo>
                <a:lnTo>
                  <a:pt x="108966" y="315594"/>
                </a:lnTo>
                <a:lnTo>
                  <a:pt x="90247" y="307234"/>
                </a:lnTo>
                <a:lnTo>
                  <a:pt x="74088" y="295671"/>
                </a:lnTo>
                <a:lnTo>
                  <a:pt x="49403" y="262889"/>
                </a:lnTo>
                <a:lnTo>
                  <a:pt x="34829" y="218138"/>
                </a:lnTo>
                <a:lnTo>
                  <a:pt x="29972" y="162813"/>
                </a:lnTo>
                <a:lnTo>
                  <a:pt x="31186" y="134735"/>
                </a:lnTo>
                <a:lnTo>
                  <a:pt x="40901" y="86054"/>
                </a:lnTo>
                <a:lnTo>
                  <a:pt x="60503" y="47642"/>
                </a:lnTo>
                <a:lnTo>
                  <a:pt x="90515" y="21595"/>
                </a:lnTo>
                <a:lnTo>
                  <a:pt x="109474" y="13334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52161" y="5528068"/>
            <a:ext cx="2811145" cy="328930"/>
          </a:xfrm>
          <a:custGeom>
            <a:avLst/>
            <a:gdLst/>
            <a:ahLst/>
            <a:cxnLst/>
            <a:rect l="l" t="t" r="r" b="b"/>
            <a:pathLst>
              <a:path w="2811145" h="328929">
                <a:moveTo>
                  <a:pt x="109601" y="13322"/>
                </a:moveTo>
                <a:lnTo>
                  <a:pt x="104902" y="0"/>
                </a:lnTo>
                <a:lnTo>
                  <a:pt x="81038" y="8597"/>
                </a:lnTo>
                <a:lnTo>
                  <a:pt x="60134" y="21056"/>
                </a:lnTo>
                <a:lnTo>
                  <a:pt x="27178" y="57645"/>
                </a:lnTo>
                <a:lnTo>
                  <a:pt x="6769" y="106476"/>
                </a:lnTo>
                <a:lnTo>
                  <a:pt x="0" y="164452"/>
                </a:lnTo>
                <a:lnTo>
                  <a:pt x="1689" y="194703"/>
                </a:lnTo>
                <a:lnTo>
                  <a:pt x="15214" y="248145"/>
                </a:lnTo>
                <a:lnTo>
                  <a:pt x="42062" y="291566"/>
                </a:lnTo>
                <a:lnTo>
                  <a:pt x="81013" y="320332"/>
                </a:lnTo>
                <a:lnTo>
                  <a:pt x="104902" y="328917"/>
                </a:lnTo>
                <a:lnTo>
                  <a:pt x="109093" y="315582"/>
                </a:lnTo>
                <a:lnTo>
                  <a:pt x="90347" y="307225"/>
                </a:lnTo>
                <a:lnTo>
                  <a:pt x="74168" y="295668"/>
                </a:lnTo>
                <a:lnTo>
                  <a:pt x="49530" y="262877"/>
                </a:lnTo>
                <a:lnTo>
                  <a:pt x="34886" y="218135"/>
                </a:lnTo>
                <a:lnTo>
                  <a:pt x="29972" y="162801"/>
                </a:lnTo>
                <a:lnTo>
                  <a:pt x="31203" y="134734"/>
                </a:lnTo>
                <a:lnTo>
                  <a:pt x="41008" y="86042"/>
                </a:lnTo>
                <a:lnTo>
                  <a:pt x="60566" y="47637"/>
                </a:lnTo>
                <a:lnTo>
                  <a:pt x="90614" y="21590"/>
                </a:lnTo>
                <a:lnTo>
                  <a:pt x="109601" y="13322"/>
                </a:lnTo>
                <a:close/>
              </a:path>
              <a:path w="2811145" h="328929">
                <a:moveTo>
                  <a:pt x="1162431" y="164452"/>
                </a:moveTo>
                <a:lnTo>
                  <a:pt x="1155661" y="106476"/>
                </a:lnTo>
                <a:lnTo>
                  <a:pt x="1135380" y="57645"/>
                </a:lnTo>
                <a:lnTo>
                  <a:pt x="1102309" y="21056"/>
                </a:lnTo>
                <a:lnTo>
                  <a:pt x="1057529" y="0"/>
                </a:lnTo>
                <a:lnTo>
                  <a:pt x="1052830" y="13322"/>
                </a:lnTo>
                <a:lnTo>
                  <a:pt x="1071880" y="21590"/>
                </a:lnTo>
                <a:lnTo>
                  <a:pt x="1088263" y="33032"/>
                </a:lnTo>
                <a:lnTo>
                  <a:pt x="1113028" y="65392"/>
                </a:lnTo>
                <a:lnTo>
                  <a:pt x="1127594" y="109143"/>
                </a:lnTo>
                <a:lnTo>
                  <a:pt x="1132459" y="162801"/>
                </a:lnTo>
                <a:lnTo>
                  <a:pt x="1131239" y="191782"/>
                </a:lnTo>
                <a:lnTo>
                  <a:pt x="1121473" y="241833"/>
                </a:lnTo>
                <a:lnTo>
                  <a:pt x="1101890" y="280885"/>
                </a:lnTo>
                <a:lnTo>
                  <a:pt x="1072172" y="307225"/>
                </a:lnTo>
                <a:lnTo>
                  <a:pt x="1053465" y="315582"/>
                </a:lnTo>
                <a:lnTo>
                  <a:pt x="1057529" y="328917"/>
                </a:lnTo>
                <a:lnTo>
                  <a:pt x="1102398" y="307873"/>
                </a:lnTo>
                <a:lnTo>
                  <a:pt x="1135380" y="271386"/>
                </a:lnTo>
                <a:lnTo>
                  <a:pt x="1155661" y="222592"/>
                </a:lnTo>
                <a:lnTo>
                  <a:pt x="1160729" y="194703"/>
                </a:lnTo>
                <a:lnTo>
                  <a:pt x="1162431" y="164452"/>
                </a:lnTo>
                <a:close/>
              </a:path>
              <a:path w="2811145" h="328929">
                <a:moveTo>
                  <a:pt x="1294638" y="13322"/>
                </a:moveTo>
                <a:lnTo>
                  <a:pt x="1289939" y="0"/>
                </a:lnTo>
                <a:lnTo>
                  <a:pt x="1266075" y="8597"/>
                </a:lnTo>
                <a:lnTo>
                  <a:pt x="1245146" y="21056"/>
                </a:lnTo>
                <a:lnTo>
                  <a:pt x="1212088" y="57645"/>
                </a:lnTo>
                <a:lnTo>
                  <a:pt x="1191793" y="106476"/>
                </a:lnTo>
                <a:lnTo>
                  <a:pt x="1185037" y="164452"/>
                </a:lnTo>
                <a:lnTo>
                  <a:pt x="1186726" y="194703"/>
                </a:lnTo>
                <a:lnTo>
                  <a:pt x="1200251" y="248145"/>
                </a:lnTo>
                <a:lnTo>
                  <a:pt x="1227086" y="291566"/>
                </a:lnTo>
                <a:lnTo>
                  <a:pt x="1265999" y="320332"/>
                </a:lnTo>
                <a:lnTo>
                  <a:pt x="1289939" y="328917"/>
                </a:lnTo>
                <a:lnTo>
                  <a:pt x="1294003" y="315582"/>
                </a:lnTo>
                <a:lnTo>
                  <a:pt x="1275283" y="307225"/>
                </a:lnTo>
                <a:lnTo>
                  <a:pt x="1259141" y="295668"/>
                </a:lnTo>
                <a:lnTo>
                  <a:pt x="1234567" y="262877"/>
                </a:lnTo>
                <a:lnTo>
                  <a:pt x="1219873" y="218135"/>
                </a:lnTo>
                <a:lnTo>
                  <a:pt x="1215009" y="162801"/>
                </a:lnTo>
                <a:lnTo>
                  <a:pt x="1216215" y="134734"/>
                </a:lnTo>
                <a:lnTo>
                  <a:pt x="1225981" y="86042"/>
                </a:lnTo>
                <a:lnTo>
                  <a:pt x="1245603" y="47637"/>
                </a:lnTo>
                <a:lnTo>
                  <a:pt x="1275651" y="21590"/>
                </a:lnTo>
                <a:lnTo>
                  <a:pt x="1294638" y="13322"/>
                </a:lnTo>
                <a:close/>
              </a:path>
              <a:path w="2811145" h="328929">
                <a:moveTo>
                  <a:pt x="2810764" y="164452"/>
                </a:moveTo>
                <a:lnTo>
                  <a:pt x="2803931" y="106476"/>
                </a:lnTo>
                <a:lnTo>
                  <a:pt x="2783586" y="57645"/>
                </a:lnTo>
                <a:lnTo>
                  <a:pt x="2750629" y="21056"/>
                </a:lnTo>
                <a:lnTo>
                  <a:pt x="2705862" y="0"/>
                </a:lnTo>
                <a:lnTo>
                  <a:pt x="2701163" y="13322"/>
                </a:lnTo>
                <a:lnTo>
                  <a:pt x="2720213" y="21590"/>
                </a:lnTo>
                <a:lnTo>
                  <a:pt x="2736596" y="33032"/>
                </a:lnTo>
                <a:lnTo>
                  <a:pt x="2761361" y="65392"/>
                </a:lnTo>
                <a:lnTo>
                  <a:pt x="2775928" y="109143"/>
                </a:lnTo>
                <a:lnTo>
                  <a:pt x="2780792" y="162801"/>
                </a:lnTo>
                <a:lnTo>
                  <a:pt x="2779547" y="191782"/>
                </a:lnTo>
                <a:lnTo>
                  <a:pt x="2769743" y="241833"/>
                </a:lnTo>
                <a:lnTo>
                  <a:pt x="2750210" y="280885"/>
                </a:lnTo>
                <a:lnTo>
                  <a:pt x="2720403" y="307225"/>
                </a:lnTo>
                <a:lnTo>
                  <a:pt x="2701671" y="315582"/>
                </a:lnTo>
                <a:lnTo>
                  <a:pt x="2705862" y="328917"/>
                </a:lnTo>
                <a:lnTo>
                  <a:pt x="2750693" y="307873"/>
                </a:lnTo>
                <a:lnTo>
                  <a:pt x="2783713" y="271386"/>
                </a:lnTo>
                <a:lnTo>
                  <a:pt x="2803995" y="222592"/>
                </a:lnTo>
                <a:lnTo>
                  <a:pt x="2809062" y="194703"/>
                </a:lnTo>
                <a:lnTo>
                  <a:pt x="2810764" y="164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16446" y="5500369"/>
            <a:ext cx="1453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baseline="11904" dirty="0">
                <a:latin typeface="Cambria Math"/>
                <a:cs typeface="Cambria Math"/>
              </a:rPr>
              <a:t>𝑛</a:t>
            </a:r>
            <a:r>
              <a:rPr sz="2050" dirty="0">
                <a:latin typeface="Cambria Math"/>
                <a:cs typeface="Cambria Math"/>
              </a:rPr>
              <a:t>𝑙</a:t>
            </a:r>
            <a:r>
              <a:rPr sz="2050" spc="385" dirty="0">
                <a:latin typeface="Cambria Math"/>
                <a:cs typeface="Cambria Math"/>
              </a:rPr>
              <a:t> </a:t>
            </a:r>
            <a:r>
              <a:rPr sz="4200" baseline="11904" dirty="0">
                <a:latin typeface="Cambria Math"/>
                <a:cs typeface="Cambria Math"/>
              </a:rPr>
              <a:t>×</a:t>
            </a:r>
            <a:r>
              <a:rPr sz="4200" spc="37" baseline="11904" dirty="0">
                <a:latin typeface="Cambria Math"/>
                <a:cs typeface="Cambria Math"/>
              </a:rPr>
              <a:t> </a:t>
            </a:r>
            <a:r>
              <a:rPr sz="4200" spc="-30" baseline="11904" dirty="0">
                <a:latin typeface="Cambria Math"/>
                <a:cs typeface="Cambria Math"/>
              </a:rPr>
              <a:t>𝑛</a:t>
            </a:r>
            <a:r>
              <a:rPr sz="2050" spc="-20" dirty="0">
                <a:latin typeface="Cambria Math"/>
                <a:cs typeface="Cambria Math"/>
              </a:rPr>
              <a:t>𝑙+1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748904" y="5528055"/>
            <a:ext cx="1502410" cy="328930"/>
          </a:xfrm>
          <a:custGeom>
            <a:avLst/>
            <a:gdLst/>
            <a:ahLst/>
            <a:cxnLst/>
            <a:rect l="l" t="t" r="r" b="b"/>
            <a:pathLst>
              <a:path w="1502409" h="328929">
                <a:moveTo>
                  <a:pt x="1397380" y="0"/>
                </a:moveTo>
                <a:lnTo>
                  <a:pt x="1392681" y="13334"/>
                </a:lnTo>
                <a:lnTo>
                  <a:pt x="1411731" y="21595"/>
                </a:lnTo>
                <a:lnTo>
                  <a:pt x="1428114" y="33035"/>
                </a:lnTo>
                <a:lnTo>
                  <a:pt x="1452879" y="65404"/>
                </a:lnTo>
                <a:lnTo>
                  <a:pt x="1467453" y="109156"/>
                </a:lnTo>
                <a:lnTo>
                  <a:pt x="1472310" y="162813"/>
                </a:lnTo>
                <a:lnTo>
                  <a:pt x="1471094" y="191791"/>
                </a:lnTo>
                <a:lnTo>
                  <a:pt x="1461327" y="241841"/>
                </a:lnTo>
                <a:lnTo>
                  <a:pt x="1441749" y="280894"/>
                </a:lnTo>
                <a:lnTo>
                  <a:pt x="1411980" y="307234"/>
                </a:lnTo>
                <a:lnTo>
                  <a:pt x="1393190" y="315594"/>
                </a:lnTo>
                <a:lnTo>
                  <a:pt x="1397380" y="328929"/>
                </a:lnTo>
                <a:lnTo>
                  <a:pt x="1442259" y="307879"/>
                </a:lnTo>
                <a:lnTo>
                  <a:pt x="1475231" y="271398"/>
                </a:lnTo>
                <a:lnTo>
                  <a:pt x="1495520" y="222599"/>
                </a:lnTo>
                <a:lnTo>
                  <a:pt x="1502282" y="164464"/>
                </a:lnTo>
                <a:lnTo>
                  <a:pt x="1500592" y="134346"/>
                </a:lnTo>
                <a:lnTo>
                  <a:pt x="1487066" y="80918"/>
                </a:lnTo>
                <a:lnTo>
                  <a:pt x="1460156" y="37415"/>
                </a:lnTo>
                <a:lnTo>
                  <a:pt x="1421243" y="8598"/>
                </a:lnTo>
                <a:lnTo>
                  <a:pt x="1397380" y="0"/>
                </a:lnTo>
                <a:close/>
              </a:path>
              <a:path w="1502409" h="328929">
                <a:moveTo>
                  <a:pt x="104901" y="0"/>
                </a:moveTo>
                <a:lnTo>
                  <a:pt x="60134" y="21066"/>
                </a:lnTo>
                <a:lnTo>
                  <a:pt x="27177" y="57657"/>
                </a:lnTo>
                <a:lnTo>
                  <a:pt x="6778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29"/>
                </a:lnTo>
                <a:lnTo>
                  <a:pt x="109093" y="315594"/>
                </a:lnTo>
                <a:lnTo>
                  <a:pt x="90356" y="307234"/>
                </a:lnTo>
                <a:lnTo>
                  <a:pt x="74168" y="295671"/>
                </a:lnTo>
                <a:lnTo>
                  <a:pt x="49529" y="262889"/>
                </a:lnTo>
                <a:lnTo>
                  <a:pt x="34893" y="218138"/>
                </a:lnTo>
                <a:lnTo>
                  <a:pt x="29972" y="162813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4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01D22A32-D574-6D38-3864-E97450FB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layer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5683758" y="4982565"/>
            <a:ext cx="3421379" cy="1247140"/>
          </a:xfrm>
          <a:prstGeom prst="rect">
            <a:avLst/>
          </a:prstGeom>
          <a:ln w="44450">
            <a:solidFill>
              <a:srgbClr val="FF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38125">
              <a:lnSpc>
                <a:spcPts val="2850"/>
              </a:lnSpc>
              <a:spcBef>
                <a:spcPts val="245"/>
              </a:spcBef>
              <a:tabLst>
                <a:tab pos="857250" algn="l"/>
                <a:tab pos="1474470" algn="l"/>
                <a:tab pos="2092960" algn="l"/>
                <a:tab pos="2712085" algn="l"/>
              </a:tabLst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14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15</a:t>
            </a:r>
            <a:endParaRPr sz="1750" dirty="0">
              <a:latin typeface="Cambria Math"/>
              <a:cs typeface="Cambria Math"/>
            </a:endParaRPr>
          </a:p>
          <a:p>
            <a:pPr marL="233679">
              <a:lnSpc>
                <a:spcPts val="2815"/>
              </a:lnSpc>
              <a:tabLst>
                <a:tab pos="852805" algn="l"/>
                <a:tab pos="1471295" algn="l"/>
                <a:tab pos="2089785" algn="l"/>
                <a:tab pos="2708910" algn="l"/>
              </a:tabLst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24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25</a:t>
            </a:r>
            <a:endParaRPr sz="1750" dirty="0">
              <a:latin typeface="Cambria Math"/>
              <a:cs typeface="Cambria Math"/>
            </a:endParaRPr>
          </a:p>
          <a:p>
            <a:pPr marL="233679">
              <a:lnSpc>
                <a:spcPts val="2845"/>
              </a:lnSpc>
              <a:tabLst>
                <a:tab pos="852805" algn="l"/>
                <a:tab pos="1471295" algn="l"/>
                <a:tab pos="2089785" algn="l"/>
                <a:tab pos="2708910" algn="l"/>
              </a:tabLst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34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35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302" y="1371600"/>
            <a:ext cx="9512935" cy="1050288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Weights “combine” the </a:t>
            </a:r>
            <a:r>
              <a:rPr sz="2800" dirty="0">
                <a:latin typeface="Century Gothic"/>
                <a:cs typeface="Century Gothic"/>
              </a:rPr>
              <a:t>incoming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nodes.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Example</a:t>
            </a:r>
            <a:r>
              <a:rPr sz="2800" spc="-114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setup: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0858" y="2398116"/>
            <a:ext cx="1508760" cy="80899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entury Gothic"/>
                <a:cs typeface="Century Gothic"/>
              </a:rPr>
              <a:t>Inputs:</a:t>
            </a:r>
            <a:endParaRPr sz="2400" dirty="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entury Gothic"/>
                <a:cs typeface="Century Gothic"/>
              </a:rPr>
              <a:t>Outputs: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5834" y="5433289"/>
            <a:ext cx="2383790" cy="282575"/>
          </a:xfrm>
          <a:custGeom>
            <a:avLst/>
            <a:gdLst/>
            <a:ahLst/>
            <a:cxnLst/>
            <a:rect l="l" t="t" r="r" b="b"/>
            <a:pathLst>
              <a:path w="2383790" h="282575">
                <a:moveTo>
                  <a:pt x="2293226" y="0"/>
                </a:moveTo>
                <a:lnTo>
                  <a:pt x="2289289" y="11557"/>
                </a:lnTo>
                <a:lnTo>
                  <a:pt x="2305596" y="18631"/>
                </a:lnTo>
                <a:lnTo>
                  <a:pt x="2319642" y="28432"/>
                </a:lnTo>
                <a:lnTo>
                  <a:pt x="2348185" y="73925"/>
                </a:lnTo>
                <a:lnTo>
                  <a:pt x="2356567" y="115732"/>
                </a:lnTo>
                <a:lnTo>
                  <a:pt x="2357615" y="139827"/>
                </a:lnTo>
                <a:lnTo>
                  <a:pt x="2356567" y="164707"/>
                </a:lnTo>
                <a:lnTo>
                  <a:pt x="2348185" y="207656"/>
                </a:lnTo>
                <a:lnTo>
                  <a:pt x="2319689" y="253857"/>
                </a:lnTo>
                <a:lnTo>
                  <a:pt x="2289670" y="270891"/>
                </a:lnTo>
                <a:lnTo>
                  <a:pt x="2293226" y="282448"/>
                </a:lnTo>
                <a:lnTo>
                  <a:pt x="2331786" y="264318"/>
                </a:lnTo>
                <a:lnTo>
                  <a:pt x="2360155" y="233045"/>
                </a:lnTo>
                <a:lnTo>
                  <a:pt x="2377474" y="191150"/>
                </a:lnTo>
                <a:lnTo>
                  <a:pt x="2383269" y="141351"/>
                </a:lnTo>
                <a:lnTo>
                  <a:pt x="2381816" y="115466"/>
                </a:lnTo>
                <a:lnTo>
                  <a:pt x="2370196" y="69556"/>
                </a:lnTo>
                <a:lnTo>
                  <a:pt x="2347125" y="32218"/>
                </a:lnTo>
                <a:lnTo>
                  <a:pt x="2313701" y="7453"/>
                </a:lnTo>
                <a:lnTo>
                  <a:pt x="2293226" y="0"/>
                </a:lnTo>
                <a:close/>
              </a:path>
              <a:path w="2383790" h="282575">
                <a:moveTo>
                  <a:pt x="90042" y="0"/>
                </a:moveTo>
                <a:lnTo>
                  <a:pt x="51628" y="18192"/>
                </a:lnTo>
                <a:lnTo>
                  <a:pt x="23291" y="49530"/>
                </a:lnTo>
                <a:lnTo>
                  <a:pt x="5826" y="91535"/>
                </a:lnTo>
                <a:lnTo>
                  <a:pt x="0" y="141351"/>
                </a:lnTo>
                <a:lnTo>
                  <a:pt x="1452" y="167233"/>
                </a:lnTo>
                <a:lnTo>
                  <a:pt x="13062" y="213092"/>
                </a:lnTo>
                <a:lnTo>
                  <a:pt x="36100" y="250336"/>
                </a:lnTo>
                <a:lnTo>
                  <a:pt x="69514" y="275014"/>
                </a:lnTo>
                <a:lnTo>
                  <a:pt x="90042" y="282448"/>
                </a:lnTo>
                <a:lnTo>
                  <a:pt x="93611" y="270891"/>
                </a:lnTo>
                <a:lnTo>
                  <a:pt x="77528" y="263773"/>
                </a:lnTo>
                <a:lnTo>
                  <a:pt x="63647" y="253857"/>
                </a:lnTo>
                <a:lnTo>
                  <a:pt x="35169" y="207656"/>
                </a:lnTo>
                <a:lnTo>
                  <a:pt x="26801" y="164707"/>
                </a:lnTo>
                <a:lnTo>
                  <a:pt x="25755" y="139827"/>
                </a:lnTo>
                <a:lnTo>
                  <a:pt x="26801" y="115732"/>
                </a:lnTo>
                <a:lnTo>
                  <a:pt x="35169" y="73925"/>
                </a:lnTo>
                <a:lnTo>
                  <a:pt x="63755" y="28432"/>
                </a:lnTo>
                <a:lnTo>
                  <a:pt x="94056" y="11557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7442" y="5344261"/>
            <a:ext cx="2249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9745" algn="l"/>
                <a:tab pos="966469" algn="l"/>
                <a:tab pos="1433830" algn="l"/>
                <a:tab pos="1889760" algn="l"/>
              </a:tabLst>
            </a:pP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3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4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5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52102" y="4907279"/>
            <a:ext cx="2324100" cy="902969"/>
          </a:xfrm>
          <a:custGeom>
            <a:avLst/>
            <a:gdLst/>
            <a:ahLst/>
            <a:cxnLst/>
            <a:rect l="l" t="t" r="r" b="b"/>
            <a:pathLst>
              <a:path w="2324100" h="902970">
                <a:moveTo>
                  <a:pt x="94107" y="321310"/>
                </a:moveTo>
                <a:lnTo>
                  <a:pt x="90043" y="309753"/>
                </a:lnTo>
                <a:lnTo>
                  <a:pt x="69583" y="317207"/>
                </a:lnTo>
                <a:lnTo>
                  <a:pt x="51650" y="327952"/>
                </a:lnTo>
                <a:lnTo>
                  <a:pt x="23368" y="359283"/>
                </a:lnTo>
                <a:lnTo>
                  <a:pt x="5816" y="401294"/>
                </a:lnTo>
                <a:lnTo>
                  <a:pt x="0" y="451104"/>
                </a:lnTo>
                <a:lnTo>
                  <a:pt x="1447" y="476986"/>
                </a:lnTo>
                <a:lnTo>
                  <a:pt x="13068" y="522846"/>
                </a:lnTo>
                <a:lnTo>
                  <a:pt x="36118" y="560095"/>
                </a:lnTo>
                <a:lnTo>
                  <a:pt x="69507" y="584771"/>
                </a:lnTo>
                <a:lnTo>
                  <a:pt x="90043" y="592201"/>
                </a:lnTo>
                <a:lnTo>
                  <a:pt x="93599" y="580644"/>
                </a:lnTo>
                <a:lnTo>
                  <a:pt x="77546" y="573532"/>
                </a:lnTo>
                <a:lnTo>
                  <a:pt x="63690" y="563613"/>
                </a:lnTo>
                <a:lnTo>
                  <a:pt x="35204" y="517410"/>
                </a:lnTo>
                <a:lnTo>
                  <a:pt x="26822" y="474472"/>
                </a:lnTo>
                <a:lnTo>
                  <a:pt x="25781" y="449580"/>
                </a:lnTo>
                <a:lnTo>
                  <a:pt x="26822" y="425488"/>
                </a:lnTo>
                <a:lnTo>
                  <a:pt x="35204" y="383679"/>
                </a:lnTo>
                <a:lnTo>
                  <a:pt x="63792" y="338188"/>
                </a:lnTo>
                <a:lnTo>
                  <a:pt x="77812" y="328396"/>
                </a:lnTo>
                <a:lnTo>
                  <a:pt x="94107" y="321310"/>
                </a:lnTo>
                <a:close/>
              </a:path>
              <a:path w="2324100" h="902970">
                <a:moveTo>
                  <a:pt x="2209546" y="451104"/>
                </a:moveTo>
                <a:lnTo>
                  <a:pt x="2203729" y="401294"/>
                </a:lnTo>
                <a:lnTo>
                  <a:pt x="2186305" y="359283"/>
                </a:lnTo>
                <a:lnTo>
                  <a:pt x="2157946" y="327952"/>
                </a:lnTo>
                <a:lnTo>
                  <a:pt x="2119503" y="309753"/>
                </a:lnTo>
                <a:lnTo>
                  <a:pt x="2115566" y="321310"/>
                </a:lnTo>
                <a:lnTo>
                  <a:pt x="2131872" y="328396"/>
                </a:lnTo>
                <a:lnTo>
                  <a:pt x="2145906" y="338188"/>
                </a:lnTo>
                <a:lnTo>
                  <a:pt x="2174456" y="383679"/>
                </a:lnTo>
                <a:lnTo>
                  <a:pt x="2182838" y="425488"/>
                </a:lnTo>
                <a:lnTo>
                  <a:pt x="2183892" y="449580"/>
                </a:lnTo>
                <a:lnTo>
                  <a:pt x="2182838" y="474472"/>
                </a:lnTo>
                <a:lnTo>
                  <a:pt x="2174456" y="517410"/>
                </a:lnTo>
                <a:lnTo>
                  <a:pt x="2145957" y="563613"/>
                </a:lnTo>
                <a:lnTo>
                  <a:pt x="2115947" y="580644"/>
                </a:lnTo>
                <a:lnTo>
                  <a:pt x="2119503" y="592201"/>
                </a:lnTo>
                <a:lnTo>
                  <a:pt x="2158060" y="574078"/>
                </a:lnTo>
                <a:lnTo>
                  <a:pt x="2186432" y="542798"/>
                </a:lnTo>
                <a:lnTo>
                  <a:pt x="2203742" y="500913"/>
                </a:lnTo>
                <a:lnTo>
                  <a:pt x="2208085" y="476986"/>
                </a:lnTo>
                <a:lnTo>
                  <a:pt x="2209546" y="451104"/>
                </a:lnTo>
                <a:close/>
              </a:path>
              <a:path w="2324100" h="902970">
                <a:moveTo>
                  <a:pt x="2323973" y="0"/>
                </a:moveTo>
                <a:lnTo>
                  <a:pt x="2243074" y="0"/>
                </a:lnTo>
                <a:lnTo>
                  <a:pt x="2243074" y="13970"/>
                </a:lnTo>
                <a:lnTo>
                  <a:pt x="2293366" y="13970"/>
                </a:lnTo>
                <a:lnTo>
                  <a:pt x="2293366" y="889000"/>
                </a:lnTo>
                <a:lnTo>
                  <a:pt x="2243074" y="889000"/>
                </a:lnTo>
                <a:lnTo>
                  <a:pt x="2243074" y="902970"/>
                </a:lnTo>
                <a:lnTo>
                  <a:pt x="2323973" y="902970"/>
                </a:lnTo>
                <a:lnTo>
                  <a:pt x="2323973" y="889000"/>
                </a:lnTo>
                <a:lnTo>
                  <a:pt x="2323973" y="13970"/>
                </a:lnTo>
                <a:lnTo>
                  <a:pt x="2323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2270" y="5123535"/>
            <a:ext cx="1291590" cy="902969"/>
          </a:xfrm>
          <a:custGeom>
            <a:avLst/>
            <a:gdLst/>
            <a:ahLst/>
            <a:cxnLst/>
            <a:rect l="l" t="t" r="r" b="b"/>
            <a:pathLst>
              <a:path w="1291589" h="902970">
                <a:moveTo>
                  <a:pt x="81026" y="0"/>
                </a:moveTo>
                <a:lnTo>
                  <a:pt x="0" y="0"/>
                </a:lnTo>
                <a:lnTo>
                  <a:pt x="0" y="13970"/>
                </a:lnTo>
                <a:lnTo>
                  <a:pt x="0" y="889000"/>
                </a:lnTo>
                <a:lnTo>
                  <a:pt x="0" y="902970"/>
                </a:lnTo>
                <a:lnTo>
                  <a:pt x="81026" y="902970"/>
                </a:lnTo>
                <a:lnTo>
                  <a:pt x="81026" y="889000"/>
                </a:lnTo>
                <a:lnTo>
                  <a:pt x="30734" y="889000"/>
                </a:lnTo>
                <a:lnTo>
                  <a:pt x="30734" y="13970"/>
                </a:lnTo>
                <a:lnTo>
                  <a:pt x="81026" y="13970"/>
                </a:lnTo>
                <a:lnTo>
                  <a:pt x="81026" y="0"/>
                </a:lnTo>
                <a:close/>
              </a:path>
              <a:path w="1291589" h="902970">
                <a:moveTo>
                  <a:pt x="208915" y="321310"/>
                </a:moveTo>
                <a:lnTo>
                  <a:pt x="204851" y="309753"/>
                </a:lnTo>
                <a:lnTo>
                  <a:pt x="184391" y="317207"/>
                </a:lnTo>
                <a:lnTo>
                  <a:pt x="166458" y="327952"/>
                </a:lnTo>
                <a:lnTo>
                  <a:pt x="138176" y="359283"/>
                </a:lnTo>
                <a:lnTo>
                  <a:pt x="120624" y="401294"/>
                </a:lnTo>
                <a:lnTo>
                  <a:pt x="114808" y="451104"/>
                </a:lnTo>
                <a:lnTo>
                  <a:pt x="116255" y="476986"/>
                </a:lnTo>
                <a:lnTo>
                  <a:pt x="127876" y="522846"/>
                </a:lnTo>
                <a:lnTo>
                  <a:pt x="150926" y="560095"/>
                </a:lnTo>
                <a:lnTo>
                  <a:pt x="184315" y="584771"/>
                </a:lnTo>
                <a:lnTo>
                  <a:pt x="204851" y="592201"/>
                </a:lnTo>
                <a:lnTo>
                  <a:pt x="208407" y="580644"/>
                </a:lnTo>
                <a:lnTo>
                  <a:pt x="192354" y="573532"/>
                </a:lnTo>
                <a:lnTo>
                  <a:pt x="178498" y="563613"/>
                </a:lnTo>
                <a:lnTo>
                  <a:pt x="150012" y="517410"/>
                </a:lnTo>
                <a:lnTo>
                  <a:pt x="141630" y="474472"/>
                </a:lnTo>
                <a:lnTo>
                  <a:pt x="140589" y="449580"/>
                </a:lnTo>
                <a:lnTo>
                  <a:pt x="141630" y="425488"/>
                </a:lnTo>
                <a:lnTo>
                  <a:pt x="150012" y="383679"/>
                </a:lnTo>
                <a:lnTo>
                  <a:pt x="178600" y="338188"/>
                </a:lnTo>
                <a:lnTo>
                  <a:pt x="192620" y="328396"/>
                </a:lnTo>
                <a:lnTo>
                  <a:pt x="208915" y="321310"/>
                </a:lnTo>
                <a:close/>
              </a:path>
              <a:path w="1291589" h="902970">
                <a:moveTo>
                  <a:pt x="1291082" y="451104"/>
                </a:moveTo>
                <a:lnTo>
                  <a:pt x="1285265" y="401294"/>
                </a:lnTo>
                <a:lnTo>
                  <a:pt x="1267841" y="359283"/>
                </a:lnTo>
                <a:lnTo>
                  <a:pt x="1239481" y="327952"/>
                </a:lnTo>
                <a:lnTo>
                  <a:pt x="1201039" y="309753"/>
                </a:lnTo>
                <a:lnTo>
                  <a:pt x="1197102" y="321310"/>
                </a:lnTo>
                <a:lnTo>
                  <a:pt x="1213408" y="328396"/>
                </a:lnTo>
                <a:lnTo>
                  <a:pt x="1227455" y="338188"/>
                </a:lnTo>
                <a:lnTo>
                  <a:pt x="1255991" y="383679"/>
                </a:lnTo>
                <a:lnTo>
                  <a:pt x="1264373" y="425488"/>
                </a:lnTo>
                <a:lnTo>
                  <a:pt x="1265428" y="449580"/>
                </a:lnTo>
                <a:lnTo>
                  <a:pt x="1264373" y="474472"/>
                </a:lnTo>
                <a:lnTo>
                  <a:pt x="1255991" y="517410"/>
                </a:lnTo>
                <a:lnTo>
                  <a:pt x="1227493" y="563613"/>
                </a:lnTo>
                <a:lnTo>
                  <a:pt x="1197483" y="580644"/>
                </a:lnTo>
                <a:lnTo>
                  <a:pt x="1201039" y="592201"/>
                </a:lnTo>
                <a:lnTo>
                  <a:pt x="1239596" y="574078"/>
                </a:lnTo>
                <a:lnTo>
                  <a:pt x="1267968" y="542798"/>
                </a:lnTo>
                <a:lnTo>
                  <a:pt x="1285278" y="500913"/>
                </a:lnTo>
                <a:lnTo>
                  <a:pt x="1289621" y="476986"/>
                </a:lnTo>
                <a:lnTo>
                  <a:pt x="1291082" y="45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73526" y="5344261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33755" algn="l"/>
                <a:tab pos="1199515" algn="l"/>
                <a:tab pos="1572895" algn="l"/>
                <a:tab pos="2005330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𝜎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𝐼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𝐼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35" dirty="0">
                <a:latin typeface="Cambria Math"/>
                <a:cs typeface="Cambria Math"/>
              </a:rPr>
              <a:t>𝐼</a:t>
            </a:r>
            <a:r>
              <a:rPr sz="2625" spc="-52" baseline="-15873" dirty="0">
                <a:latin typeface="Cambria Math"/>
                <a:cs typeface="Cambria Math"/>
              </a:rPr>
              <a:t>3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30" dirty="0">
                <a:latin typeface="Cambria Math"/>
                <a:cs typeface="Cambria Math"/>
              </a:rPr>
              <a:t>∙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56535" y="5124678"/>
            <a:ext cx="3282315" cy="901065"/>
          </a:xfrm>
          <a:custGeom>
            <a:avLst/>
            <a:gdLst/>
            <a:ahLst/>
            <a:cxnLst/>
            <a:rect l="l" t="t" r="r" b="b"/>
            <a:pathLst>
              <a:path w="3282315" h="901064">
                <a:moveTo>
                  <a:pt x="3139306" y="0"/>
                </a:moveTo>
                <a:lnTo>
                  <a:pt x="3129781" y="10540"/>
                </a:lnTo>
                <a:lnTo>
                  <a:pt x="3158120" y="47162"/>
                </a:lnTo>
                <a:lnTo>
                  <a:pt x="3182756" y="89582"/>
                </a:lnTo>
                <a:lnTo>
                  <a:pt x="3203701" y="137789"/>
                </a:lnTo>
                <a:lnTo>
                  <a:pt x="3220967" y="191769"/>
                </a:lnTo>
                <a:lnTo>
                  <a:pt x="3232015" y="238495"/>
                </a:lnTo>
                <a:lnTo>
                  <a:pt x="3240619" y="287690"/>
                </a:lnTo>
                <a:lnTo>
                  <a:pt x="3246772" y="339354"/>
                </a:lnTo>
                <a:lnTo>
                  <a:pt x="3250468" y="393486"/>
                </a:lnTo>
                <a:lnTo>
                  <a:pt x="3251701" y="450088"/>
                </a:lnTo>
                <a:lnTo>
                  <a:pt x="3250468" y="506901"/>
                </a:lnTo>
                <a:lnTo>
                  <a:pt x="3246772" y="561209"/>
                </a:lnTo>
                <a:lnTo>
                  <a:pt x="3240619" y="613006"/>
                </a:lnTo>
                <a:lnTo>
                  <a:pt x="3232015" y="662285"/>
                </a:lnTo>
                <a:lnTo>
                  <a:pt x="3220967" y="709040"/>
                </a:lnTo>
                <a:lnTo>
                  <a:pt x="3203701" y="763002"/>
                </a:lnTo>
                <a:lnTo>
                  <a:pt x="3182756" y="811177"/>
                </a:lnTo>
                <a:lnTo>
                  <a:pt x="3158120" y="853566"/>
                </a:lnTo>
                <a:lnTo>
                  <a:pt x="3129781" y="890168"/>
                </a:lnTo>
                <a:lnTo>
                  <a:pt x="3139306" y="900734"/>
                </a:lnTo>
                <a:lnTo>
                  <a:pt x="3171094" y="864708"/>
                </a:lnTo>
                <a:lnTo>
                  <a:pt x="3199203" y="822563"/>
                </a:lnTo>
                <a:lnTo>
                  <a:pt x="3223620" y="774297"/>
                </a:lnTo>
                <a:lnTo>
                  <a:pt x="3244335" y="719912"/>
                </a:lnTo>
                <a:lnTo>
                  <a:pt x="3257914" y="672311"/>
                </a:lnTo>
                <a:lnTo>
                  <a:pt x="3268475" y="621501"/>
                </a:lnTo>
                <a:lnTo>
                  <a:pt x="3276019" y="567483"/>
                </a:lnTo>
                <a:lnTo>
                  <a:pt x="3280545" y="510260"/>
                </a:lnTo>
                <a:lnTo>
                  <a:pt x="3282054" y="449833"/>
                </a:lnTo>
                <a:lnTo>
                  <a:pt x="3280545" y="389757"/>
                </a:lnTo>
                <a:lnTo>
                  <a:pt x="3276019" y="332821"/>
                </a:lnTo>
                <a:lnTo>
                  <a:pt x="3268475" y="279024"/>
                </a:lnTo>
                <a:lnTo>
                  <a:pt x="3257914" y="228366"/>
                </a:lnTo>
                <a:lnTo>
                  <a:pt x="3244335" y="180847"/>
                </a:lnTo>
                <a:lnTo>
                  <a:pt x="3223620" y="126462"/>
                </a:lnTo>
                <a:lnTo>
                  <a:pt x="3199203" y="78184"/>
                </a:lnTo>
                <a:lnTo>
                  <a:pt x="3171094" y="36026"/>
                </a:lnTo>
                <a:lnTo>
                  <a:pt x="3139306" y="0"/>
                </a:lnTo>
                <a:close/>
              </a:path>
              <a:path w="3282315" h="901064">
                <a:moveTo>
                  <a:pt x="142741" y="0"/>
                </a:moveTo>
                <a:lnTo>
                  <a:pt x="110900" y="36026"/>
                </a:lnTo>
                <a:lnTo>
                  <a:pt x="82797" y="78184"/>
                </a:lnTo>
                <a:lnTo>
                  <a:pt x="58409" y="126462"/>
                </a:lnTo>
                <a:lnTo>
                  <a:pt x="37712" y="180847"/>
                </a:lnTo>
                <a:lnTo>
                  <a:pt x="24133" y="228366"/>
                </a:lnTo>
                <a:lnTo>
                  <a:pt x="13572" y="279024"/>
                </a:lnTo>
                <a:lnTo>
                  <a:pt x="6028" y="332821"/>
                </a:lnTo>
                <a:lnTo>
                  <a:pt x="1502" y="389757"/>
                </a:lnTo>
                <a:lnTo>
                  <a:pt x="0" y="450088"/>
                </a:lnTo>
                <a:lnTo>
                  <a:pt x="1502" y="510260"/>
                </a:lnTo>
                <a:lnTo>
                  <a:pt x="6028" y="567483"/>
                </a:lnTo>
                <a:lnTo>
                  <a:pt x="13572" y="621501"/>
                </a:lnTo>
                <a:lnTo>
                  <a:pt x="24133" y="672311"/>
                </a:lnTo>
                <a:lnTo>
                  <a:pt x="37712" y="719912"/>
                </a:lnTo>
                <a:lnTo>
                  <a:pt x="58409" y="774297"/>
                </a:lnTo>
                <a:lnTo>
                  <a:pt x="82797" y="822563"/>
                </a:lnTo>
                <a:lnTo>
                  <a:pt x="110900" y="864708"/>
                </a:lnTo>
                <a:lnTo>
                  <a:pt x="142741" y="900734"/>
                </a:lnTo>
                <a:lnTo>
                  <a:pt x="152266" y="890168"/>
                </a:lnTo>
                <a:lnTo>
                  <a:pt x="123927" y="853566"/>
                </a:lnTo>
                <a:lnTo>
                  <a:pt x="99291" y="811177"/>
                </a:lnTo>
                <a:lnTo>
                  <a:pt x="78346" y="763002"/>
                </a:lnTo>
                <a:lnTo>
                  <a:pt x="61080" y="709040"/>
                </a:lnTo>
                <a:lnTo>
                  <a:pt x="50032" y="662285"/>
                </a:lnTo>
                <a:lnTo>
                  <a:pt x="41429" y="613006"/>
                </a:lnTo>
                <a:lnTo>
                  <a:pt x="35276" y="561209"/>
                </a:lnTo>
                <a:lnTo>
                  <a:pt x="31580" y="506901"/>
                </a:lnTo>
                <a:lnTo>
                  <a:pt x="30352" y="449833"/>
                </a:lnTo>
                <a:lnTo>
                  <a:pt x="31580" y="393486"/>
                </a:lnTo>
                <a:lnTo>
                  <a:pt x="35276" y="339354"/>
                </a:lnTo>
                <a:lnTo>
                  <a:pt x="41429" y="287690"/>
                </a:lnTo>
                <a:lnTo>
                  <a:pt x="50032" y="238495"/>
                </a:lnTo>
                <a:lnTo>
                  <a:pt x="61080" y="191769"/>
                </a:lnTo>
                <a:lnTo>
                  <a:pt x="78346" y="137789"/>
                </a:lnTo>
                <a:lnTo>
                  <a:pt x="99291" y="89582"/>
                </a:lnTo>
                <a:lnTo>
                  <a:pt x="123927" y="47162"/>
                </a:lnTo>
                <a:lnTo>
                  <a:pt x="152266" y="10540"/>
                </a:lnTo>
                <a:lnTo>
                  <a:pt x="14274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92818" y="5344261"/>
            <a:ext cx="2520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9740" algn="l"/>
                <a:tab pos="883285" algn="l"/>
                <a:tab pos="1313180" algn="l"/>
                <a:tab pos="1743075" algn="l"/>
                <a:tab pos="2172970" algn="l"/>
              </a:tabLst>
            </a:pPr>
            <a:r>
              <a:rPr sz="2400" spc="-50" dirty="0">
                <a:latin typeface="Cambria Math"/>
                <a:cs typeface="Cambria Math"/>
              </a:rPr>
              <a:t>+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3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4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5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0850" y="6228842"/>
            <a:ext cx="1519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3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input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spc="-20" dirty="0">
                <a:latin typeface="Century Gothic"/>
                <a:cs typeface="Century Gothic"/>
              </a:rPr>
              <a:t>nodes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5508" y="6201105"/>
            <a:ext cx="17011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5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output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spc="-20" dirty="0">
                <a:latin typeface="Century Gothic"/>
                <a:cs typeface="Century Gothic"/>
              </a:rPr>
              <a:t>nodes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25363" y="3472409"/>
            <a:ext cx="2531110" cy="423545"/>
          </a:xfrm>
          <a:custGeom>
            <a:avLst/>
            <a:gdLst/>
            <a:ahLst/>
            <a:cxnLst/>
            <a:rect l="l" t="t" r="r" b="b"/>
            <a:pathLst>
              <a:path w="2531109" h="423545">
                <a:moveTo>
                  <a:pt x="2395982" y="0"/>
                </a:moveTo>
                <a:lnTo>
                  <a:pt x="2390013" y="17145"/>
                </a:lnTo>
                <a:lnTo>
                  <a:pt x="2414494" y="27783"/>
                </a:lnTo>
                <a:lnTo>
                  <a:pt x="2435558" y="42529"/>
                </a:lnTo>
                <a:lnTo>
                  <a:pt x="2467483" y="84200"/>
                </a:lnTo>
                <a:lnTo>
                  <a:pt x="2486231" y="140493"/>
                </a:lnTo>
                <a:lnTo>
                  <a:pt x="2492502" y="209550"/>
                </a:lnTo>
                <a:lnTo>
                  <a:pt x="2490930" y="246961"/>
                </a:lnTo>
                <a:lnTo>
                  <a:pt x="2478357" y="311402"/>
                </a:lnTo>
                <a:lnTo>
                  <a:pt x="2453137" y="361696"/>
                </a:lnTo>
                <a:lnTo>
                  <a:pt x="2414795" y="395605"/>
                </a:lnTo>
                <a:lnTo>
                  <a:pt x="2390647" y="406273"/>
                </a:lnTo>
                <a:lnTo>
                  <a:pt x="2395982" y="423418"/>
                </a:lnTo>
                <a:lnTo>
                  <a:pt x="2453798" y="396367"/>
                </a:lnTo>
                <a:lnTo>
                  <a:pt x="2496185" y="349504"/>
                </a:lnTo>
                <a:lnTo>
                  <a:pt x="2522362" y="286623"/>
                </a:lnTo>
                <a:lnTo>
                  <a:pt x="2531110" y="211836"/>
                </a:lnTo>
                <a:lnTo>
                  <a:pt x="2528921" y="173019"/>
                </a:lnTo>
                <a:lnTo>
                  <a:pt x="2511446" y="104197"/>
                </a:lnTo>
                <a:lnTo>
                  <a:pt x="2476777" y="48166"/>
                </a:lnTo>
                <a:lnTo>
                  <a:pt x="2426676" y="11070"/>
                </a:lnTo>
                <a:lnTo>
                  <a:pt x="2395982" y="0"/>
                </a:lnTo>
                <a:close/>
              </a:path>
              <a:path w="2531109" h="423545">
                <a:moveTo>
                  <a:pt x="135127" y="0"/>
                </a:moveTo>
                <a:lnTo>
                  <a:pt x="77501" y="27130"/>
                </a:lnTo>
                <a:lnTo>
                  <a:pt x="34925" y="74168"/>
                </a:lnTo>
                <a:lnTo>
                  <a:pt x="8747" y="137144"/>
                </a:lnTo>
                <a:lnTo>
                  <a:pt x="0" y="211836"/>
                </a:lnTo>
                <a:lnTo>
                  <a:pt x="2188" y="250723"/>
                </a:lnTo>
                <a:lnTo>
                  <a:pt x="19663" y="319545"/>
                </a:lnTo>
                <a:lnTo>
                  <a:pt x="54189" y="375412"/>
                </a:lnTo>
                <a:lnTo>
                  <a:pt x="104290" y="412369"/>
                </a:lnTo>
                <a:lnTo>
                  <a:pt x="135127" y="423418"/>
                </a:lnTo>
                <a:lnTo>
                  <a:pt x="140462" y="406273"/>
                </a:lnTo>
                <a:lnTo>
                  <a:pt x="116314" y="395605"/>
                </a:lnTo>
                <a:lnTo>
                  <a:pt x="95488" y="380746"/>
                </a:lnTo>
                <a:lnTo>
                  <a:pt x="63753" y="338455"/>
                </a:lnTo>
                <a:lnTo>
                  <a:pt x="44894" y="280908"/>
                </a:lnTo>
                <a:lnTo>
                  <a:pt x="38608" y="209550"/>
                </a:lnTo>
                <a:lnTo>
                  <a:pt x="40179" y="173426"/>
                </a:lnTo>
                <a:lnTo>
                  <a:pt x="52752" y="110751"/>
                </a:lnTo>
                <a:lnTo>
                  <a:pt x="78017" y="61346"/>
                </a:lnTo>
                <a:lnTo>
                  <a:pt x="116689" y="27783"/>
                </a:lnTo>
                <a:lnTo>
                  <a:pt x="141097" y="17145"/>
                </a:lnTo>
                <a:lnTo>
                  <a:pt x="13512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57295" y="2398116"/>
            <a:ext cx="1956435" cy="238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marR="100330">
              <a:lnSpc>
                <a:spcPct val="107100"/>
              </a:lnSpc>
              <a:spcBef>
                <a:spcPts val="100"/>
              </a:spcBef>
            </a:pPr>
            <a:r>
              <a:rPr sz="2400" dirty="0">
                <a:latin typeface="Century Gothic"/>
                <a:cs typeface="Century Gothic"/>
              </a:rPr>
              <a:t>three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nodes </a:t>
            </a:r>
            <a:r>
              <a:rPr sz="2400" dirty="0">
                <a:latin typeface="Century Gothic"/>
                <a:cs typeface="Century Gothic"/>
              </a:rPr>
              <a:t>five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nodes</a:t>
            </a:r>
            <a:endParaRPr sz="2400" dirty="0">
              <a:latin typeface="Century Gothic"/>
              <a:cs typeface="Century Gothic"/>
            </a:endParaRPr>
          </a:p>
          <a:p>
            <a:pPr marR="30480" algn="r">
              <a:lnSpc>
                <a:spcPct val="100000"/>
              </a:lnSpc>
              <a:spcBef>
                <a:spcPts val="1290"/>
              </a:spcBef>
              <a:tabLst>
                <a:tab pos="1017905" algn="l"/>
                <a:tab pos="1612265" algn="l"/>
              </a:tabLst>
            </a:pPr>
            <a:r>
              <a:rPr sz="3600" spc="-20" dirty="0">
                <a:latin typeface="Cambria Math"/>
                <a:cs typeface="Cambria Math"/>
              </a:rPr>
              <a:t>𝐻</a:t>
            </a:r>
            <a:r>
              <a:rPr sz="3900" spc="-30" baseline="-16025" dirty="0">
                <a:latin typeface="Cambria Math"/>
                <a:cs typeface="Cambria Math"/>
              </a:rPr>
              <a:t>𝑙+1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spc="-50" dirty="0">
                <a:latin typeface="Cambria Math"/>
                <a:cs typeface="Cambria Math"/>
              </a:rPr>
              <a:t>=</a:t>
            </a:r>
            <a:r>
              <a:rPr sz="3600" dirty="0">
                <a:latin typeface="Cambria Math"/>
                <a:cs typeface="Cambria Math"/>
              </a:rPr>
              <a:t>	</a:t>
            </a:r>
            <a:r>
              <a:rPr sz="3600" spc="-50" dirty="0">
                <a:latin typeface="Cambria Math"/>
                <a:cs typeface="Cambria Math"/>
              </a:rPr>
              <a:t>𝜎</a:t>
            </a:r>
            <a:endParaRPr sz="3600" dirty="0">
              <a:latin typeface="Cambria Math"/>
              <a:cs typeface="Cambria Math"/>
            </a:endParaRPr>
          </a:p>
          <a:p>
            <a:pPr marR="86360" algn="r">
              <a:lnSpc>
                <a:spcPct val="100000"/>
              </a:lnSpc>
              <a:spcBef>
                <a:spcPts val="2465"/>
              </a:spcBef>
              <a:tabLst>
                <a:tab pos="1042035" algn="l"/>
              </a:tabLst>
            </a:pPr>
            <a:r>
              <a:rPr sz="3600" dirty="0">
                <a:latin typeface="Cambria Math"/>
                <a:cs typeface="Cambria Math"/>
              </a:rPr>
              <a:t>𝑂</a:t>
            </a:r>
            <a:r>
              <a:rPr sz="3600" spc="295" dirty="0">
                <a:latin typeface="Cambria Math"/>
                <a:cs typeface="Cambria Math"/>
              </a:rPr>
              <a:t> </a:t>
            </a:r>
            <a:r>
              <a:rPr sz="3600" spc="-50" dirty="0">
                <a:latin typeface="Cambria Math"/>
                <a:cs typeface="Cambria Math"/>
              </a:rPr>
              <a:t>=</a:t>
            </a:r>
            <a:r>
              <a:rPr sz="3600" dirty="0">
                <a:latin typeface="Cambria Math"/>
                <a:cs typeface="Cambria Math"/>
              </a:rPr>
              <a:t>	</a:t>
            </a:r>
            <a:r>
              <a:rPr sz="3600" spc="-50" dirty="0">
                <a:latin typeface="Cambria Math"/>
                <a:cs typeface="Cambria Math"/>
              </a:rPr>
              <a:t>𝜎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70626" y="4334103"/>
            <a:ext cx="2072639" cy="423545"/>
          </a:xfrm>
          <a:custGeom>
            <a:avLst/>
            <a:gdLst/>
            <a:ahLst/>
            <a:cxnLst/>
            <a:rect l="l" t="t" r="r" b="b"/>
            <a:pathLst>
              <a:path w="2072640" h="423545">
                <a:moveTo>
                  <a:pt x="1937257" y="0"/>
                </a:moveTo>
                <a:lnTo>
                  <a:pt x="1931289" y="17144"/>
                </a:lnTo>
                <a:lnTo>
                  <a:pt x="1955770" y="27783"/>
                </a:lnTo>
                <a:lnTo>
                  <a:pt x="1976834" y="42529"/>
                </a:lnTo>
                <a:lnTo>
                  <a:pt x="2008758" y="84200"/>
                </a:lnTo>
                <a:lnTo>
                  <a:pt x="2027507" y="140493"/>
                </a:lnTo>
                <a:lnTo>
                  <a:pt x="2033777" y="209550"/>
                </a:lnTo>
                <a:lnTo>
                  <a:pt x="2032206" y="246961"/>
                </a:lnTo>
                <a:lnTo>
                  <a:pt x="2019633" y="311402"/>
                </a:lnTo>
                <a:lnTo>
                  <a:pt x="1994413" y="361696"/>
                </a:lnTo>
                <a:lnTo>
                  <a:pt x="1956071" y="395605"/>
                </a:lnTo>
                <a:lnTo>
                  <a:pt x="1931924" y="406272"/>
                </a:lnTo>
                <a:lnTo>
                  <a:pt x="1937257" y="423418"/>
                </a:lnTo>
                <a:lnTo>
                  <a:pt x="1995074" y="396367"/>
                </a:lnTo>
                <a:lnTo>
                  <a:pt x="2037460" y="349503"/>
                </a:lnTo>
                <a:lnTo>
                  <a:pt x="2063638" y="286623"/>
                </a:lnTo>
                <a:lnTo>
                  <a:pt x="2072385" y="211835"/>
                </a:lnTo>
                <a:lnTo>
                  <a:pt x="2070197" y="173019"/>
                </a:lnTo>
                <a:lnTo>
                  <a:pt x="2052722" y="104197"/>
                </a:lnTo>
                <a:lnTo>
                  <a:pt x="2018053" y="48166"/>
                </a:lnTo>
                <a:lnTo>
                  <a:pt x="1967952" y="11070"/>
                </a:lnTo>
                <a:lnTo>
                  <a:pt x="1937257" y="0"/>
                </a:lnTo>
                <a:close/>
              </a:path>
              <a:path w="2072640" h="423545">
                <a:moveTo>
                  <a:pt x="135127" y="0"/>
                </a:moveTo>
                <a:lnTo>
                  <a:pt x="77501" y="27130"/>
                </a:lnTo>
                <a:lnTo>
                  <a:pt x="34925" y="74168"/>
                </a:lnTo>
                <a:lnTo>
                  <a:pt x="8747" y="137144"/>
                </a:lnTo>
                <a:lnTo>
                  <a:pt x="0" y="211835"/>
                </a:lnTo>
                <a:lnTo>
                  <a:pt x="2188" y="250723"/>
                </a:lnTo>
                <a:lnTo>
                  <a:pt x="19663" y="319545"/>
                </a:lnTo>
                <a:lnTo>
                  <a:pt x="54189" y="375412"/>
                </a:lnTo>
                <a:lnTo>
                  <a:pt x="104290" y="412369"/>
                </a:lnTo>
                <a:lnTo>
                  <a:pt x="135127" y="423418"/>
                </a:lnTo>
                <a:lnTo>
                  <a:pt x="140462" y="406272"/>
                </a:lnTo>
                <a:lnTo>
                  <a:pt x="116314" y="395604"/>
                </a:lnTo>
                <a:lnTo>
                  <a:pt x="95488" y="380745"/>
                </a:lnTo>
                <a:lnTo>
                  <a:pt x="63753" y="338454"/>
                </a:lnTo>
                <a:lnTo>
                  <a:pt x="44894" y="280908"/>
                </a:lnTo>
                <a:lnTo>
                  <a:pt x="38608" y="209550"/>
                </a:lnTo>
                <a:lnTo>
                  <a:pt x="40179" y="173426"/>
                </a:lnTo>
                <a:lnTo>
                  <a:pt x="52752" y="110751"/>
                </a:lnTo>
                <a:lnTo>
                  <a:pt x="78017" y="61346"/>
                </a:lnTo>
                <a:lnTo>
                  <a:pt x="116689" y="27783"/>
                </a:lnTo>
                <a:lnTo>
                  <a:pt x="141097" y="17144"/>
                </a:lnTo>
                <a:lnTo>
                  <a:pt x="13512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83528" y="2398116"/>
            <a:ext cx="2332355" cy="238379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8961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Cambria Math"/>
                <a:cs typeface="Cambria Math"/>
              </a:rPr>
              <a:t>𝐼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625" spc="427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8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𝐼</a:t>
            </a:r>
            <a:r>
              <a:rPr sz="2625" spc="-37" baseline="-15873" dirty="0">
                <a:latin typeface="Cambria Math"/>
                <a:cs typeface="Cambria Math"/>
              </a:rPr>
              <a:t>3</a:t>
            </a:r>
            <a:endParaRPr sz="2625" baseline="-15873" dirty="0">
              <a:latin typeface="Cambria Math"/>
              <a:cs typeface="Cambria Math"/>
            </a:endParaRPr>
          </a:p>
          <a:p>
            <a:pPr marL="68961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mbria Math"/>
                <a:cs typeface="Cambria Math"/>
              </a:rPr>
              <a:t>𝑂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625" spc="46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5</a:t>
            </a:r>
            <a:endParaRPr sz="2625" baseline="-15873" dirty="0">
              <a:latin typeface="Cambria Math"/>
              <a:cs typeface="Cambria Math"/>
            </a:endParaRPr>
          </a:p>
          <a:p>
            <a:pPr marL="92710">
              <a:lnSpc>
                <a:spcPct val="100000"/>
              </a:lnSpc>
              <a:spcBef>
                <a:spcPts val="1295"/>
              </a:spcBef>
              <a:tabLst>
                <a:tab pos="647065" algn="l"/>
                <a:tab pos="1502410" algn="l"/>
              </a:tabLst>
            </a:pPr>
            <a:r>
              <a:rPr sz="3600" spc="-25" dirty="0">
                <a:latin typeface="Cambria Math"/>
                <a:cs typeface="Cambria Math"/>
              </a:rPr>
              <a:t>𝐻</a:t>
            </a:r>
            <a:r>
              <a:rPr sz="3900" spc="-37" baseline="-16025" dirty="0">
                <a:latin typeface="Cambria Math"/>
                <a:cs typeface="Cambria Math"/>
              </a:rPr>
              <a:t>𝑙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spc="120" dirty="0">
                <a:latin typeface="Cambria Math"/>
                <a:cs typeface="Cambria Math"/>
              </a:rPr>
              <a:t>∙</a:t>
            </a:r>
            <a:r>
              <a:rPr sz="3600" dirty="0">
                <a:latin typeface="Cambria Math"/>
                <a:cs typeface="Cambria Math"/>
              </a:rPr>
              <a:t> </a:t>
            </a:r>
            <a:r>
              <a:rPr sz="3600" spc="-25" dirty="0">
                <a:latin typeface="Cambria Math"/>
                <a:cs typeface="Cambria Math"/>
              </a:rPr>
              <a:t>𝑊</a:t>
            </a:r>
            <a:r>
              <a:rPr sz="3900" spc="-37" baseline="-16025" dirty="0">
                <a:latin typeface="Cambria Math"/>
                <a:cs typeface="Cambria Math"/>
              </a:rPr>
              <a:t>𝑙</a:t>
            </a:r>
            <a:r>
              <a:rPr sz="3900" baseline="-16025" dirty="0">
                <a:latin typeface="Cambria Math"/>
                <a:cs typeface="Cambria Math"/>
              </a:rPr>
              <a:t>	</a:t>
            </a: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-15" dirty="0">
                <a:latin typeface="Cambria Math"/>
                <a:cs typeface="Cambria Math"/>
              </a:rPr>
              <a:t> </a:t>
            </a:r>
            <a:r>
              <a:rPr sz="3600" spc="-25" dirty="0">
                <a:latin typeface="Cambria Math"/>
                <a:cs typeface="Cambria Math"/>
              </a:rPr>
              <a:t>𝑏</a:t>
            </a:r>
            <a:r>
              <a:rPr sz="3900" spc="-37" baseline="-16025" dirty="0">
                <a:latin typeface="Cambria Math"/>
                <a:cs typeface="Cambria Math"/>
              </a:rPr>
              <a:t>𝑙</a:t>
            </a:r>
            <a:endParaRPr sz="3900" baseline="-16025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465"/>
              </a:spcBef>
            </a:pPr>
            <a:r>
              <a:rPr sz="3600" dirty="0">
                <a:latin typeface="Cambria Math"/>
                <a:cs typeface="Cambria Math"/>
              </a:rPr>
              <a:t>𝐼</a:t>
            </a:r>
            <a:r>
              <a:rPr sz="3600" spc="110" dirty="0">
                <a:latin typeface="Cambria Math"/>
                <a:cs typeface="Cambria Math"/>
              </a:rPr>
              <a:t> </a:t>
            </a:r>
            <a:r>
              <a:rPr sz="3600" spc="120" dirty="0">
                <a:latin typeface="Cambria Math"/>
                <a:cs typeface="Cambria Math"/>
              </a:rPr>
              <a:t>∙</a:t>
            </a:r>
            <a:r>
              <a:rPr sz="3600" dirty="0">
                <a:latin typeface="Cambria Math"/>
                <a:cs typeface="Cambria Math"/>
              </a:rPr>
              <a:t> 𝑊</a:t>
            </a:r>
            <a:r>
              <a:rPr sz="3600" spc="15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+</a:t>
            </a:r>
            <a:r>
              <a:rPr sz="3600" spc="-5" dirty="0">
                <a:latin typeface="Cambria Math"/>
                <a:cs typeface="Cambria Math"/>
              </a:rPr>
              <a:t> </a:t>
            </a:r>
            <a:r>
              <a:rPr sz="3600" spc="-50" dirty="0">
                <a:latin typeface="Cambria Math"/>
                <a:cs typeface="Cambria Math"/>
              </a:rPr>
              <a:t>𝑏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E8B25E9A-8C1F-2A6D-E645-A70B2EA8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layer – weight matrix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080892" y="3415029"/>
            <a:ext cx="6701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296670" algn="l"/>
                <a:tab pos="4624070" algn="l"/>
                <a:tab pos="5308600" algn="l"/>
              </a:tabLst>
            </a:pPr>
            <a:r>
              <a:rPr sz="2800" dirty="0">
                <a:solidFill>
                  <a:srgbClr val="FFC000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FFC000"/>
                </a:solidFill>
                <a:latin typeface="Cambria Math"/>
                <a:cs typeface="Cambria Math"/>
              </a:rPr>
              <a:t>𝟏</a:t>
            </a:r>
            <a:r>
              <a:rPr sz="3075" spc="630" baseline="-16260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2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r>
              <a:rPr sz="3075" spc="397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C000"/>
                </a:solidFill>
                <a:latin typeface="Cambria Math"/>
                <a:cs typeface="Cambria Math"/>
              </a:rPr>
              <a:t>𝒘</a:t>
            </a:r>
            <a:r>
              <a:rPr sz="3075" baseline="-16260" dirty="0">
                <a:solidFill>
                  <a:srgbClr val="FFC000"/>
                </a:solidFill>
                <a:latin typeface="Cambria Math"/>
                <a:cs typeface="Cambria Math"/>
              </a:rPr>
              <a:t>𝟏𝟏</a:t>
            </a:r>
            <a:r>
              <a:rPr sz="3075" spc="397" baseline="-16260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𝟐</a:t>
            </a:r>
            <a:r>
              <a:rPr sz="3075" spc="419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C000"/>
                </a:solidFill>
                <a:latin typeface="Cambria Math"/>
                <a:cs typeface="Cambria Math"/>
              </a:rPr>
              <a:t>𝒘</a:t>
            </a:r>
            <a:r>
              <a:rPr sz="3075" baseline="-16260" dirty="0">
                <a:solidFill>
                  <a:srgbClr val="FFC000"/>
                </a:solidFill>
                <a:latin typeface="Cambria Math"/>
                <a:cs typeface="Cambria Math"/>
              </a:rPr>
              <a:t>𝟐𝟏</a:t>
            </a:r>
            <a:r>
              <a:rPr sz="3075" spc="419" baseline="-16260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𝟑</a:t>
            </a:r>
            <a:r>
              <a:rPr sz="3075" spc="405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45" dirty="0">
                <a:latin typeface="Cambria Math"/>
                <a:cs typeface="Cambria Math"/>
              </a:rPr>
              <a:t>∙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C000"/>
                </a:solidFill>
                <a:latin typeface="Cambria Math"/>
                <a:cs typeface="Cambria Math"/>
              </a:rPr>
              <a:t>𝒘</a:t>
            </a:r>
            <a:r>
              <a:rPr sz="3075" baseline="-16260" dirty="0">
                <a:solidFill>
                  <a:srgbClr val="FFC000"/>
                </a:solidFill>
                <a:latin typeface="Cambria Math"/>
                <a:cs typeface="Cambria Math"/>
              </a:rPr>
              <a:t>𝟑𝟏</a:t>
            </a:r>
            <a:r>
              <a:rPr sz="3075" spc="382" baseline="-16260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𝑏</a:t>
            </a:r>
            <a:r>
              <a:rPr sz="3075" spc="-37" baseline="-16260" dirty="0">
                <a:latin typeface="Cambria Math"/>
                <a:cs typeface="Cambria Math"/>
              </a:rPr>
              <a:t>1</a:t>
            </a:r>
            <a:endParaRPr sz="3075" baseline="-1626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60850" y="3516248"/>
            <a:ext cx="5612765" cy="328930"/>
          </a:xfrm>
          <a:custGeom>
            <a:avLst/>
            <a:gdLst/>
            <a:ahLst/>
            <a:cxnLst/>
            <a:rect l="l" t="t" r="r" b="b"/>
            <a:pathLst>
              <a:path w="5612765" h="328929">
                <a:moveTo>
                  <a:pt x="5507608" y="0"/>
                </a:moveTo>
                <a:lnTo>
                  <a:pt x="5502909" y="13335"/>
                </a:lnTo>
                <a:lnTo>
                  <a:pt x="5521960" y="21597"/>
                </a:lnTo>
                <a:lnTo>
                  <a:pt x="5538343" y="33051"/>
                </a:lnTo>
                <a:lnTo>
                  <a:pt x="5563108" y="65531"/>
                </a:lnTo>
                <a:lnTo>
                  <a:pt x="5577681" y="109172"/>
                </a:lnTo>
                <a:lnTo>
                  <a:pt x="5582539" y="162813"/>
                </a:lnTo>
                <a:lnTo>
                  <a:pt x="5581304" y="191845"/>
                </a:lnTo>
                <a:lnTo>
                  <a:pt x="5571501" y="241859"/>
                </a:lnTo>
                <a:lnTo>
                  <a:pt x="5551959" y="280912"/>
                </a:lnTo>
                <a:lnTo>
                  <a:pt x="5522154" y="307288"/>
                </a:lnTo>
                <a:lnTo>
                  <a:pt x="5503418" y="315594"/>
                </a:lnTo>
                <a:lnTo>
                  <a:pt x="5507608" y="328930"/>
                </a:lnTo>
                <a:lnTo>
                  <a:pt x="5552487" y="307879"/>
                </a:lnTo>
                <a:lnTo>
                  <a:pt x="5585459" y="271399"/>
                </a:lnTo>
                <a:lnTo>
                  <a:pt x="5605748" y="222662"/>
                </a:lnTo>
                <a:lnTo>
                  <a:pt x="5612510" y="164592"/>
                </a:lnTo>
                <a:lnTo>
                  <a:pt x="5610818" y="134417"/>
                </a:lnTo>
                <a:lnTo>
                  <a:pt x="5597241" y="80974"/>
                </a:lnTo>
                <a:lnTo>
                  <a:pt x="5570331" y="37468"/>
                </a:lnTo>
                <a:lnTo>
                  <a:pt x="5531469" y="8616"/>
                </a:lnTo>
                <a:lnTo>
                  <a:pt x="5507608" y="0"/>
                </a:lnTo>
                <a:close/>
              </a:path>
              <a:path w="5612765" h="328929">
                <a:moveTo>
                  <a:pt x="104901" y="0"/>
                </a:moveTo>
                <a:lnTo>
                  <a:pt x="60134" y="21113"/>
                </a:lnTo>
                <a:lnTo>
                  <a:pt x="27177" y="57658"/>
                </a:lnTo>
                <a:lnTo>
                  <a:pt x="6778" y="106552"/>
                </a:lnTo>
                <a:lnTo>
                  <a:pt x="0" y="164592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30"/>
                </a:lnTo>
                <a:lnTo>
                  <a:pt x="109092" y="315594"/>
                </a:lnTo>
                <a:lnTo>
                  <a:pt x="90302" y="307288"/>
                </a:lnTo>
                <a:lnTo>
                  <a:pt x="74120" y="295719"/>
                </a:lnTo>
                <a:lnTo>
                  <a:pt x="49529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37"/>
                </a:lnTo>
                <a:lnTo>
                  <a:pt x="40955" y="86107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26994" y="3847325"/>
            <a:ext cx="4124960" cy="190944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445"/>
              </a:spcBef>
              <a:tabLst>
                <a:tab pos="1296670" algn="l"/>
              </a:tabLst>
            </a:pPr>
            <a:r>
              <a:rPr sz="2800" dirty="0">
                <a:solidFill>
                  <a:srgbClr val="92D050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92D050"/>
                </a:solidFill>
                <a:latin typeface="Cambria Math"/>
                <a:cs typeface="Cambria Math"/>
              </a:rPr>
              <a:t>𝟐</a:t>
            </a:r>
            <a:r>
              <a:rPr sz="3075" spc="607" baseline="-16260" dirty="0">
                <a:solidFill>
                  <a:srgbClr val="92D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r>
              <a:rPr sz="3075" spc="419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92D050"/>
                </a:solidFill>
                <a:latin typeface="Cambria Math"/>
                <a:cs typeface="Cambria Math"/>
              </a:rPr>
              <a:t>𝒘</a:t>
            </a:r>
            <a:r>
              <a:rPr sz="3075" baseline="-16260" dirty="0">
                <a:solidFill>
                  <a:srgbClr val="92D050"/>
                </a:solidFill>
                <a:latin typeface="Cambria Math"/>
                <a:cs typeface="Cambria Math"/>
              </a:rPr>
              <a:t>𝟏𝟐</a:t>
            </a:r>
            <a:r>
              <a:rPr sz="3075" spc="397" baseline="-16260" dirty="0">
                <a:solidFill>
                  <a:srgbClr val="92D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𝟐</a:t>
            </a:r>
            <a:r>
              <a:rPr sz="3075" spc="405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92D050"/>
                </a:solidFill>
                <a:latin typeface="Cambria Math"/>
                <a:cs typeface="Cambria Math"/>
              </a:rPr>
              <a:t>𝒘</a:t>
            </a:r>
            <a:r>
              <a:rPr sz="3075" spc="-37" baseline="-16260" dirty="0">
                <a:solidFill>
                  <a:srgbClr val="92D050"/>
                </a:solidFill>
                <a:latin typeface="Cambria Math"/>
                <a:cs typeface="Cambria Math"/>
              </a:rPr>
              <a:t>𝟐𝟐</a:t>
            </a:r>
            <a:endParaRPr sz="3075" baseline="-1626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50"/>
              </a:spcBef>
              <a:tabLst>
                <a:tab pos="1294765" algn="l"/>
              </a:tabLst>
            </a:pPr>
            <a:r>
              <a:rPr sz="2800" dirty="0">
                <a:solidFill>
                  <a:srgbClr val="00AFEF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00AFEF"/>
                </a:solidFill>
                <a:latin typeface="Cambria Math"/>
                <a:cs typeface="Cambria Math"/>
              </a:rPr>
              <a:t>𝟑</a:t>
            </a:r>
            <a:r>
              <a:rPr sz="3075" spc="622" baseline="-1626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2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r>
              <a:rPr sz="3075" spc="419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00AFEF"/>
                </a:solidFill>
                <a:latin typeface="Cambria Math"/>
                <a:cs typeface="Cambria Math"/>
              </a:rPr>
              <a:t>𝒘</a:t>
            </a:r>
            <a:r>
              <a:rPr sz="3075" baseline="-16260" dirty="0">
                <a:solidFill>
                  <a:srgbClr val="00AFEF"/>
                </a:solidFill>
                <a:latin typeface="Cambria Math"/>
                <a:cs typeface="Cambria Math"/>
              </a:rPr>
              <a:t>𝟏𝟑</a:t>
            </a:r>
            <a:r>
              <a:rPr sz="3075" spc="397" baseline="-1626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𝟐</a:t>
            </a:r>
            <a:r>
              <a:rPr sz="3075" spc="419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00AFEF"/>
                </a:solidFill>
                <a:latin typeface="Cambria Math"/>
                <a:cs typeface="Cambria Math"/>
              </a:rPr>
              <a:t>𝒘</a:t>
            </a:r>
            <a:r>
              <a:rPr sz="3075" spc="-37" baseline="-16260" dirty="0">
                <a:solidFill>
                  <a:srgbClr val="00AFEF"/>
                </a:solidFill>
                <a:latin typeface="Cambria Math"/>
                <a:cs typeface="Cambria Math"/>
              </a:rPr>
              <a:t>𝟐𝟑</a:t>
            </a:r>
            <a:endParaRPr sz="3075" baseline="-1626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50"/>
              </a:spcBef>
              <a:tabLst>
                <a:tab pos="1295400" algn="l"/>
              </a:tabLst>
            </a:pPr>
            <a:r>
              <a:rPr sz="2800" dirty="0">
                <a:solidFill>
                  <a:srgbClr val="001F5F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001F5F"/>
                </a:solidFill>
                <a:latin typeface="Cambria Math"/>
                <a:cs typeface="Cambria Math"/>
              </a:rPr>
              <a:t>𝟒</a:t>
            </a:r>
            <a:r>
              <a:rPr sz="3075" spc="607" baseline="-1626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r>
              <a:rPr sz="3075" spc="419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001F5F"/>
                </a:solidFill>
                <a:latin typeface="Cambria Math"/>
                <a:cs typeface="Cambria Math"/>
              </a:rPr>
              <a:t>𝒘</a:t>
            </a:r>
            <a:r>
              <a:rPr sz="3075" baseline="-16260" dirty="0">
                <a:solidFill>
                  <a:srgbClr val="001F5F"/>
                </a:solidFill>
                <a:latin typeface="Cambria Math"/>
                <a:cs typeface="Cambria Math"/>
              </a:rPr>
              <a:t>𝟏𝟒</a:t>
            </a:r>
            <a:r>
              <a:rPr sz="3075" spc="405" baseline="-1626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𝟐</a:t>
            </a:r>
            <a:r>
              <a:rPr sz="3075" spc="419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mbria Math"/>
                <a:cs typeface="Cambria Math"/>
              </a:rPr>
              <a:t>𝒘</a:t>
            </a:r>
            <a:r>
              <a:rPr sz="3075" spc="-37" baseline="-16260" dirty="0">
                <a:solidFill>
                  <a:srgbClr val="001F5F"/>
                </a:solidFill>
                <a:latin typeface="Cambria Math"/>
                <a:cs typeface="Cambria Math"/>
              </a:rPr>
              <a:t>𝟐𝟒</a:t>
            </a:r>
            <a:endParaRPr sz="3075" baseline="-1626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45"/>
              </a:spcBef>
              <a:tabLst>
                <a:tab pos="1297305" algn="l"/>
              </a:tabLst>
            </a:pPr>
            <a:r>
              <a:rPr sz="2800" dirty="0">
                <a:solidFill>
                  <a:srgbClr val="6F2F9F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6F2F9F"/>
                </a:solidFill>
                <a:latin typeface="Cambria Math"/>
                <a:cs typeface="Cambria Math"/>
              </a:rPr>
              <a:t>𝟓</a:t>
            </a:r>
            <a:r>
              <a:rPr sz="3075" spc="637" baseline="-16260" dirty="0">
                <a:solidFill>
                  <a:srgbClr val="6F2F9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r>
              <a:rPr sz="3075" spc="397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6F2F9F"/>
                </a:solidFill>
                <a:latin typeface="Cambria Math"/>
                <a:cs typeface="Cambria Math"/>
              </a:rPr>
              <a:t>𝒘</a:t>
            </a:r>
            <a:r>
              <a:rPr sz="3075" baseline="-16260" dirty="0">
                <a:solidFill>
                  <a:srgbClr val="6F2F9F"/>
                </a:solidFill>
                <a:latin typeface="Cambria Math"/>
                <a:cs typeface="Cambria Math"/>
              </a:rPr>
              <a:t>𝟏𝟓</a:t>
            </a:r>
            <a:r>
              <a:rPr sz="3075" spc="405" baseline="-16260" dirty="0">
                <a:solidFill>
                  <a:srgbClr val="6F2F9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𝟐</a:t>
            </a:r>
            <a:r>
              <a:rPr sz="3075" spc="405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6F2F9F"/>
                </a:solidFill>
                <a:latin typeface="Cambria Math"/>
                <a:cs typeface="Cambria Math"/>
              </a:rPr>
              <a:t>𝒘</a:t>
            </a:r>
            <a:r>
              <a:rPr sz="3075" spc="-37" baseline="-16260" dirty="0">
                <a:solidFill>
                  <a:srgbClr val="6F2F9F"/>
                </a:solidFill>
                <a:latin typeface="Cambria Math"/>
                <a:cs typeface="Cambria Math"/>
              </a:rPr>
              <a:t>𝟐𝟓</a:t>
            </a:r>
            <a:endParaRPr sz="3075" baseline="-1626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61105" y="2322398"/>
            <a:ext cx="2269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33755" algn="l"/>
                <a:tab pos="1246505" algn="l"/>
                <a:tab pos="1659255" algn="l"/>
                <a:tab pos="213169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𝜎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2625" spc="-37" baseline="-15873" dirty="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r>
              <a:rPr sz="2625" baseline="-15873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2400" spc="-25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2625" spc="-37" baseline="-15873" dirty="0">
                <a:solidFill>
                  <a:srgbClr val="FF0000"/>
                </a:solidFill>
                <a:latin typeface="Cambria Math"/>
                <a:cs typeface="Cambria Math"/>
              </a:rPr>
              <a:t>𝟐</a:t>
            </a:r>
            <a:r>
              <a:rPr sz="2625" baseline="-15873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2400" spc="-25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2625" spc="-37" baseline="-15873" dirty="0">
                <a:solidFill>
                  <a:srgbClr val="FF0000"/>
                </a:solidFill>
                <a:latin typeface="Cambria Math"/>
                <a:cs typeface="Cambria Math"/>
              </a:rPr>
              <a:t>𝟑</a:t>
            </a:r>
            <a:r>
              <a:rPr sz="2625" baseline="-15873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2400" spc="30" dirty="0">
                <a:latin typeface="Cambria Math"/>
                <a:cs typeface="Cambria Math"/>
              </a:rPr>
              <a:t>∙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119" y="1410454"/>
            <a:ext cx="1016588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entury Gothic"/>
                <a:cs typeface="Century Gothic"/>
              </a:rPr>
              <a:t>The</a:t>
            </a:r>
            <a:r>
              <a:rPr sz="2400" i="1" spc="5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weight</a:t>
            </a:r>
            <a:r>
              <a:rPr sz="2400" i="1" spc="-15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matrix</a:t>
            </a:r>
            <a:r>
              <a:rPr sz="2400" i="1" spc="-25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encodes</a:t>
            </a:r>
            <a:r>
              <a:rPr sz="2400" i="1" spc="25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5</a:t>
            </a:r>
            <a:r>
              <a:rPr sz="2400" i="1" spc="-15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distinct</a:t>
            </a:r>
            <a:r>
              <a:rPr sz="2400" i="1" spc="-20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ways of </a:t>
            </a:r>
            <a:r>
              <a:rPr lang="en-GB" sz="2400" i="1" dirty="0">
                <a:latin typeface="Century Gothic"/>
                <a:cs typeface="Century Gothic"/>
              </a:rPr>
              <a:t>combining</a:t>
            </a:r>
            <a:r>
              <a:rPr sz="2400" i="1" spc="-20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the</a:t>
            </a:r>
            <a:r>
              <a:rPr sz="2400" i="1" spc="-10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3</a:t>
            </a:r>
            <a:r>
              <a:rPr sz="2400" i="1" spc="-5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inputs.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06696" y="3992879"/>
            <a:ext cx="5798820" cy="328930"/>
          </a:xfrm>
          <a:custGeom>
            <a:avLst/>
            <a:gdLst/>
            <a:ahLst/>
            <a:cxnLst/>
            <a:rect l="l" t="t" r="r" b="b"/>
            <a:pathLst>
              <a:path w="5798820" h="328929">
                <a:moveTo>
                  <a:pt x="5693536" y="0"/>
                </a:moveTo>
                <a:lnTo>
                  <a:pt x="5688964" y="13335"/>
                </a:lnTo>
                <a:lnTo>
                  <a:pt x="5707941" y="21597"/>
                </a:lnTo>
                <a:lnTo>
                  <a:pt x="5724286" y="33051"/>
                </a:lnTo>
                <a:lnTo>
                  <a:pt x="5749035" y="65532"/>
                </a:lnTo>
                <a:lnTo>
                  <a:pt x="5763609" y="109220"/>
                </a:lnTo>
                <a:lnTo>
                  <a:pt x="5768467" y="162814"/>
                </a:lnTo>
                <a:lnTo>
                  <a:pt x="5767252" y="191845"/>
                </a:lnTo>
                <a:lnTo>
                  <a:pt x="5757537" y="241859"/>
                </a:lnTo>
                <a:lnTo>
                  <a:pt x="5737961" y="280912"/>
                </a:lnTo>
                <a:lnTo>
                  <a:pt x="5708191" y="307288"/>
                </a:lnTo>
                <a:lnTo>
                  <a:pt x="5689473" y="315595"/>
                </a:lnTo>
                <a:lnTo>
                  <a:pt x="5693536" y="328930"/>
                </a:lnTo>
                <a:lnTo>
                  <a:pt x="5738415" y="307879"/>
                </a:lnTo>
                <a:lnTo>
                  <a:pt x="5771387" y="271399"/>
                </a:lnTo>
                <a:lnTo>
                  <a:pt x="5791676" y="222662"/>
                </a:lnTo>
                <a:lnTo>
                  <a:pt x="5798438" y="164592"/>
                </a:lnTo>
                <a:lnTo>
                  <a:pt x="5796748" y="134417"/>
                </a:lnTo>
                <a:lnTo>
                  <a:pt x="5783222" y="80974"/>
                </a:lnTo>
                <a:lnTo>
                  <a:pt x="5756312" y="37468"/>
                </a:lnTo>
                <a:lnTo>
                  <a:pt x="5717399" y="8616"/>
                </a:lnTo>
                <a:lnTo>
                  <a:pt x="5693536" y="0"/>
                </a:lnTo>
                <a:close/>
              </a:path>
              <a:path w="5798820" h="328929">
                <a:moveTo>
                  <a:pt x="104901" y="0"/>
                </a:moveTo>
                <a:lnTo>
                  <a:pt x="60229" y="21113"/>
                </a:lnTo>
                <a:lnTo>
                  <a:pt x="27177" y="57658"/>
                </a:lnTo>
                <a:lnTo>
                  <a:pt x="6826" y="106553"/>
                </a:lnTo>
                <a:lnTo>
                  <a:pt x="0" y="164592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72" y="291568"/>
                </a:lnTo>
                <a:lnTo>
                  <a:pt x="81022" y="320333"/>
                </a:lnTo>
                <a:lnTo>
                  <a:pt x="104901" y="328930"/>
                </a:lnTo>
                <a:lnTo>
                  <a:pt x="109092" y="315595"/>
                </a:lnTo>
                <a:lnTo>
                  <a:pt x="90374" y="307288"/>
                </a:lnTo>
                <a:lnTo>
                  <a:pt x="74215" y="295719"/>
                </a:lnTo>
                <a:lnTo>
                  <a:pt x="49529" y="262890"/>
                </a:lnTo>
                <a:lnTo>
                  <a:pt x="34956" y="218186"/>
                </a:lnTo>
                <a:lnTo>
                  <a:pt x="30099" y="162814"/>
                </a:lnTo>
                <a:lnTo>
                  <a:pt x="31313" y="134790"/>
                </a:lnTo>
                <a:lnTo>
                  <a:pt x="41028" y="86125"/>
                </a:lnTo>
                <a:lnTo>
                  <a:pt x="60630" y="47696"/>
                </a:lnTo>
                <a:lnTo>
                  <a:pt x="90642" y="21597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5172" y="4463796"/>
            <a:ext cx="5621655" cy="328930"/>
          </a:xfrm>
          <a:custGeom>
            <a:avLst/>
            <a:gdLst/>
            <a:ahLst/>
            <a:cxnLst/>
            <a:rect l="l" t="t" r="r" b="b"/>
            <a:pathLst>
              <a:path w="5621655" h="328929">
                <a:moveTo>
                  <a:pt x="5516753" y="0"/>
                </a:moveTo>
                <a:lnTo>
                  <a:pt x="5512181" y="13334"/>
                </a:lnTo>
                <a:lnTo>
                  <a:pt x="5531157" y="21595"/>
                </a:lnTo>
                <a:lnTo>
                  <a:pt x="5547502" y="33035"/>
                </a:lnTo>
                <a:lnTo>
                  <a:pt x="5572252" y="65404"/>
                </a:lnTo>
                <a:lnTo>
                  <a:pt x="5586825" y="109156"/>
                </a:lnTo>
                <a:lnTo>
                  <a:pt x="5591683" y="162813"/>
                </a:lnTo>
                <a:lnTo>
                  <a:pt x="5590468" y="191845"/>
                </a:lnTo>
                <a:lnTo>
                  <a:pt x="5580753" y="241859"/>
                </a:lnTo>
                <a:lnTo>
                  <a:pt x="5561177" y="280912"/>
                </a:lnTo>
                <a:lnTo>
                  <a:pt x="5531407" y="307288"/>
                </a:lnTo>
                <a:lnTo>
                  <a:pt x="5512688" y="315594"/>
                </a:lnTo>
                <a:lnTo>
                  <a:pt x="5516753" y="328929"/>
                </a:lnTo>
                <a:lnTo>
                  <a:pt x="5561631" y="307879"/>
                </a:lnTo>
                <a:lnTo>
                  <a:pt x="5594604" y="271398"/>
                </a:lnTo>
                <a:lnTo>
                  <a:pt x="5614892" y="222662"/>
                </a:lnTo>
                <a:lnTo>
                  <a:pt x="5621655" y="164591"/>
                </a:lnTo>
                <a:lnTo>
                  <a:pt x="5619964" y="134417"/>
                </a:lnTo>
                <a:lnTo>
                  <a:pt x="5606438" y="80974"/>
                </a:lnTo>
                <a:lnTo>
                  <a:pt x="5579528" y="37415"/>
                </a:lnTo>
                <a:lnTo>
                  <a:pt x="5540615" y="8598"/>
                </a:lnTo>
                <a:lnTo>
                  <a:pt x="5516753" y="0"/>
                </a:lnTo>
                <a:close/>
              </a:path>
              <a:path w="5621655" h="328929">
                <a:moveTo>
                  <a:pt x="104901" y="0"/>
                </a:moveTo>
                <a:lnTo>
                  <a:pt x="60229" y="21066"/>
                </a:lnTo>
                <a:lnTo>
                  <a:pt x="27177" y="57657"/>
                </a:lnTo>
                <a:lnTo>
                  <a:pt x="6826" y="106552"/>
                </a:lnTo>
                <a:lnTo>
                  <a:pt x="0" y="164591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72" y="291568"/>
                </a:lnTo>
                <a:lnTo>
                  <a:pt x="81022" y="320333"/>
                </a:lnTo>
                <a:lnTo>
                  <a:pt x="104901" y="328929"/>
                </a:lnTo>
                <a:lnTo>
                  <a:pt x="109092" y="315594"/>
                </a:lnTo>
                <a:lnTo>
                  <a:pt x="90374" y="307288"/>
                </a:lnTo>
                <a:lnTo>
                  <a:pt x="74215" y="295719"/>
                </a:lnTo>
                <a:lnTo>
                  <a:pt x="49529" y="262889"/>
                </a:lnTo>
                <a:lnTo>
                  <a:pt x="34956" y="218185"/>
                </a:lnTo>
                <a:lnTo>
                  <a:pt x="30099" y="162813"/>
                </a:lnTo>
                <a:lnTo>
                  <a:pt x="31313" y="134735"/>
                </a:lnTo>
                <a:lnTo>
                  <a:pt x="41028" y="86054"/>
                </a:lnTo>
                <a:lnTo>
                  <a:pt x="60630" y="47642"/>
                </a:lnTo>
                <a:lnTo>
                  <a:pt x="90642" y="21595"/>
                </a:lnTo>
                <a:lnTo>
                  <a:pt x="109600" y="13334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5808" y="4934711"/>
            <a:ext cx="5621655" cy="328930"/>
          </a:xfrm>
          <a:custGeom>
            <a:avLst/>
            <a:gdLst/>
            <a:ahLst/>
            <a:cxnLst/>
            <a:rect l="l" t="t" r="r" b="b"/>
            <a:pathLst>
              <a:path w="5621655" h="328929">
                <a:moveTo>
                  <a:pt x="5516752" y="0"/>
                </a:moveTo>
                <a:lnTo>
                  <a:pt x="5512053" y="13335"/>
                </a:lnTo>
                <a:lnTo>
                  <a:pt x="5531104" y="21595"/>
                </a:lnTo>
                <a:lnTo>
                  <a:pt x="5547487" y="33035"/>
                </a:lnTo>
                <a:lnTo>
                  <a:pt x="5572251" y="65405"/>
                </a:lnTo>
                <a:lnTo>
                  <a:pt x="5586825" y="109156"/>
                </a:lnTo>
                <a:lnTo>
                  <a:pt x="5591683" y="162813"/>
                </a:lnTo>
                <a:lnTo>
                  <a:pt x="5590466" y="191791"/>
                </a:lnTo>
                <a:lnTo>
                  <a:pt x="5580699" y="241841"/>
                </a:lnTo>
                <a:lnTo>
                  <a:pt x="5561121" y="280912"/>
                </a:lnTo>
                <a:lnTo>
                  <a:pt x="5531352" y="307288"/>
                </a:lnTo>
                <a:lnTo>
                  <a:pt x="5512562" y="315594"/>
                </a:lnTo>
                <a:lnTo>
                  <a:pt x="5516752" y="328929"/>
                </a:lnTo>
                <a:lnTo>
                  <a:pt x="5561631" y="307879"/>
                </a:lnTo>
                <a:lnTo>
                  <a:pt x="5594603" y="271399"/>
                </a:lnTo>
                <a:lnTo>
                  <a:pt x="5614892" y="222662"/>
                </a:lnTo>
                <a:lnTo>
                  <a:pt x="5621655" y="164592"/>
                </a:lnTo>
                <a:lnTo>
                  <a:pt x="5619962" y="134399"/>
                </a:lnTo>
                <a:lnTo>
                  <a:pt x="5606385" y="80920"/>
                </a:lnTo>
                <a:lnTo>
                  <a:pt x="5579475" y="37415"/>
                </a:lnTo>
                <a:lnTo>
                  <a:pt x="5540613" y="8598"/>
                </a:lnTo>
                <a:lnTo>
                  <a:pt x="5516752" y="0"/>
                </a:lnTo>
                <a:close/>
              </a:path>
              <a:path w="5621655" h="328929">
                <a:moveTo>
                  <a:pt x="104901" y="0"/>
                </a:moveTo>
                <a:lnTo>
                  <a:pt x="60134" y="21066"/>
                </a:lnTo>
                <a:lnTo>
                  <a:pt x="27177" y="57657"/>
                </a:lnTo>
                <a:lnTo>
                  <a:pt x="6778" y="106505"/>
                </a:lnTo>
                <a:lnTo>
                  <a:pt x="0" y="164592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29"/>
                </a:lnTo>
                <a:lnTo>
                  <a:pt x="109092" y="315594"/>
                </a:lnTo>
                <a:lnTo>
                  <a:pt x="90356" y="307288"/>
                </a:lnTo>
                <a:lnTo>
                  <a:pt x="74167" y="295719"/>
                </a:lnTo>
                <a:lnTo>
                  <a:pt x="49529" y="262889"/>
                </a:lnTo>
                <a:lnTo>
                  <a:pt x="34893" y="218138"/>
                </a:lnTo>
                <a:lnTo>
                  <a:pt x="29971" y="162813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07332" y="5405628"/>
            <a:ext cx="5798820" cy="328930"/>
          </a:xfrm>
          <a:custGeom>
            <a:avLst/>
            <a:gdLst/>
            <a:ahLst/>
            <a:cxnLst/>
            <a:rect l="l" t="t" r="r" b="b"/>
            <a:pathLst>
              <a:path w="5798820" h="328929">
                <a:moveTo>
                  <a:pt x="5693537" y="0"/>
                </a:moveTo>
                <a:lnTo>
                  <a:pt x="5688838" y="13335"/>
                </a:lnTo>
                <a:lnTo>
                  <a:pt x="5707888" y="21595"/>
                </a:lnTo>
                <a:lnTo>
                  <a:pt x="5724270" y="33035"/>
                </a:lnTo>
                <a:lnTo>
                  <a:pt x="5749036" y="65405"/>
                </a:lnTo>
                <a:lnTo>
                  <a:pt x="5763609" y="109156"/>
                </a:lnTo>
                <a:lnTo>
                  <a:pt x="5768467" y="162814"/>
                </a:lnTo>
                <a:lnTo>
                  <a:pt x="5767250" y="191812"/>
                </a:lnTo>
                <a:lnTo>
                  <a:pt x="5757483" y="241827"/>
                </a:lnTo>
                <a:lnTo>
                  <a:pt x="5737905" y="280891"/>
                </a:lnTo>
                <a:lnTo>
                  <a:pt x="5708136" y="307242"/>
                </a:lnTo>
                <a:lnTo>
                  <a:pt x="5689345" y="315544"/>
                </a:lnTo>
                <a:lnTo>
                  <a:pt x="5693537" y="328891"/>
                </a:lnTo>
                <a:lnTo>
                  <a:pt x="5738415" y="307854"/>
                </a:lnTo>
                <a:lnTo>
                  <a:pt x="5771388" y="271424"/>
                </a:lnTo>
                <a:lnTo>
                  <a:pt x="5791676" y="222642"/>
                </a:lnTo>
                <a:lnTo>
                  <a:pt x="5798439" y="164592"/>
                </a:lnTo>
                <a:lnTo>
                  <a:pt x="5796746" y="134399"/>
                </a:lnTo>
                <a:lnTo>
                  <a:pt x="5783169" y="80920"/>
                </a:lnTo>
                <a:lnTo>
                  <a:pt x="5756259" y="37415"/>
                </a:lnTo>
                <a:lnTo>
                  <a:pt x="5717397" y="8598"/>
                </a:lnTo>
                <a:lnTo>
                  <a:pt x="5693537" y="0"/>
                </a:lnTo>
                <a:close/>
              </a:path>
              <a:path w="5798820" h="328929">
                <a:moveTo>
                  <a:pt x="104901" y="0"/>
                </a:moveTo>
                <a:lnTo>
                  <a:pt x="60134" y="21066"/>
                </a:lnTo>
                <a:lnTo>
                  <a:pt x="27177" y="57658"/>
                </a:lnTo>
                <a:lnTo>
                  <a:pt x="6778" y="106505"/>
                </a:lnTo>
                <a:lnTo>
                  <a:pt x="0" y="164592"/>
                </a:lnTo>
                <a:lnTo>
                  <a:pt x="1690" y="194773"/>
                </a:lnTo>
                <a:lnTo>
                  <a:pt x="15216" y="248193"/>
                </a:lnTo>
                <a:lnTo>
                  <a:pt x="42054" y="291562"/>
                </a:lnTo>
                <a:lnTo>
                  <a:pt x="80968" y="320298"/>
                </a:lnTo>
                <a:lnTo>
                  <a:pt x="104901" y="328891"/>
                </a:lnTo>
                <a:lnTo>
                  <a:pt x="109092" y="315544"/>
                </a:lnTo>
                <a:lnTo>
                  <a:pt x="90356" y="307242"/>
                </a:lnTo>
                <a:lnTo>
                  <a:pt x="74167" y="295692"/>
                </a:lnTo>
                <a:lnTo>
                  <a:pt x="49529" y="262839"/>
                </a:lnTo>
                <a:lnTo>
                  <a:pt x="34893" y="218151"/>
                </a:lnTo>
                <a:lnTo>
                  <a:pt x="29971" y="162814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31964" y="3847325"/>
            <a:ext cx="2719705" cy="190944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45"/>
              </a:spcBef>
              <a:tabLst>
                <a:tab pos="519430" algn="l"/>
                <a:tab pos="1889760" algn="l"/>
                <a:tab pos="2312035" algn="l"/>
              </a:tabLst>
            </a:pP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𝟑</a:t>
            </a:r>
            <a:r>
              <a:rPr sz="3075" spc="427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92D050"/>
                </a:solidFill>
                <a:latin typeface="Cambria Math"/>
                <a:cs typeface="Cambria Math"/>
              </a:rPr>
              <a:t>𝒘</a:t>
            </a:r>
            <a:r>
              <a:rPr sz="3075" spc="-37" baseline="-16260" dirty="0">
                <a:solidFill>
                  <a:srgbClr val="92D050"/>
                </a:solidFill>
                <a:latin typeface="Cambria Math"/>
                <a:cs typeface="Cambria Math"/>
              </a:rPr>
              <a:t>𝟑𝟐</a:t>
            </a:r>
            <a:r>
              <a:rPr sz="3075" baseline="-16260" dirty="0">
                <a:solidFill>
                  <a:srgbClr val="92D050"/>
                </a:solidFill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𝑏</a:t>
            </a:r>
            <a:r>
              <a:rPr sz="3075" spc="-37" baseline="-16260" dirty="0">
                <a:latin typeface="Cambria Math"/>
                <a:cs typeface="Cambria Math"/>
              </a:rPr>
              <a:t>2</a:t>
            </a:r>
            <a:endParaRPr sz="3075" baseline="-16260" dirty="0">
              <a:latin typeface="Cambria Math"/>
              <a:cs typeface="Cambria Math"/>
            </a:endParaRPr>
          </a:p>
          <a:p>
            <a:pPr marL="74295">
              <a:lnSpc>
                <a:spcPct val="100000"/>
              </a:lnSpc>
              <a:spcBef>
                <a:spcPts val="350"/>
              </a:spcBef>
              <a:tabLst>
                <a:tab pos="517525" algn="l"/>
              </a:tabLst>
            </a:pP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𝟑</a:t>
            </a:r>
            <a:r>
              <a:rPr sz="3075" spc="405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00AFEF"/>
                </a:solidFill>
                <a:latin typeface="Cambria Math"/>
                <a:cs typeface="Cambria Math"/>
              </a:rPr>
              <a:t>𝒘</a:t>
            </a:r>
            <a:r>
              <a:rPr sz="3075" baseline="-16260" dirty="0">
                <a:solidFill>
                  <a:srgbClr val="00AFEF"/>
                </a:solidFill>
                <a:latin typeface="Cambria Math"/>
                <a:cs typeface="Cambria Math"/>
              </a:rPr>
              <a:t>𝟑𝟑</a:t>
            </a:r>
            <a:r>
              <a:rPr sz="3075" spc="405" baseline="-1626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𝑏</a:t>
            </a:r>
            <a:r>
              <a:rPr sz="3075" spc="-37" baseline="-16260" dirty="0">
                <a:latin typeface="Cambria Math"/>
                <a:cs typeface="Cambria Math"/>
              </a:rPr>
              <a:t>3</a:t>
            </a:r>
            <a:endParaRPr sz="3075" baseline="-16260" dirty="0">
              <a:latin typeface="Cambria Math"/>
              <a:cs typeface="Cambria Math"/>
            </a:endParaRPr>
          </a:p>
          <a:p>
            <a:pPr marL="74930">
              <a:lnSpc>
                <a:spcPct val="100000"/>
              </a:lnSpc>
              <a:spcBef>
                <a:spcPts val="350"/>
              </a:spcBef>
              <a:tabLst>
                <a:tab pos="518159" algn="l"/>
              </a:tabLst>
            </a:pP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𝟑</a:t>
            </a:r>
            <a:r>
              <a:rPr sz="3075" spc="412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001F5F"/>
                </a:solidFill>
                <a:latin typeface="Cambria Math"/>
                <a:cs typeface="Cambria Math"/>
              </a:rPr>
              <a:t>𝒘</a:t>
            </a:r>
            <a:r>
              <a:rPr sz="3075" baseline="-16260" dirty="0">
                <a:solidFill>
                  <a:srgbClr val="001F5F"/>
                </a:solidFill>
                <a:latin typeface="Cambria Math"/>
                <a:cs typeface="Cambria Math"/>
              </a:rPr>
              <a:t>𝟑𝟒</a:t>
            </a:r>
            <a:r>
              <a:rPr sz="3075" spc="405" baseline="-1626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25" dirty="0">
                <a:latin typeface="Cambria Math"/>
                <a:cs typeface="Cambria Math"/>
              </a:rPr>
              <a:t> 𝑏</a:t>
            </a:r>
            <a:r>
              <a:rPr sz="3075" spc="-37" baseline="-16260" dirty="0">
                <a:latin typeface="Cambria Math"/>
                <a:cs typeface="Cambria Math"/>
              </a:rPr>
              <a:t>4</a:t>
            </a:r>
            <a:endParaRPr sz="3075" baseline="-16260" dirty="0">
              <a:latin typeface="Cambria Math"/>
              <a:cs typeface="Cambria Math"/>
            </a:endParaRPr>
          </a:p>
          <a:p>
            <a:pPr marL="74930">
              <a:lnSpc>
                <a:spcPct val="100000"/>
              </a:lnSpc>
              <a:spcBef>
                <a:spcPts val="345"/>
              </a:spcBef>
              <a:tabLst>
                <a:tab pos="520065" algn="l"/>
                <a:tab pos="1890395" algn="l"/>
                <a:tab pos="2310765" algn="l"/>
              </a:tabLst>
            </a:pP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𝑰</a:t>
            </a:r>
            <a:r>
              <a:rPr sz="3075" baseline="-16260" dirty="0">
                <a:solidFill>
                  <a:srgbClr val="FF0000"/>
                </a:solidFill>
                <a:latin typeface="Cambria Math"/>
                <a:cs typeface="Cambria Math"/>
              </a:rPr>
              <a:t>𝟑</a:t>
            </a:r>
            <a:r>
              <a:rPr sz="3075" spc="412" baseline="-162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6F2F9F"/>
                </a:solidFill>
                <a:latin typeface="Cambria Math"/>
                <a:cs typeface="Cambria Math"/>
              </a:rPr>
              <a:t>𝒘</a:t>
            </a:r>
            <a:r>
              <a:rPr sz="3075" spc="-37" baseline="-16260" dirty="0">
                <a:solidFill>
                  <a:srgbClr val="6F2F9F"/>
                </a:solidFill>
                <a:latin typeface="Cambria Math"/>
                <a:cs typeface="Cambria Math"/>
              </a:rPr>
              <a:t>𝟑𝟓</a:t>
            </a:r>
            <a:r>
              <a:rPr sz="3075" baseline="-16260" dirty="0">
                <a:solidFill>
                  <a:srgbClr val="6F2F9F"/>
                </a:solidFill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𝑏</a:t>
            </a:r>
            <a:r>
              <a:rPr sz="3075" spc="-37" baseline="-16260" dirty="0">
                <a:latin typeface="Cambria Math"/>
                <a:cs typeface="Cambria Math"/>
              </a:rPr>
              <a:t>5</a:t>
            </a:r>
            <a:endParaRPr sz="3075" baseline="-1626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5358" y="2412492"/>
            <a:ext cx="2581910" cy="282575"/>
          </a:xfrm>
          <a:custGeom>
            <a:avLst/>
            <a:gdLst/>
            <a:ahLst/>
            <a:cxnLst/>
            <a:rect l="l" t="t" r="r" b="b"/>
            <a:pathLst>
              <a:path w="2581910" h="282575">
                <a:moveTo>
                  <a:pt x="2491409" y="0"/>
                </a:moveTo>
                <a:lnTo>
                  <a:pt x="2487345" y="11430"/>
                </a:lnTo>
                <a:lnTo>
                  <a:pt x="2503708" y="18522"/>
                </a:lnTo>
                <a:lnTo>
                  <a:pt x="2517762" y="28352"/>
                </a:lnTo>
                <a:lnTo>
                  <a:pt x="2546295" y="73852"/>
                </a:lnTo>
                <a:lnTo>
                  <a:pt x="2554626" y="115623"/>
                </a:lnTo>
                <a:lnTo>
                  <a:pt x="2555671" y="139700"/>
                </a:lnTo>
                <a:lnTo>
                  <a:pt x="2554624" y="164635"/>
                </a:lnTo>
                <a:lnTo>
                  <a:pt x="2546242" y="207601"/>
                </a:lnTo>
                <a:lnTo>
                  <a:pt x="2517762" y="253857"/>
                </a:lnTo>
                <a:lnTo>
                  <a:pt x="2487853" y="270891"/>
                </a:lnTo>
                <a:lnTo>
                  <a:pt x="2491409" y="282321"/>
                </a:lnTo>
                <a:lnTo>
                  <a:pt x="2529906" y="264255"/>
                </a:lnTo>
                <a:lnTo>
                  <a:pt x="2558211" y="233045"/>
                </a:lnTo>
                <a:lnTo>
                  <a:pt x="2575642" y="191135"/>
                </a:lnTo>
                <a:lnTo>
                  <a:pt x="2581452" y="141224"/>
                </a:lnTo>
                <a:lnTo>
                  <a:pt x="2579998" y="115341"/>
                </a:lnTo>
                <a:lnTo>
                  <a:pt x="2568326" y="69482"/>
                </a:lnTo>
                <a:lnTo>
                  <a:pt x="2545202" y="32146"/>
                </a:lnTo>
                <a:lnTo>
                  <a:pt x="2511864" y="7381"/>
                </a:lnTo>
                <a:lnTo>
                  <a:pt x="2491409" y="0"/>
                </a:lnTo>
                <a:close/>
              </a:path>
              <a:path w="2581910" h="282575">
                <a:moveTo>
                  <a:pt x="90030" y="0"/>
                </a:moveTo>
                <a:lnTo>
                  <a:pt x="51617" y="18097"/>
                </a:lnTo>
                <a:lnTo>
                  <a:pt x="23291" y="49530"/>
                </a:lnTo>
                <a:lnTo>
                  <a:pt x="5821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56" y="213090"/>
                </a:lnTo>
                <a:lnTo>
                  <a:pt x="36093" y="250281"/>
                </a:lnTo>
                <a:lnTo>
                  <a:pt x="69501" y="274943"/>
                </a:lnTo>
                <a:lnTo>
                  <a:pt x="90030" y="282321"/>
                </a:lnTo>
                <a:lnTo>
                  <a:pt x="93611" y="270891"/>
                </a:lnTo>
                <a:lnTo>
                  <a:pt x="77521" y="263773"/>
                </a:lnTo>
                <a:lnTo>
                  <a:pt x="63636" y="253857"/>
                </a:lnTo>
                <a:lnTo>
                  <a:pt x="35156" y="207601"/>
                </a:lnTo>
                <a:lnTo>
                  <a:pt x="26788" y="164635"/>
                </a:lnTo>
                <a:lnTo>
                  <a:pt x="25742" y="139700"/>
                </a:lnTo>
                <a:lnTo>
                  <a:pt x="26788" y="115623"/>
                </a:lnTo>
                <a:lnTo>
                  <a:pt x="35156" y="73852"/>
                </a:lnTo>
                <a:lnTo>
                  <a:pt x="63749" y="28352"/>
                </a:lnTo>
                <a:lnTo>
                  <a:pt x="94056" y="11430"/>
                </a:lnTo>
                <a:lnTo>
                  <a:pt x="90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6902" y="2322398"/>
            <a:ext cx="432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C000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FFC000"/>
                </a:solidFill>
                <a:latin typeface="Cambria Math"/>
                <a:cs typeface="Cambria Math"/>
              </a:rPr>
              <a:t>𝟏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0127" y="2322398"/>
            <a:ext cx="432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92D050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92D050"/>
                </a:solidFill>
                <a:latin typeface="Cambria Math"/>
                <a:cs typeface="Cambria Math"/>
              </a:rPr>
              <a:t>𝟐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4622" y="2322398"/>
            <a:ext cx="432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AFEF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00AFEF"/>
                </a:solidFill>
                <a:latin typeface="Cambria Math"/>
                <a:cs typeface="Cambria Math"/>
              </a:rPr>
              <a:t>𝟑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77542" y="2322398"/>
            <a:ext cx="432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1F5F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001F5F"/>
                </a:solidFill>
                <a:latin typeface="Cambria Math"/>
                <a:cs typeface="Cambria Math"/>
              </a:rPr>
              <a:t>𝟒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80461" y="2322398"/>
            <a:ext cx="432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6F2F9F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6F2F9F"/>
                </a:solidFill>
                <a:latin typeface="Cambria Math"/>
                <a:cs typeface="Cambria Math"/>
              </a:rPr>
              <a:t>𝟓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35465" y="2101849"/>
            <a:ext cx="2324100" cy="904240"/>
          </a:xfrm>
          <a:custGeom>
            <a:avLst/>
            <a:gdLst/>
            <a:ahLst/>
            <a:cxnLst/>
            <a:rect l="l" t="t" r="r" b="b"/>
            <a:pathLst>
              <a:path w="2324100" h="904239">
                <a:moveTo>
                  <a:pt x="93980" y="322072"/>
                </a:moveTo>
                <a:lnTo>
                  <a:pt x="90043" y="310642"/>
                </a:lnTo>
                <a:lnTo>
                  <a:pt x="69507" y="318033"/>
                </a:lnTo>
                <a:lnTo>
                  <a:pt x="51536" y="328752"/>
                </a:lnTo>
                <a:lnTo>
                  <a:pt x="23241" y="360172"/>
                </a:lnTo>
                <a:lnTo>
                  <a:pt x="5803" y="402069"/>
                </a:lnTo>
                <a:lnTo>
                  <a:pt x="0" y="451866"/>
                </a:lnTo>
                <a:lnTo>
                  <a:pt x="1422" y="477824"/>
                </a:lnTo>
                <a:lnTo>
                  <a:pt x="12954" y="523735"/>
                </a:lnTo>
                <a:lnTo>
                  <a:pt x="36017" y="560933"/>
                </a:lnTo>
                <a:lnTo>
                  <a:pt x="69494" y="585597"/>
                </a:lnTo>
                <a:lnTo>
                  <a:pt x="90043" y="592963"/>
                </a:lnTo>
                <a:lnTo>
                  <a:pt x="93599" y="581533"/>
                </a:lnTo>
                <a:lnTo>
                  <a:pt x="77470" y="574421"/>
                </a:lnTo>
                <a:lnTo>
                  <a:pt x="63576" y="564502"/>
                </a:lnTo>
                <a:lnTo>
                  <a:pt x="35077" y="518248"/>
                </a:lnTo>
                <a:lnTo>
                  <a:pt x="26695" y="475284"/>
                </a:lnTo>
                <a:lnTo>
                  <a:pt x="25654" y="450342"/>
                </a:lnTo>
                <a:lnTo>
                  <a:pt x="26695" y="426275"/>
                </a:lnTo>
                <a:lnTo>
                  <a:pt x="35077" y="384505"/>
                </a:lnTo>
                <a:lnTo>
                  <a:pt x="63665" y="339001"/>
                </a:lnTo>
                <a:lnTo>
                  <a:pt x="77685" y="329171"/>
                </a:lnTo>
                <a:lnTo>
                  <a:pt x="93980" y="322072"/>
                </a:lnTo>
                <a:close/>
              </a:path>
              <a:path w="2324100" h="904239">
                <a:moveTo>
                  <a:pt x="2209546" y="451866"/>
                </a:moveTo>
                <a:lnTo>
                  <a:pt x="2203716" y="402069"/>
                </a:lnTo>
                <a:lnTo>
                  <a:pt x="2186178" y="360172"/>
                </a:lnTo>
                <a:lnTo>
                  <a:pt x="2157882" y="328739"/>
                </a:lnTo>
                <a:lnTo>
                  <a:pt x="2119503" y="310642"/>
                </a:lnTo>
                <a:lnTo>
                  <a:pt x="2115439" y="322072"/>
                </a:lnTo>
                <a:lnTo>
                  <a:pt x="2131796" y="329171"/>
                </a:lnTo>
                <a:lnTo>
                  <a:pt x="2145855" y="339001"/>
                </a:lnTo>
                <a:lnTo>
                  <a:pt x="2174379" y="384505"/>
                </a:lnTo>
                <a:lnTo>
                  <a:pt x="2182711" y="426275"/>
                </a:lnTo>
                <a:lnTo>
                  <a:pt x="2183765" y="450342"/>
                </a:lnTo>
                <a:lnTo>
                  <a:pt x="2182711" y="475284"/>
                </a:lnTo>
                <a:lnTo>
                  <a:pt x="2174329" y="518248"/>
                </a:lnTo>
                <a:lnTo>
                  <a:pt x="2145855" y="564502"/>
                </a:lnTo>
                <a:lnTo>
                  <a:pt x="2115947" y="581533"/>
                </a:lnTo>
                <a:lnTo>
                  <a:pt x="2119503" y="592963"/>
                </a:lnTo>
                <a:lnTo>
                  <a:pt x="2157996" y="574903"/>
                </a:lnTo>
                <a:lnTo>
                  <a:pt x="2186305" y="543687"/>
                </a:lnTo>
                <a:lnTo>
                  <a:pt x="2203729" y="501789"/>
                </a:lnTo>
                <a:lnTo>
                  <a:pt x="2208085" y="477824"/>
                </a:lnTo>
                <a:lnTo>
                  <a:pt x="2209546" y="451866"/>
                </a:lnTo>
                <a:close/>
              </a:path>
              <a:path w="2324100" h="904239">
                <a:moveTo>
                  <a:pt x="2323973" y="0"/>
                </a:moveTo>
                <a:lnTo>
                  <a:pt x="2242947" y="0"/>
                </a:lnTo>
                <a:lnTo>
                  <a:pt x="2242947" y="15240"/>
                </a:lnTo>
                <a:lnTo>
                  <a:pt x="2293239" y="15240"/>
                </a:lnTo>
                <a:lnTo>
                  <a:pt x="2293239" y="890270"/>
                </a:lnTo>
                <a:lnTo>
                  <a:pt x="2242947" y="890270"/>
                </a:lnTo>
                <a:lnTo>
                  <a:pt x="2242947" y="904240"/>
                </a:lnTo>
                <a:lnTo>
                  <a:pt x="2323973" y="904240"/>
                </a:lnTo>
                <a:lnTo>
                  <a:pt x="2323973" y="890270"/>
                </a:lnTo>
                <a:lnTo>
                  <a:pt x="2323973" y="15240"/>
                </a:lnTo>
                <a:lnTo>
                  <a:pt x="232397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79977" y="2101849"/>
            <a:ext cx="1419225" cy="904240"/>
          </a:xfrm>
          <a:custGeom>
            <a:avLst/>
            <a:gdLst/>
            <a:ahLst/>
            <a:cxnLst/>
            <a:rect l="l" t="t" r="r" b="b"/>
            <a:pathLst>
              <a:path w="1419225" h="904239">
                <a:moveTo>
                  <a:pt x="80899" y="0"/>
                </a:moveTo>
                <a:lnTo>
                  <a:pt x="0" y="0"/>
                </a:lnTo>
                <a:lnTo>
                  <a:pt x="0" y="15240"/>
                </a:lnTo>
                <a:lnTo>
                  <a:pt x="0" y="890270"/>
                </a:lnTo>
                <a:lnTo>
                  <a:pt x="0" y="904240"/>
                </a:lnTo>
                <a:lnTo>
                  <a:pt x="80899" y="904240"/>
                </a:lnTo>
                <a:lnTo>
                  <a:pt x="80899" y="890270"/>
                </a:lnTo>
                <a:lnTo>
                  <a:pt x="30607" y="890270"/>
                </a:lnTo>
                <a:lnTo>
                  <a:pt x="30607" y="15240"/>
                </a:lnTo>
                <a:lnTo>
                  <a:pt x="80899" y="15240"/>
                </a:lnTo>
                <a:lnTo>
                  <a:pt x="80899" y="0"/>
                </a:lnTo>
                <a:close/>
              </a:path>
              <a:path w="1419225" h="904239">
                <a:moveTo>
                  <a:pt x="208788" y="322072"/>
                </a:moveTo>
                <a:lnTo>
                  <a:pt x="204851" y="310642"/>
                </a:lnTo>
                <a:lnTo>
                  <a:pt x="184315" y="318033"/>
                </a:lnTo>
                <a:lnTo>
                  <a:pt x="166344" y="328752"/>
                </a:lnTo>
                <a:lnTo>
                  <a:pt x="138049" y="360172"/>
                </a:lnTo>
                <a:lnTo>
                  <a:pt x="120611" y="402069"/>
                </a:lnTo>
                <a:lnTo>
                  <a:pt x="114808" y="451866"/>
                </a:lnTo>
                <a:lnTo>
                  <a:pt x="116230" y="477824"/>
                </a:lnTo>
                <a:lnTo>
                  <a:pt x="127762" y="523735"/>
                </a:lnTo>
                <a:lnTo>
                  <a:pt x="150825" y="560933"/>
                </a:lnTo>
                <a:lnTo>
                  <a:pt x="184302" y="585597"/>
                </a:lnTo>
                <a:lnTo>
                  <a:pt x="204851" y="592963"/>
                </a:lnTo>
                <a:lnTo>
                  <a:pt x="208407" y="581533"/>
                </a:lnTo>
                <a:lnTo>
                  <a:pt x="192278" y="574421"/>
                </a:lnTo>
                <a:lnTo>
                  <a:pt x="178384" y="564502"/>
                </a:lnTo>
                <a:lnTo>
                  <a:pt x="149885" y="518248"/>
                </a:lnTo>
                <a:lnTo>
                  <a:pt x="141503" y="475284"/>
                </a:lnTo>
                <a:lnTo>
                  <a:pt x="140462" y="450342"/>
                </a:lnTo>
                <a:lnTo>
                  <a:pt x="141503" y="426275"/>
                </a:lnTo>
                <a:lnTo>
                  <a:pt x="149885" y="384505"/>
                </a:lnTo>
                <a:lnTo>
                  <a:pt x="178473" y="339001"/>
                </a:lnTo>
                <a:lnTo>
                  <a:pt x="192493" y="329171"/>
                </a:lnTo>
                <a:lnTo>
                  <a:pt x="208788" y="322072"/>
                </a:lnTo>
                <a:close/>
              </a:path>
              <a:path w="1419225" h="904239">
                <a:moveTo>
                  <a:pt x="1419098" y="451866"/>
                </a:moveTo>
                <a:lnTo>
                  <a:pt x="1413268" y="402069"/>
                </a:lnTo>
                <a:lnTo>
                  <a:pt x="1395730" y="360172"/>
                </a:lnTo>
                <a:lnTo>
                  <a:pt x="1367434" y="328739"/>
                </a:lnTo>
                <a:lnTo>
                  <a:pt x="1329055" y="310642"/>
                </a:lnTo>
                <a:lnTo>
                  <a:pt x="1324991" y="322072"/>
                </a:lnTo>
                <a:lnTo>
                  <a:pt x="1341348" y="329171"/>
                </a:lnTo>
                <a:lnTo>
                  <a:pt x="1355407" y="339001"/>
                </a:lnTo>
                <a:lnTo>
                  <a:pt x="1383931" y="384505"/>
                </a:lnTo>
                <a:lnTo>
                  <a:pt x="1392262" y="426275"/>
                </a:lnTo>
                <a:lnTo>
                  <a:pt x="1393317" y="450342"/>
                </a:lnTo>
                <a:lnTo>
                  <a:pt x="1392262" y="475284"/>
                </a:lnTo>
                <a:lnTo>
                  <a:pt x="1383880" y="518248"/>
                </a:lnTo>
                <a:lnTo>
                  <a:pt x="1355407" y="564502"/>
                </a:lnTo>
                <a:lnTo>
                  <a:pt x="1325499" y="581533"/>
                </a:lnTo>
                <a:lnTo>
                  <a:pt x="1329055" y="592963"/>
                </a:lnTo>
                <a:lnTo>
                  <a:pt x="1367548" y="574903"/>
                </a:lnTo>
                <a:lnTo>
                  <a:pt x="1395857" y="543687"/>
                </a:lnTo>
                <a:lnTo>
                  <a:pt x="1413281" y="501789"/>
                </a:lnTo>
                <a:lnTo>
                  <a:pt x="1417637" y="477824"/>
                </a:lnTo>
                <a:lnTo>
                  <a:pt x="1419098" y="45186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70607" y="2103882"/>
            <a:ext cx="3453129" cy="901065"/>
          </a:xfrm>
          <a:custGeom>
            <a:avLst/>
            <a:gdLst/>
            <a:ahLst/>
            <a:cxnLst/>
            <a:rect l="l" t="t" r="r" b="b"/>
            <a:pathLst>
              <a:path w="3453129" h="901064">
                <a:moveTo>
                  <a:pt x="3310121" y="0"/>
                </a:moveTo>
                <a:lnTo>
                  <a:pt x="3300596" y="10540"/>
                </a:lnTo>
                <a:lnTo>
                  <a:pt x="3328862" y="47144"/>
                </a:lnTo>
                <a:lnTo>
                  <a:pt x="3353460" y="89534"/>
                </a:lnTo>
                <a:lnTo>
                  <a:pt x="3374391" y="137735"/>
                </a:lnTo>
                <a:lnTo>
                  <a:pt x="3391655" y="191769"/>
                </a:lnTo>
                <a:lnTo>
                  <a:pt x="3402765" y="238494"/>
                </a:lnTo>
                <a:lnTo>
                  <a:pt x="3411406" y="287682"/>
                </a:lnTo>
                <a:lnTo>
                  <a:pt x="3417578" y="339326"/>
                </a:lnTo>
                <a:lnTo>
                  <a:pt x="3421282" y="393421"/>
                </a:lnTo>
                <a:lnTo>
                  <a:pt x="3422516" y="449960"/>
                </a:lnTo>
                <a:lnTo>
                  <a:pt x="3421282" y="506836"/>
                </a:lnTo>
                <a:lnTo>
                  <a:pt x="3417578" y="561182"/>
                </a:lnTo>
                <a:lnTo>
                  <a:pt x="3411406" y="612998"/>
                </a:lnTo>
                <a:lnTo>
                  <a:pt x="3402765" y="662284"/>
                </a:lnTo>
                <a:lnTo>
                  <a:pt x="3391655" y="709040"/>
                </a:lnTo>
                <a:lnTo>
                  <a:pt x="3374391" y="762948"/>
                </a:lnTo>
                <a:lnTo>
                  <a:pt x="3353460" y="811117"/>
                </a:lnTo>
                <a:lnTo>
                  <a:pt x="3328862" y="853523"/>
                </a:lnTo>
                <a:lnTo>
                  <a:pt x="3300596" y="890142"/>
                </a:lnTo>
                <a:lnTo>
                  <a:pt x="3310121" y="900683"/>
                </a:lnTo>
                <a:lnTo>
                  <a:pt x="3341909" y="864657"/>
                </a:lnTo>
                <a:lnTo>
                  <a:pt x="3370018" y="822499"/>
                </a:lnTo>
                <a:lnTo>
                  <a:pt x="3394435" y="774221"/>
                </a:lnTo>
                <a:lnTo>
                  <a:pt x="3415150" y="719835"/>
                </a:lnTo>
                <a:lnTo>
                  <a:pt x="3428729" y="672271"/>
                </a:lnTo>
                <a:lnTo>
                  <a:pt x="3439290" y="621477"/>
                </a:lnTo>
                <a:lnTo>
                  <a:pt x="3446834" y="567451"/>
                </a:lnTo>
                <a:lnTo>
                  <a:pt x="3451360" y="510194"/>
                </a:lnTo>
                <a:lnTo>
                  <a:pt x="3452869" y="449706"/>
                </a:lnTo>
                <a:lnTo>
                  <a:pt x="3451360" y="389692"/>
                </a:lnTo>
                <a:lnTo>
                  <a:pt x="3446834" y="332793"/>
                </a:lnTo>
                <a:lnTo>
                  <a:pt x="3439290" y="279015"/>
                </a:lnTo>
                <a:lnTo>
                  <a:pt x="3428729" y="228365"/>
                </a:lnTo>
                <a:lnTo>
                  <a:pt x="3415150" y="180847"/>
                </a:lnTo>
                <a:lnTo>
                  <a:pt x="3394435" y="126408"/>
                </a:lnTo>
                <a:lnTo>
                  <a:pt x="3370018" y="78136"/>
                </a:lnTo>
                <a:lnTo>
                  <a:pt x="3341909" y="36008"/>
                </a:lnTo>
                <a:lnTo>
                  <a:pt x="3310121" y="0"/>
                </a:lnTo>
                <a:close/>
              </a:path>
              <a:path w="3453129" h="901064">
                <a:moveTo>
                  <a:pt x="142741" y="0"/>
                </a:moveTo>
                <a:lnTo>
                  <a:pt x="110953" y="36008"/>
                </a:lnTo>
                <a:lnTo>
                  <a:pt x="82845" y="78136"/>
                </a:lnTo>
                <a:lnTo>
                  <a:pt x="58427" y="126408"/>
                </a:lnTo>
                <a:lnTo>
                  <a:pt x="37712" y="180847"/>
                </a:lnTo>
                <a:lnTo>
                  <a:pt x="24133" y="228365"/>
                </a:lnTo>
                <a:lnTo>
                  <a:pt x="13572" y="279015"/>
                </a:lnTo>
                <a:lnTo>
                  <a:pt x="6028" y="332793"/>
                </a:lnTo>
                <a:lnTo>
                  <a:pt x="1502" y="389692"/>
                </a:lnTo>
                <a:lnTo>
                  <a:pt x="0" y="449960"/>
                </a:lnTo>
                <a:lnTo>
                  <a:pt x="1502" y="510194"/>
                </a:lnTo>
                <a:lnTo>
                  <a:pt x="6028" y="567451"/>
                </a:lnTo>
                <a:lnTo>
                  <a:pt x="13572" y="621477"/>
                </a:lnTo>
                <a:lnTo>
                  <a:pt x="24133" y="672271"/>
                </a:lnTo>
                <a:lnTo>
                  <a:pt x="37712" y="719835"/>
                </a:lnTo>
                <a:lnTo>
                  <a:pt x="58427" y="774221"/>
                </a:lnTo>
                <a:lnTo>
                  <a:pt x="82845" y="822499"/>
                </a:lnTo>
                <a:lnTo>
                  <a:pt x="110953" y="864657"/>
                </a:lnTo>
                <a:lnTo>
                  <a:pt x="142741" y="900683"/>
                </a:lnTo>
                <a:lnTo>
                  <a:pt x="152266" y="890142"/>
                </a:lnTo>
                <a:lnTo>
                  <a:pt x="123983" y="853523"/>
                </a:lnTo>
                <a:lnTo>
                  <a:pt x="99355" y="811117"/>
                </a:lnTo>
                <a:lnTo>
                  <a:pt x="78418" y="762948"/>
                </a:lnTo>
                <a:lnTo>
                  <a:pt x="61207" y="709040"/>
                </a:lnTo>
                <a:lnTo>
                  <a:pt x="50097" y="662284"/>
                </a:lnTo>
                <a:lnTo>
                  <a:pt x="41456" y="612998"/>
                </a:lnTo>
                <a:lnTo>
                  <a:pt x="35284" y="561182"/>
                </a:lnTo>
                <a:lnTo>
                  <a:pt x="31581" y="506836"/>
                </a:lnTo>
                <a:lnTo>
                  <a:pt x="30352" y="449706"/>
                </a:lnTo>
                <a:lnTo>
                  <a:pt x="31581" y="393421"/>
                </a:lnTo>
                <a:lnTo>
                  <a:pt x="35284" y="339326"/>
                </a:lnTo>
                <a:lnTo>
                  <a:pt x="41456" y="287682"/>
                </a:lnTo>
                <a:lnTo>
                  <a:pt x="50097" y="238494"/>
                </a:lnTo>
                <a:lnTo>
                  <a:pt x="61207" y="191769"/>
                </a:lnTo>
                <a:lnTo>
                  <a:pt x="78418" y="137735"/>
                </a:lnTo>
                <a:lnTo>
                  <a:pt x="99355" y="89534"/>
                </a:lnTo>
                <a:lnTo>
                  <a:pt x="123983" y="47144"/>
                </a:lnTo>
                <a:lnTo>
                  <a:pt x="152266" y="10540"/>
                </a:lnTo>
                <a:lnTo>
                  <a:pt x="14274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95188" y="1982851"/>
            <a:ext cx="58293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45"/>
              </a:lnSpc>
              <a:spcBef>
                <a:spcPts val="100"/>
              </a:spcBef>
            </a:pPr>
            <a:r>
              <a:rPr sz="3600" spc="-37" baseline="11574" dirty="0">
                <a:solidFill>
                  <a:srgbClr val="FFC000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FFC000"/>
                </a:solidFill>
                <a:latin typeface="Cambria Math"/>
                <a:cs typeface="Cambria Math"/>
              </a:rPr>
              <a:t>𝟏𝟏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15"/>
              </a:lnSpc>
            </a:pPr>
            <a:r>
              <a:rPr sz="3600" spc="-37" baseline="11574" dirty="0">
                <a:solidFill>
                  <a:srgbClr val="FFC000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FFC000"/>
                </a:solidFill>
                <a:latin typeface="Cambria Math"/>
                <a:cs typeface="Cambria Math"/>
              </a:rPr>
              <a:t>𝟐𝟏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-37" baseline="11574" dirty="0">
                <a:solidFill>
                  <a:srgbClr val="FFC000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FFC000"/>
                </a:solidFill>
                <a:latin typeface="Cambria Math"/>
                <a:cs typeface="Cambria Math"/>
              </a:rPr>
              <a:t>𝟑𝟏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47714" y="1982851"/>
            <a:ext cx="58229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45"/>
              </a:lnSpc>
              <a:spcBef>
                <a:spcPts val="100"/>
              </a:spcBef>
            </a:pPr>
            <a:r>
              <a:rPr sz="3600" spc="-37" baseline="11574" dirty="0">
                <a:solidFill>
                  <a:srgbClr val="92D050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92D050"/>
                </a:solidFill>
                <a:latin typeface="Cambria Math"/>
                <a:cs typeface="Cambria Math"/>
              </a:rPr>
              <a:t>𝟏𝟐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15"/>
              </a:lnSpc>
            </a:pPr>
            <a:r>
              <a:rPr sz="3600" spc="-37" baseline="11574" dirty="0">
                <a:solidFill>
                  <a:srgbClr val="92D050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92D050"/>
                </a:solidFill>
                <a:latin typeface="Cambria Math"/>
                <a:cs typeface="Cambria Math"/>
              </a:rPr>
              <a:t>𝟐𝟐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-37" baseline="11574" dirty="0">
                <a:solidFill>
                  <a:srgbClr val="92D050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92D050"/>
                </a:solidFill>
                <a:latin typeface="Cambria Math"/>
                <a:cs typeface="Cambria Math"/>
              </a:rPr>
              <a:t>𝟑𝟐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99985" y="1982851"/>
            <a:ext cx="58229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45"/>
              </a:lnSpc>
              <a:spcBef>
                <a:spcPts val="100"/>
              </a:spcBef>
            </a:pPr>
            <a:r>
              <a:rPr sz="3600" spc="-37" baseline="11574" dirty="0">
                <a:solidFill>
                  <a:srgbClr val="00AFEF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00AFEF"/>
                </a:solidFill>
                <a:latin typeface="Cambria Math"/>
                <a:cs typeface="Cambria Math"/>
              </a:rPr>
              <a:t>𝟏𝟑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15"/>
              </a:lnSpc>
            </a:pPr>
            <a:r>
              <a:rPr sz="3600" spc="-37" baseline="11574" dirty="0">
                <a:solidFill>
                  <a:srgbClr val="00AFEF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00AFEF"/>
                </a:solidFill>
                <a:latin typeface="Cambria Math"/>
                <a:cs typeface="Cambria Math"/>
              </a:rPr>
              <a:t>𝟐𝟑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-37" baseline="11574" dirty="0">
                <a:solidFill>
                  <a:srgbClr val="00AFEF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00AFEF"/>
                </a:solidFill>
                <a:latin typeface="Cambria Math"/>
                <a:cs typeface="Cambria Math"/>
              </a:rPr>
              <a:t>𝟑𝟑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52257" y="1982851"/>
            <a:ext cx="58229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45"/>
              </a:lnSpc>
              <a:spcBef>
                <a:spcPts val="100"/>
              </a:spcBef>
            </a:pPr>
            <a:r>
              <a:rPr sz="3600" spc="-37" baseline="11574" dirty="0">
                <a:solidFill>
                  <a:srgbClr val="001F5F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001F5F"/>
                </a:solidFill>
                <a:latin typeface="Cambria Math"/>
                <a:cs typeface="Cambria Math"/>
              </a:rPr>
              <a:t>𝟏𝟒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15"/>
              </a:lnSpc>
            </a:pPr>
            <a:r>
              <a:rPr sz="3600" spc="-37" baseline="11574" dirty="0">
                <a:solidFill>
                  <a:srgbClr val="001F5F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001F5F"/>
                </a:solidFill>
                <a:latin typeface="Cambria Math"/>
                <a:cs typeface="Cambria Math"/>
              </a:rPr>
              <a:t>𝟐𝟒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-37" baseline="11574" dirty="0">
                <a:solidFill>
                  <a:srgbClr val="001F5F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001F5F"/>
                </a:solidFill>
                <a:latin typeface="Cambria Math"/>
                <a:cs typeface="Cambria Math"/>
              </a:rPr>
              <a:t>𝟑𝟒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04530" y="1982851"/>
            <a:ext cx="58293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45"/>
              </a:lnSpc>
              <a:spcBef>
                <a:spcPts val="100"/>
              </a:spcBef>
            </a:pPr>
            <a:r>
              <a:rPr sz="3600" spc="-37" baseline="11574" dirty="0">
                <a:solidFill>
                  <a:srgbClr val="6F2F9F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6F2F9F"/>
                </a:solidFill>
                <a:latin typeface="Cambria Math"/>
                <a:cs typeface="Cambria Math"/>
              </a:rPr>
              <a:t>𝟏𝟓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15"/>
              </a:lnSpc>
            </a:pPr>
            <a:r>
              <a:rPr sz="3600" spc="-37" baseline="11574" dirty="0">
                <a:solidFill>
                  <a:srgbClr val="6F2F9F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6F2F9F"/>
                </a:solidFill>
                <a:latin typeface="Cambria Math"/>
                <a:cs typeface="Cambria Math"/>
              </a:rPr>
              <a:t>𝟐𝟓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-37" baseline="11574" dirty="0">
                <a:solidFill>
                  <a:srgbClr val="6F2F9F"/>
                </a:solidFill>
                <a:latin typeface="Cambria Math"/>
                <a:cs typeface="Cambria Math"/>
              </a:rPr>
              <a:t>𝒘</a:t>
            </a:r>
            <a:r>
              <a:rPr sz="1750" spc="-25" dirty="0">
                <a:solidFill>
                  <a:srgbClr val="6F2F9F"/>
                </a:solidFill>
                <a:latin typeface="Cambria Math"/>
                <a:cs typeface="Cambria Math"/>
              </a:rPr>
              <a:t>𝟑𝟓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77579" y="2322398"/>
            <a:ext cx="2546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8470" algn="l"/>
                <a:tab pos="882015" algn="l"/>
                <a:tab pos="1313180" algn="l"/>
                <a:tab pos="1743075" algn="l"/>
                <a:tab pos="2172970" algn="l"/>
              </a:tabLst>
            </a:pPr>
            <a:r>
              <a:rPr sz="2400" spc="-50" dirty="0">
                <a:latin typeface="Cambria Math"/>
                <a:cs typeface="Cambria Math"/>
              </a:rPr>
              <a:t>+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35" dirty="0">
                <a:latin typeface="Cambria Math"/>
                <a:cs typeface="Cambria Math"/>
              </a:rPr>
              <a:t>𝑏</a:t>
            </a:r>
            <a:r>
              <a:rPr sz="2625" spc="-52" baseline="-15873" dirty="0">
                <a:latin typeface="Cambria Math"/>
                <a:cs typeface="Cambria Math"/>
              </a:rPr>
              <a:t>2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3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4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5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B9235356-0E28-F263-B643-7189969B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layer – weight matrix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4192270" y="4359909"/>
            <a:ext cx="1291590" cy="904240"/>
          </a:xfrm>
          <a:custGeom>
            <a:avLst/>
            <a:gdLst/>
            <a:ahLst/>
            <a:cxnLst/>
            <a:rect l="l" t="t" r="r" b="b"/>
            <a:pathLst>
              <a:path w="1291589" h="904239">
                <a:moveTo>
                  <a:pt x="81026" y="0"/>
                </a:moveTo>
                <a:lnTo>
                  <a:pt x="0" y="0"/>
                </a:lnTo>
                <a:lnTo>
                  <a:pt x="0" y="15240"/>
                </a:lnTo>
                <a:lnTo>
                  <a:pt x="0" y="889000"/>
                </a:lnTo>
                <a:lnTo>
                  <a:pt x="0" y="904240"/>
                </a:lnTo>
                <a:lnTo>
                  <a:pt x="81026" y="904240"/>
                </a:lnTo>
                <a:lnTo>
                  <a:pt x="81026" y="889000"/>
                </a:lnTo>
                <a:lnTo>
                  <a:pt x="30734" y="889000"/>
                </a:lnTo>
                <a:lnTo>
                  <a:pt x="30734" y="15240"/>
                </a:lnTo>
                <a:lnTo>
                  <a:pt x="81026" y="15240"/>
                </a:lnTo>
                <a:lnTo>
                  <a:pt x="81026" y="0"/>
                </a:lnTo>
                <a:close/>
              </a:path>
              <a:path w="1291589" h="904239">
                <a:moveTo>
                  <a:pt x="208915" y="321691"/>
                </a:moveTo>
                <a:lnTo>
                  <a:pt x="204851" y="310261"/>
                </a:lnTo>
                <a:lnTo>
                  <a:pt x="184391" y="317652"/>
                </a:lnTo>
                <a:lnTo>
                  <a:pt x="166458" y="328358"/>
                </a:lnTo>
                <a:lnTo>
                  <a:pt x="138176" y="359791"/>
                </a:lnTo>
                <a:lnTo>
                  <a:pt x="120624" y="401688"/>
                </a:lnTo>
                <a:lnTo>
                  <a:pt x="114808" y="451485"/>
                </a:lnTo>
                <a:lnTo>
                  <a:pt x="116255" y="477443"/>
                </a:lnTo>
                <a:lnTo>
                  <a:pt x="127876" y="523354"/>
                </a:lnTo>
                <a:lnTo>
                  <a:pt x="150926" y="560552"/>
                </a:lnTo>
                <a:lnTo>
                  <a:pt x="184315" y="585216"/>
                </a:lnTo>
                <a:lnTo>
                  <a:pt x="204851" y="592582"/>
                </a:lnTo>
                <a:lnTo>
                  <a:pt x="208407" y="581152"/>
                </a:lnTo>
                <a:lnTo>
                  <a:pt x="192354" y="574040"/>
                </a:lnTo>
                <a:lnTo>
                  <a:pt x="178498" y="564121"/>
                </a:lnTo>
                <a:lnTo>
                  <a:pt x="150012" y="517867"/>
                </a:lnTo>
                <a:lnTo>
                  <a:pt x="141630" y="474903"/>
                </a:lnTo>
                <a:lnTo>
                  <a:pt x="140589" y="449961"/>
                </a:lnTo>
                <a:lnTo>
                  <a:pt x="141630" y="425894"/>
                </a:lnTo>
                <a:lnTo>
                  <a:pt x="150012" y="384124"/>
                </a:lnTo>
                <a:lnTo>
                  <a:pt x="178600" y="338620"/>
                </a:lnTo>
                <a:lnTo>
                  <a:pt x="192620" y="328790"/>
                </a:lnTo>
                <a:lnTo>
                  <a:pt x="208915" y="321691"/>
                </a:lnTo>
                <a:close/>
              </a:path>
              <a:path w="1291589" h="904239">
                <a:moveTo>
                  <a:pt x="1291082" y="451485"/>
                </a:moveTo>
                <a:lnTo>
                  <a:pt x="1285265" y="401688"/>
                </a:lnTo>
                <a:lnTo>
                  <a:pt x="1267841" y="359791"/>
                </a:lnTo>
                <a:lnTo>
                  <a:pt x="1239481" y="328358"/>
                </a:lnTo>
                <a:lnTo>
                  <a:pt x="1201039" y="310261"/>
                </a:lnTo>
                <a:lnTo>
                  <a:pt x="1197102" y="321691"/>
                </a:lnTo>
                <a:lnTo>
                  <a:pt x="1213408" y="328790"/>
                </a:lnTo>
                <a:lnTo>
                  <a:pt x="1227455" y="338620"/>
                </a:lnTo>
                <a:lnTo>
                  <a:pt x="1255991" y="384124"/>
                </a:lnTo>
                <a:lnTo>
                  <a:pt x="1264373" y="425894"/>
                </a:lnTo>
                <a:lnTo>
                  <a:pt x="1265428" y="449961"/>
                </a:lnTo>
                <a:lnTo>
                  <a:pt x="1264373" y="474903"/>
                </a:lnTo>
                <a:lnTo>
                  <a:pt x="1255991" y="517867"/>
                </a:lnTo>
                <a:lnTo>
                  <a:pt x="1227493" y="564121"/>
                </a:lnTo>
                <a:lnTo>
                  <a:pt x="1197483" y="581152"/>
                </a:lnTo>
                <a:lnTo>
                  <a:pt x="1201039" y="592582"/>
                </a:lnTo>
                <a:lnTo>
                  <a:pt x="1239596" y="574522"/>
                </a:lnTo>
                <a:lnTo>
                  <a:pt x="1267968" y="543306"/>
                </a:lnTo>
                <a:lnTo>
                  <a:pt x="1285278" y="501396"/>
                </a:lnTo>
                <a:lnTo>
                  <a:pt x="1289621" y="477443"/>
                </a:lnTo>
                <a:lnTo>
                  <a:pt x="1291082" y="451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573526" y="4580890"/>
            <a:ext cx="2244725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33755" algn="l"/>
                <a:tab pos="1199515" algn="l"/>
                <a:tab pos="1572895" algn="l"/>
                <a:tab pos="2005330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𝜎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𝐼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𝐼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35" dirty="0">
                <a:latin typeface="Cambria Math"/>
                <a:cs typeface="Cambria Math"/>
              </a:rPr>
              <a:t>𝐼</a:t>
            </a:r>
            <a:r>
              <a:rPr sz="2625" spc="-52" baseline="-15873" dirty="0">
                <a:latin typeface="Cambria Math"/>
                <a:cs typeface="Cambria Math"/>
              </a:rPr>
              <a:t>3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30" dirty="0">
                <a:latin typeface="Cambria Math"/>
                <a:cs typeface="Cambria Math"/>
              </a:rPr>
              <a:t>∙</a:t>
            </a:r>
            <a:endParaRPr sz="2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 dirty="0">
              <a:latin typeface="Cambria Math"/>
              <a:cs typeface="Cambria Math"/>
            </a:endParaRPr>
          </a:p>
          <a:p>
            <a:pPr marL="699770">
              <a:lnSpc>
                <a:spcPct val="100000"/>
              </a:lnSpc>
            </a:pPr>
            <a:r>
              <a:rPr sz="1800" dirty="0">
                <a:latin typeface="Century Gothic"/>
                <a:cs typeface="Century Gothic"/>
              </a:rPr>
              <a:t>3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input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spc="-20" dirty="0">
                <a:latin typeface="Century Gothic"/>
                <a:cs typeface="Century Gothic"/>
              </a:rPr>
              <a:t>nodes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8186" y="1508167"/>
            <a:ext cx="9187815" cy="1111843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Sets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baseline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(zero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input)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level</a:t>
            </a:r>
            <a:r>
              <a:rPr sz="2800" spc="-3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outputs.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Example</a:t>
            </a:r>
            <a:r>
              <a:rPr sz="2800" spc="-114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setup: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0858" y="2690876"/>
            <a:ext cx="1508760" cy="8121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entury Gothic"/>
                <a:cs typeface="Century Gothic"/>
              </a:rPr>
              <a:t>Inputs:</a:t>
            </a:r>
            <a:endParaRPr sz="24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entury Gothic"/>
                <a:cs typeface="Century Gothic"/>
              </a:rPr>
              <a:t>Outputs: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6858" y="2690876"/>
            <a:ext cx="1801495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2400" dirty="0">
                <a:latin typeface="Century Gothic"/>
                <a:cs typeface="Century Gothic"/>
              </a:rPr>
              <a:t>three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nodes </a:t>
            </a:r>
            <a:r>
              <a:rPr sz="2400" dirty="0">
                <a:latin typeface="Century Gothic"/>
                <a:cs typeface="Century Gothic"/>
              </a:rPr>
              <a:t>five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nodes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5166" y="2690876"/>
            <a:ext cx="1433830" cy="8121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𝐼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625" spc="472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𝐼</a:t>
            </a:r>
            <a:r>
              <a:rPr sz="2625" spc="-37" baseline="-15873" dirty="0">
                <a:latin typeface="Cambria Math"/>
                <a:cs typeface="Cambria Math"/>
              </a:rPr>
              <a:t>3</a:t>
            </a:r>
            <a:endParaRPr sz="2625" baseline="-15873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15"/>
              </a:spcBef>
            </a:pP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𝑂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625" spc="502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5</a:t>
            </a:r>
            <a:endParaRPr sz="2625" baseline="-15873" dirty="0">
              <a:latin typeface="Cambria Math"/>
              <a:cs typeface="Cambria Math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386189" y="4359909"/>
            <a:ext cx="2390140" cy="904240"/>
            <a:chOff x="9386189" y="4359909"/>
            <a:chExt cx="2390140" cy="904240"/>
          </a:xfrm>
        </p:grpSpPr>
        <p:sp>
          <p:nvSpPr>
            <p:cNvPr id="8" name="object 8"/>
            <p:cNvSpPr/>
            <p:nvPr/>
          </p:nvSpPr>
          <p:spPr>
            <a:xfrm>
              <a:off x="9408414" y="4568189"/>
              <a:ext cx="2307590" cy="523240"/>
            </a:xfrm>
            <a:custGeom>
              <a:avLst/>
              <a:gdLst/>
              <a:ahLst/>
              <a:cxnLst/>
              <a:rect l="l" t="t" r="r" b="b"/>
              <a:pathLst>
                <a:path w="2307590" h="523239">
                  <a:moveTo>
                    <a:pt x="0" y="522731"/>
                  </a:moveTo>
                  <a:lnTo>
                    <a:pt x="2307335" y="522731"/>
                  </a:lnTo>
                  <a:lnTo>
                    <a:pt x="2307335" y="0"/>
                  </a:lnTo>
                  <a:lnTo>
                    <a:pt x="0" y="0"/>
                  </a:lnTo>
                  <a:lnTo>
                    <a:pt x="0" y="522731"/>
                  </a:lnTo>
                  <a:close/>
                </a:path>
              </a:pathLst>
            </a:custGeom>
            <a:ln w="444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52102" y="4359909"/>
              <a:ext cx="2324100" cy="904240"/>
            </a:xfrm>
            <a:custGeom>
              <a:avLst/>
              <a:gdLst/>
              <a:ahLst/>
              <a:cxnLst/>
              <a:rect l="l" t="t" r="r" b="b"/>
              <a:pathLst>
                <a:path w="2324100" h="904239">
                  <a:moveTo>
                    <a:pt x="94107" y="321691"/>
                  </a:moveTo>
                  <a:lnTo>
                    <a:pt x="90043" y="310261"/>
                  </a:lnTo>
                  <a:lnTo>
                    <a:pt x="69583" y="317652"/>
                  </a:lnTo>
                  <a:lnTo>
                    <a:pt x="51650" y="328358"/>
                  </a:lnTo>
                  <a:lnTo>
                    <a:pt x="23368" y="359791"/>
                  </a:lnTo>
                  <a:lnTo>
                    <a:pt x="5816" y="401688"/>
                  </a:lnTo>
                  <a:lnTo>
                    <a:pt x="0" y="451485"/>
                  </a:lnTo>
                  <a:lnTo>
                    <a:pt x="1447" y="477443"/>
                  </a:lnTo>
                  <a:lnTo>
                    <a:pt x="13068" y="523354"/>
                  </a:lnTo>
                  <a:lnTo>
                    <a:pt x="36118" y="560552"/>
                  </a:lnTo>
                  <a:lnTo>
                    <a:pt x="69507" y="585216"/>
                  </a:lnTo>
                  <a:lnTo>
                    <a:pt x="90043" y="592582"/>
                  </a:lnTo>
                  <a:lnTo>
                    <a:pt x="93599" y="581152"/>
                  </a:lnTo>
                  <a:lnTo>
                    <a:pt x="77546" y="574040"/>
                  </a:lnTo>
                  <a:lnTo>
                    <a:pt x="63690" y="564121"/>
                  </a:lnTo>
                  <a:lnTo>
                    <a:pt x="35204" y="517867"/>
                  </a:lnTo>
                  <a:lnTo>
                    <a:pt x="26822" y="474903"/>
                  </a:lnTo>
                  <a:lnTo>
                    <a:pt x="25781" y="449961"/>
                  </a:lnTo>
                  <a:lnTo>
                    <a:pt x="26822" y="425894"/>
                  </a:lnTo>
                  <a:lnTo>
                    <a:pt x="35204" y="384124"/>
                  </a:lnTo>
                  <a:lnTo>
                    <a:pt x="63792" y="338620"/>
                  </a:lnTo>
                  <a:lnTo>
                    <a:pt x="77812" y="328790"/>
                  </a:lnTo>
                  <a:lnTo>
                    <a:pt x="94107" y="321691"/>
                  </a:lnTo>
                  <a:close/>
                </a:path>
                <a:path w="2324100" h="904239">
                  <a:moveTo>
                    <a:pt x="2209546" y="451485"/>
                  </a:moveTo>
                  <a:lnTo>
                    <a:pt x="2203729" y="401688"/>
                  </a:lnTo>
                  <a:lnTo>
                    <a:pt x="2186305" y="359791"/>
                  </a:lnTo>
                  <a:lnTo>
                    <a:pt x="2157946" y="328358"/>
                  </a:lnTo>
                  <a:lnTo>
                    <a:pt x="2119503" y="310261"/>
                  </a:lnTo>
                  <a:lnTo>
                    <a:pt x="2115566" y="321691"/>
                  </a:lnTo>
                  <a:lnTo>
                    <a:pt x="2131872" y="328790"/>
                  </a:lnTo>
                  <a:lnTo>
                    <a:pt x="2145906" y="338620"/>
                  </a:lnTo>
                  <a:lnTo>
                    <a:pt x="2174456" y="384124"/>
                  </a:lnTo>
                  <a:lnTo>
                    <a:pt x="2182838" y="425894"/>
                  </a:lnTo>
                  <a:lnTo>
                    <a:pt x="2183892" y="449961"/>
                  </a:lnTo>
                  <a:lnTo>
                    <a:pt x="2182838" y="474903"/>
                  </a:lnTo>
                  <a:lnTo>
                    <a:pt x="2174456" y="517867"/>
                  </a:lnTo>
                  <a:lnTo>
                    <a:pt x="2145957" y="564121"/>
                  </a:lnTo>
                  <a:lnTo>
                    <a:pt x="2115947" y="581152"/>
                  </a:lnTo>
                  <a:lnTo>
                    <a:pt x="2119503" y="592582"/>
                  </a:lnTo>
                  <a:lnTo>
                    <a:pt x="2158060" y="574522"/>
                  </a:lnTo>
                  <a:lnTo>
                    <a:pt x="2186432" y="543306"/>
                  </a:lnTo>
                  <a:lnTo>
                    <a:pt x="2203742" y="501396"/>
                  </a:lnTo>
                  <a:lnTo>
                    <a:pt x="2208085" y="477443"/>
                  </a:lnTo>
                  <a:lnTo>
                    <a:pt x="2209546" y="451485"/>
                  </a:lnTo>
                  <a:close/>
                </a:path>
                <a:path w="2324100" h="904239">
                  <a:moveTo>
                    <a:pt x="2323973" y="0"/>
                  </a:moveTo>
                  <a:lnTo>
                    <a:pt x="2243074" y="0"/>
                  </a:lnTo>
                  <a:lnTo>
                    <a:pt x="2243074" y="15240"/>
                  </a:lnTo>
                  <a:lnTo>
                    <a:pt x="2293366" y="15240"/>
                  </a:lnTo>
                  <a:lnTo>
                    <a:pt x="2293366" y="889000"/>
                  </a:lnTo>
                  <a:lnTo>
                    <a:pt x="2243074" y="889000"/>
                  </a:lnTo>
                  <a:lnTo>
                    <a:pt x="2243074" y="904240"/>
                  </a:lnTo>
                  <a:lnTo>
                    <a:pt x="2323973" y="904240"/>
                  </a:lnTo>
                  <a:lnTo>
                    <a:pt x="2323973" y="889000"/>
                  </a:lnTo>
                  <a:lnTo>
                    <a:pt x="2323973" y="15240"/>
                  </a:lnTo>
                  <a:lnTo>
                    <a:pt x="2323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15834" y="4670171"/>
            <a:ext cx="2383790" cy="282575"/>
          </a:xfrm>
          <a:custGeom>
            <a:avLst/>
            <a:gdLst/>
            <a:ahLst/>
            <a:cxnLst/>
            <a:rect l="l" t="t" r="r" b="b"/>
            <a:pathLst>
              <a:path w="2383790" h="282575">
                <a:moveTo>
                  <a:pt x="2293226" y="0"/>
                </a:moveTo>
                <a:lnTo>
                  <a:pt x="2289289" y="11429"/>
                </a:lnTo>
                <a:lnTo>
                  <a:pt x="2305596" y="18522"/>
                </a:lnTo>
                <a:lnTo>
                  <a:pt x="2319642" y="28352"/>
                </a:lnTo>
                <a:lnTo>
                  <a:pt x="2348185" y="73852"/>
                </a:lnTo>
                <a:lnTo>
                  <a:pt x="2356567" y="115623"/>
                </a:lnTo>
                <a:lnTo>
                  <a:pt x="2357615" y="139699"/>
                </a:lnTo>
                <a:lnTo>
                  <a:pt x="2356567" y="164635"/>
                </a:lnTo>
                <a:lnTo>
                  <a:pt x="2348185" y="207601"/>
                </a:lnTo>
                <a:lnTo>
                  <a:pt x="2319689" y="253857"/>
                </a:lnTo>
                <a:lnTo>
                  <a:pt x="2289670" y="270890"/>
                </a:lnTo>
                <a:lnTo>
                  <a:pt x="2293226" y="282320"/>
                </a:lnTo>
                <a:lnTo>
                  <a:pt x="2331786" y="264255"/>
                </a:lnTo>
                <a:lnTo>
                  <a:pt x="2360155" y="233044"/>
                </a:lnTo>
                <a:lnTo>
                  <a:pt x="2377474" y="191134"/>
                </a:lnTo>
                <a:lnTo>
                  <a:pt x="2383269" y="141223"/>
                </a:lnTo>
                <a:lnTo>
                  <a:pt x="2381816" y="115341"/>
                </a:lnTo>
                <a:lnTo>
                  <a:pt x="2370196" y="69482"/>
                </a:lnTo>
                <a:lnTo>
                  <a:pt x="2347125" y="32146"/>
                </a:lnTo>
                <a:lnTo>
                  <a:pt x="2313701" y="7381"/>
                </a:lnTo>
                <a:lnTo>
                  <a:pt x="2293226" y="0"/>
                </a:lnTo>
                <a:close/>
              </a:path>
              <a:path w="2383790" h="282575">
                <a:moveTo>
                  <a:pt x="90042" y="0"/>
                </a:moveTo>
                <a:lnTo>
                  <a:pt x="51628" y="18097"/>
                </a:lnTo>
                <a:lnTo>
                  <a:pt x="23291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62" y="213090"/>
                </a:lnTo>
                <a:lnTo>
                  <a:pt x="36100" y="250281"/>
                </a:lnTo>
                <a:lnTo>
                  <a:pt x="69514" y="274943"/>
                </a:lnTo>
                <a:lnTo>
                  <a:pt x="90042" y="282320"/>
                </a:lnTo>
                <a:lnTo>
                  <a:pt x="93611" y="270890"/>
                </a:lnTo>
                <a:lnTo>
                  <a:pt x="77528" y="263773"/>
                </a:lnTo>
                <a:lnTo>
                  <a:pt x="63647" y="253857"/>
                </a:lnTo>
                <a:lnTo>
                  <a:pt x="35169" y="207601"/>
                </a:lnTo>
                <a:lnTo>
                  <a:pt x="26801" y="164635"/>
                </a:lnTo>
                <a:lnTo>
                  <a:pt x="25755" y="139699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55" y="28352"/>
                </a:lnTo>
                <a:lnTo>
                  <a:pt x="9405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77442" y="4580890"/>
            <a:ext cx="2249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9745" algn="l"/>
                <a:tab pos="966469" algn="l"/>
                <a:tab pos="1433830" algn="l"/>
                <a:tab pos="1889760" algn="l"/>
              </a:tabLst>
            </a:pP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3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4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𝑂</a:t>
            </a:r>
            <a:r>
              <a:rPr sz="2625" spc="-37" baseline="-15873" dirty="0">
                <a:latin typeface="Cambria Math"/>
                <a:cs typeface="Cambria Math"/>
              </a:rPr>
              <a:t>5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79591" y="4237990"/>
            <a:ext cx="240411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ts val="2850"/>
              </a:lnSpc>
              <a:spcBef>
                <a:spcPts val="100"/>
              </a:spcBef>
              <a:tabLst>
                <a:tab pos="661035" algn="l"/>
                <a:tab pos="1278255" algn="l"/>
                <a:tab pos="1897380" algn="l"/>
              </a:tabLst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14</a:t>
            </a:r>
            <a:endParaRPr sz="1750" dirty="0">
              <a:latin typeface="Cambria Math"/>
              <a:cs typeface="Cambria Math"/>
            </a:endParaRPr>
          </a:p>
          <a:p>
            <a:pPr marL="38100">
              <a:lnSpc>
                <a:spcPts val="2815"/>
              </a:lnSpc>
              <a:tabLst>
                <a:tab pos="656590" algn="l"/>
                <a:tab pos="1275715" algn="l"/>
                <a:tab pos="1894205" algn="l"/>
              </a:tabLst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24</a:t>
            </a:r>
            <a:endParaRPr sz="1750" dirty="0">
              <a:latin typeface="Cambria Math"/>
              <a:cs typeface="Cambria Math"/>
            </a:endParaRPr>
          </a:p>
          <a:p>
            <a:pPr marL="38100">
              <a:lnSpc>
                <a:spcPts val="2845"/>
              </a:lnSpc>
              <a:tabLst>
                <a:tab pos="656590" algn="l"/>
                <a:tab pos="1275715" algn="l"/>
                <a:tab pos="1894205" algn="l"/>
              </a:tabLst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34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4821" y="4237990"/>
            <a:ext cx="54737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ts val="2845"/>
              </a:lnSpc>
              <a:spcBef>
                <a:spcPts val="100"/>
              </a:spcBef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15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15"/>
              </a:lnSpc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25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35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92818" y="4580890"/>
            <a:ext cx="2661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9740" algn="l"/>
                <a:tab pos="883285" algn="l"/>
                <a:tab pos="1313180" algn="l"/>
                <a:tab pos="1743075" algn="l"/>
                <a:tab pos="2172970" algn="l"/>
              </a:tabLst>
            </a:pPr>
            <a:r>
              <a:rPr sz="2400" spc="-50" dirty="0">
                <a:latin typeface="Cambria Math"/>
                <a:cs typeface="Cambria Math"/>
              </a:rPr>
              <a:t>+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3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4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𝑏</a:t>
            </a:r>
            <a:r>
              <a:rPr sz="2625" spc="-37" baseline="-15873" dirty="0">
                <a:latin typeface="Cambria Math"/>
                <a:cs typeface="Cambria Math"/>
              </a:rPr>
              <a:t>5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5508" y="5437733"/>
            <a:ext cx="17011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5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output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spc="-20" dirty="0">
                <a:latin typeface="Century Gothic"/>
                <a:cs typeface="Century Gothic"/>
              </a:rPr>
              <a:t>nodes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47718AF-5EE8-5E8F-24CE-7B8E9EAB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– bias vector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6893400-CD2A-43E9-7725-9E2BD0EB9399}"/>
              </a:ext>
            </a:extLst>
          </p:cNvPr>
          <p:cNvSpPr/>
          <p:nvPr/>
        </p:nvSpPr>
        <p:spPr>
          <a:xfrm>
            <a:off x="5684814" y="4379276"/>
            <a:ext cx="3453129" cy="901065"/>
          </a:xfrm>
          <a:custGeom>
            <a:avLst/>
            <a:gdLst/>
            <a:ahLst/>
            <a:cxnLst/>
            <a:rect l="l" t="t" r="r" b="b"/>
            <a:pathLst>
              <a:path w="3453129" h="901064">
                <a:moveTo>
                  <a:pt x="3310121" y="0"/>
                </a:moveTo>
                <a:lnTo>
                  <a:pt x="3300596" y="10540"/>
                </a:lnTo>
                <a:lnTo>
                  <a:pt x="3328862" y="47144"/>
                </a:lnTo>
                <a:lnTo>
                  <a:pt x="3353460" y="89534"/>
                </a:lnTo>
                <a:lnTo>
                  <a:pt x="3374391" y="137735"/>
                </a:lnTo>
                <a:lnTo>
                  <a:pt x="3391655" y="191769"/>
                </a:lnTo>
                <a:lnTo>
                  <a:pt x="3402765" y="238494"/>
                </a:lnTo>
                <a:lnTo>
                  <a:pt x="3411406" y="287682"/>
                </a:lnTo>
                <a:lnTo>
                  <a:pt x="3417578" y="339326"/>
                </a:lnTo>
                <a:lnTo>
                  <a:pt x="3421282" y="393421"/>
                </a:lnTo>
                <a:lnTo>
                  <a:pt x="3422516" y="449960"/>
                </a:lnTo>
                <a:lnTo>
                  <a:pt x="3421282" y="506836"/>
                </a:lnTo>
                <a:lnTo>
                  <a:pt x="3417578" y="561182"/>
                </a:lnTo>
                <a:lnTo>
                  <a:pt x="3411406" y="612998"/>
                </a:lnTo>
                <a:lnTo>
                  <a:pt x="3402765" y="662284"/>
                </a:lnTo>
                <a:lnTo>
                  <a:pt x="3391655" y="709040"/>
                </a:lnTo>
                <a:lnTo>
                  <a:pt x="3374391" y="762948"/>
                </a:lnTo>
                <a:lnTo>
                  <a:pt x="3353460" y="811117"/>
                </a:lnTo>
                <a:lnTo>
                  <a:pt x="3328862" y="853523"/>
                </a:lnTo>
                <a:lnTo>
                  <a:pt x="3300596" y="890142"/>
                </a:lnTo>
                <a:lnTo>
                  <a:pt x="3310121" y="900683"/>
                </a:lnTo>
                <a:lnTo>
                  <a:pt x="3341909" y="864657"/>
                </a:lnTo>
                <a:lnTo>
                  <a:pt x="3370018" y="822499"/>
                </a:lnTo>
                <a:lnTo>
                  <a:pt x="3394435" y="774221"/>
                </a:lnTo>
                <a:lnTo>
                  <a:pt x="3415150" y="719835"/>
                </a:lnTo>
                <a:lnTo>
                  <a:pt x="3428729" y="672271"/>
                </a:lnTo>
                <a:lnTo>
                  <a:pt x="3439290" y="621477"/>
                </a:lnTo>
                <a:lnTo>
                  <a:pt x="3446834" y="567451"/>
                </a:lnTo>
                <a:lnTo>
                  <a:pt x="3451360" y="510194"/>
                </a:lnTo>
                <a:lnTo>
                  <a:pt x="3452869" y="449706"/>
                </a:lnTo>
                <a:lnTo>
                  <a:pt x="3451360" y="389692"/>
                </a:lnTo>
                <a:lnTo>
                  <a:pt x="3446834" y="332793"/>
                </a:lnTo>
                <a:lnTo>
                  <a:pt x="3439290" y="279015"/>
                </a:lnTo>
                <a:lnTo>
                  <a:pt x="3428729" y="228365"/>
                </a:lnTo>
                <a:lnTo>
                  <a:pt x="3415150" y="180847"/>
                </a:lnTo>
                <a:lnTo>
                  <a:pt x="3394435" y="126408"/>
                </a:lnTo>
                <a:lnTo>
                  <a:pt x="3370018" y="78136"/>
                </a:lnTo>
                <a:lnTo>
                  <a:pt x="3341909" y="36008"/>
                </a:lnTo>
                <a:lnTo>
                  <a:pt x="3310121" y="0"/>
                </a:lnTo>
                <a:close/>
              </a:path>
              <a:path w="3453129" h="901064">
                <a:moveTo>
                  <a:pt x="142741" y="0"/>
                </a:moveTo>
                <a:lnTo>
                  <a:pt x="110953" y="36008"/>
                </a:lnTo>
                <a:lnTo>
                  <a:pt x="82845" y="78136"/>
                </a:lnTo>
                <a:lnTo>
                  <a:pt x="58427" y="126408"/>
                </a:lnTo>
                <a:lnTo>
                  <a:pt x="37712" y="180847"/>
                </a:lnTo>
                <a:lnTo>
                  <a:pt x="24133" y="228365"/>
                </a:lnTo>
                <a:lnTo>
                  <a:pt x="13572" y="279015"/>
                </a:lnTo>
                <a:lnTo>
                  <a:pt x="6028" y="332793"/>
                </a:lnTo>
                <a:lnTo>
                  <a:pt x="1502" y="389692"/>
                </a:lnTo>
                <a:lnTo>
                  <a:pt x="0" y="449960"/>
                </a:lnTo>
                <a:lnTo>
                  <a:pt x="1502" y="510194"/>
                </a:lnTo>
                <a:lnTo>
                  <a:pt x="6028" y="567451"/>
                </a:lnTo>
                <a:lnTo>
                  <a:pt x="13572" y="621477"/>
                </a:lnTo>
                <a:lnTo>
                  <a:pt x="24133" y="672271"/>
                </a:lnTo>
                <a:lnTo>
                  <a:pt x="37712" y="719835"/>
                </a:lnTo>
                <a:lnTo>
                  <a:pt x="58427" y="774221"/>
                </a:lnTo>
                <a:lnTo>
                  <a:pt x="82845" y="822499"/>
                </a:lnTo>
                <a:lnTo>
                  <a:pt x="110953" y="864657"/>
                </a:lnTo>
                <a:lnTo>
                  <a:pt x="142741" y="900683"/>
                </a:lnTo>
                <a:lnTo>
                  <a:pt x="152266" y="890142"/>
                </a:lnTo>
                <a:lnTo>
                  <a:pt x="123983" y="853523"/>
                </a:lnTo>
                <a:lnTo>
                  <a:pt x="99355" y="811117"/>
                </a:lnTo>
                <a:lnTo>
                  <a:pt x="78418" y="762948"/>
                </a:lnTo>
                <a:lnTo>
                  <a:pt x="61207" y="709040"/>
                </a:lnTo>
                <a:lnTo>
                  <a:pt x="50097" y="662284"/>
                </a:lnTo>
                <a:lnTo>
                  <a:pt x="41456" y="612998"/>
                </a:lnTo>
                <a:lnTo>
                  <a:pt x="35284" y="561182"/>
                </a:lnTo>
                <a:lnTo>
                  <a:pt x="31581" y="506836"/>
                </a:lnTo>
                <a:lnTo>
                  <a:pt x="30352" y="449706"/>
                </a:lnTo>
                <a:lnTo>
                  <a:pt x="31581" y="393421"/>
                </a:lnTo>
                <a:lnTo>
                  <a:pt x="35284" y="339326"/>
                </a:lnTo>
                <a:lnTo>
                  <a:pt x="41456" y="287682"/>
                </a:lnTo>
                <a:lnTo>
                  <a:pt x="50097" y="238494"/>
                </a:lnTo>
                <a:lnTo>
                  <a:pt x="61207" y="191769"/>
                </a:lnTo>
                <a:lnTo>
                  <a:pt x="78418" y="137735"/>
                </a:lnTo>
                <a:lnTo>
                  <a:pt x="99355" y="89534"/>
                </a:lnTo>
                <a:lnTo>
                  <a:pt x="123983" y="47144"/>
                </a:lnTo>
                <a:lnTo>
                  <a:pt x="152266" y="10540"/>
                </a:lnTo>
                <a:lnTo>
                  <a:pt x="14274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02529924-A032-C777-6E64-2F18EC68E1F3}"/>
              </a:ext>
            </a:extLst>
          </p:cNvPr>
          <p:cNvSpPr/>
          <p:nvPr/>
        </p:nvSpPr>
        <p:spPr>
          <a:xfrm>
            <a:off x="4165112" y="4338955"/>
            <a:ext cx="1419225" cy="904240"/>
          </a:xfrm>
          <a:custGeom>
            <a:avLst/>
            <a:gdLst/>
            <a:ahLst/>
            <a:cxnLst/>
            <a:rect l="l" t="t" r="r" b="b"/>
            <a:pathLst>
              <a:path w="1419225" h="904239">
                <a:moveTo>
                  <a:pt x="80899" y="0"/>
                </a:moveTo>
                <a:lnTo>
                  <a:pt x="0" y="0"/>
                </a:lnTo>
                <a:lnTo>
                  <a:pt x="0" y="15240"/>
                </a:lnTo>
                <a:lnTo>
                  <a:pt x="0" y="890270"/>
                </a:lnTo>
                <a:lnTo>
                  <a:pt x="0" y="904240"/>
                </a:lnTo>
                <a:lnTo>
                  <a:pt x="80899" y="904240"/>
                </a:lnTo>
                <a:lnTo>
                  <a:pt x="80899" y="890270"/>
                </a:lnTo>
                <a:lnTo>
                  <a:pt x="30607" y="890270"/>
                </a:lnTo>
                <a:lnTo>
                  <a:pt x="30607" y="15240"/>
                </a:lnTo>
                <a:lnTo>
                  <a:pt x="80899" y="15240"/>
                </a:lnTo>
                <a:lnTo>
                  <a:pt x="80899" y="0"/>
                </a:lnTo>
                <a:close/>
              </a:path>
              <a:path w="1419225" h="904239">
                <a:moveTo>
                  <a:pt x="208788" y="322072"/>
                </a:moveTo>
                <a:lnTo>
                  <a:pt x="204851" y="310642"/>
                </a:lnTo>
                <a:lnTo>
                  <a:pt x="184315" y="318033"/>
                </a:lnTo>
                <a:lnTo>
                  <a:pt x="166344" y="328752"/>
                </a:lnTo>
                <a:lnTo>
                  <a:pt x="138049" y="360172"/>
                </a:lnTo>
                <a:lnTo>
                  <a:pt x="120611" y="402069"/>
                </a:lnTo>
                <a:lnTo>
                  <a:pt x="114808" y="451866"/>
                </a:lnTo>
                <a:lnTo>
                  <a:pt x="116230" y="477824"/>
                </a:lnTo>
                <a:lnTo>
                  <a:pt x="127762" y="523735"/>
                </a:lnTo>
                <a:lnTo>
                  <a:pt x="150825" y="560933"/>
                </a:lnTo>
                <a:lnTo>
                  <a:pt x="184302" y="585597"/>
                </a:lnTo>
                <a:lnTo>
                  <a:pt x="204851" y="592963"/>
                </a:lnTo>
                <a:lnTo>
                  <a:pt x="208407" y="581533"/>
                </a:lnTo>
                <a:lnTo>
                  <a:pt x="192278" y="574421"/>
                </a:lnTo>
                <a:lnTo>
                  <a:pt x="178384" y="564502"/>
                </a:lnTo>
                <a:lnTo>
                  <a:pt x="149885" y="518248"/>
                </a:lnTo>
                <a:lnTo>
                  <a:pt x="141503" y="475284"/>
                </a:lnTo>
                <a:lnTo>
                  <a:pt x="140462" y="450342"/>
                </a:lnTo>
                <a:lnTo>
                  <a:pt x="141503" y="426275"/>
                </a:lnTo>
                <a:lnTo>
                  <a:pt x="149885" y="384505"/>
                </a:lnTo>
                <a:lnTo>
                  <a:pt x="178473" y="339001"/>
                </a:lnTo>
                <a:lnTo>
                  <a:pt x="192493" y="329171"/>
                </a:lnTo>
                <a:lnTo>
                  <a:pt x="208788" y="322072"/>
                </a:lnTo>
                <a:close/>
              </a:path>
              <a:path w="1419225" h="904239">
                <a:moveTo>
                  <a:pt x="1419098" y="451866"/>
                </a:moveTo>
                <a:lnTo>
                  <a:pt x="1413268" y="402069"/>
                </a:lnTo>
                <a:lnTo>
                  <a:pt x="1395730" y="360172"/>
                </a:lnTo>
                <a:lnTo>
                  <a:pt x="1367434" y="328739"/>
                </a:lnTo>
                <a:lnTo>
                  <a:pt x="1329055" y="310642"/>
                </a:lnTo>
                <a:lnTo>
                  <a:pt x="1324991" y="322072"/>
                </a:lnTo>
                <a:lnTo>
                  <a:pt x="1341348" y="329171"/>
                </a:lnTo>
                <a:lnTo>
                  <a:pt x="1355407" y="339001"/>
                </a:lnTo>
                <a:lnTo>
                  <a:pt x="1383931" y="384505"/>
                </a:lnTo>
                <a:lnTo>
                  <a:pt x="1392262" y="426275"/>
                </a:lnTo>
                <a:lnTo>
                  <a:pt x="1393317" y="450342"/>
                </a:lnTo>
                <a:lnTo>
                  <a:pt x="1392262" y="475284"/>
                </a:lnTo>
                <a:lnTo>
                  <a:pt x="1383880" y="518248"/>
                </a:lnTo>
                <a:lnTo>
                  <a:pt x="1355407" y="564502"/>
                </a:lnTo>
                <a:lnTo>
                  <a:pt x="1325499" y="581533"/>
                </a:lnTo>
                <a:lnTo>
                  <a:pt x="1329055" y="592963"/>
                </a:lnTo>
                <a:lnTo>
                  <a:pt x="1367548" y="574903"/>
                </a:lnTo>
                <a:lnTo>
                  <a:pt x="1395857" y="543687"/>
                </a:lnTo>
                <a:lnTo>
                  <a:pt x="1413281" y="501789"/>
                </a:lnTo>
                <a:lnTo>
                  <a:pt x="1417637" y="477824"/>
                </a:lnTo>
                <a:lnTo>
                  <a:pt x="1419098" y="45186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E427BEE3-54A1-2125-5809-A54A350A2498}"/>
              </a:ext>
            </a:extLst>
          </p:cNvPr>
          <p:cNvSpPr/>
          <p:nvPr/>
        </p:nvSpPr>
        <p:spPr>
          <a:xfrm>
            <a:off x="9479387" y="4359338"/>
            <a:ext cx="2324100" cy="904240"/>
          </a:xfrm>
          <a:custGeom>
            <a:avLst/>
            <a:gdLst/>
            <a:ahLst/>
            <a:cxnLst/>
            <a:rect l="l" t="t" r="r" b="b"/>
            <a:pathLst>
              <a:path w="2324100" h="904239">
                <a:moveTo>
                  <a:pt x="93980" y="322072"/>
                </a:moveTo>
                <a:lnTo>
                  <a:pt x="90043" y="310642"/>
                </a:lnTo>
                <a:lnTo>
                  <a:pt x="69507" y="318033"/>
                </a:lnTo>
                <a:lnTo>
                  <a:pt x="51536" y="328752"/>
                </a:lnTo>
                <a:lnTo>
                  <a:pt x="23241" y="360172"/>
                </a:lnTo>
                <a:lnTo>
                  <a:pt x="5803" y="402069"/>
                </a:lnTo>
                <a:lnTo>
                  <a:pt x="0" y="451866"/>
                </a:lnTo>
                <a:lnTo>
                  <a:pt x="1422" y="477824"/>
                </a:lnTo>
                <a:lnTo>
                  <a:pt x="12954" y="523735"/>
                </a:lnTo>
                <a:lnTo>
                  <a:pt x="36017" y="560933"/>
                </a:lnTo>
                <a:lnTo>
                  <a:pt x="69494" y="585597"/>
                </a:lnTo>
                <a:lnTo>
                  <a:pt x="90043" y="592963"/>
                </a:lnTo>
                <a:lnTo>
                  <a:pt x="93599" y="581533"/>
                </a:lnTo>
                <a:lnTo>
                  <a:pt x="77470" y="574421"/>
                </a:lnTo>
                <a:lnTo>
                  <a:pt x="63576" y="564502"/>
                </a:lnTo>
                <a:lnTo>
                  <a:pt x="35077" y="518248"/>
                </a:lnTo>
                <a:lnTo>
                  <a:pt x="26695" y="475284"/>
                </a:lnTo>
                <a:lnTo>
                  <a:pt x="25654" y="450342"/>
                </a:lnTo>
                <a:lnTo>
                  <a:pt x="26695" y="426275"/>
                </a:lnTo>
                <a:lnTo>
                  <a:pt x="35077" y="384505"/>
                </a:lnTo>
                <a:lnTo>
                  <a:pt x="63665" y="339001"/>
                </a:lnTo>
                <a:lnTo>
                  <a:pt x="77685" y="329171"/>
                </a:lnTo>
                <a:lnTo>
                  <a:pt x="93980" y="322072"/>
                </a:lnTo>
                <a:close/>
              </a:path>
              <a:path w="2324100" h="904239">
                <a:moveTo>
                  <a:pt x="2209546" y="451866"/>
                </a:moveTo>
                <a:lnTo>
                  <a:pt x="2203716" y="402069"/>
                </a:lnTo>
                <a:lnTo>
                  <a:pt x="2186178" y="360172"/>
                </a:lnTo>
                <a:lnTo>
                  <a:pt x="2157882" y="328739"/>
                </a:lnTo>
                <a:lnTo>
                  <a:pt x="2119503" y="310642"/>
                </a:lnTo>
                <a:lnTo>
                  <a:pt x="2115439" y="322072"/>
                </a:lnTo>
                <a:lnTo>
                  <a:pt x="2131796" y="329171"/>
                </a:lnTo>
                <a:lnTo>
                  <a:pt x="2145855" y="339001"/>
                </a:lnTo>
                <a:lnTo>
                  <a:pt x="2174379" y="384505"/>
                </a:lnTo>
                <a:lnTo>
                  <a:pt x="2182711" y="426275"/>
                </a:lnTo>
                <a:lnTo>
                  <a:pt x="2183765" y="450342"/>
                </a:lnTo>
                <a:lnTo>
                  <a:pt x="2182711" y="475284"/>
                </a:lnTo>
                <a:lnTo>
                  <a:pt x="2174329" y="518248"/>
                </a:lnTo>
                <a:lnTo>
                  <a:pt x="2145855" y="564502"/>
                </a:lnTo>
                <a:lnTo>
                  <a:pt x="2115947" y="581533"/>
                </a:lnTo>
                <a:lnTo>
                  <a:pt x="2119503" y="592963"/>
                </a:lnTo>
                <a:lnTo>
                  <a:pt x="2157996" y="574903"/>
                </a:lnTo>
                <a:lnTo>
                  <a:pt x="2186305" y="543687"/>
                </a:lnTo>
                <a:lnTo>
                  <a:pt x="2203729" y="501789"/>
                </a:lnTo>
                <a:lnTo>
                  <a:pt x="2208085" y="477824"/>
                </a:lnTo>
                <a:lnTo>
                  <a:pt x="2209546" y="451866"/>
                </a:lnTo>
                <a:close/>
              </a:path>
              <a:path w="2324100" h="904239">
                <a:moveTo>
                  <a:pt x="2323973" y="0"/>
                </a:moveTo>
                <a:lnTo>
                  <a:pt x="2242947" y="0"/>
                </a:lnTo>
                <a:lnTo>
                  <a:pt x="2242947" y="15240"/>
                </a:lnTo>
                <a:lnTo>
                  <a:pt x="2293239" y="15240"/>
                </a:lnTo>
                <a:lnTo>
                  <a:pt x="2293239" y="890270"/>
                </a:lnTo>
                <a:lnTo>
                  <a:pt x="2242947" y="890270"/>
                </a:lnTo>
                <a:lnTo>
                  <a:pt x="2242947" y="904240"/>
                </a:lnTo>
                <a:lnTo>
                  <a:pt x="2323973" y="904240"/>
                </a:lnTo>
                <a:lnTo>
                  <a:pt x="2323973" y="890270"/>
                </a:lnTo>
                <a:lnTo>
                  <a:pt x="2323973" y="15240"/>
                </a:lnTo>
                <a:lnTo>
                  <a:pt x="232397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2971800" y="3276600"/>
            <a:ext cx="6805930" cy="291338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495"/>
              </a:spcBef>
              <a:tabLst>
                <a:tab pos="1485265" algn="l"/>
                <a:tab pos="4623435" algn="l"/>
                <a:tab pos="5259070" algn="l"/>
              </a:tabLst>
            </a:pPr>
            <a:r>
              <a:rPr sz="2800" dirty="0">
                <a:solidFill>
                  <a:srgbClr val="FFC000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FFC000"/>
                </a:solidFill>
                <a:latin typeface="Cambria Math"/>
                <a:cs typeface="Cambria Math"/>
              </a:rPr>
              <a:t>𝟏</a:t>
            </a:r>
            <a:r>
              <a:rPr sz="3075" spc="607" baseline="-16260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3075" spc="300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11</a:t>
            </a:r>
            <a:r>
              <a:rPr sz="3075" spc="322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7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𝐼</a:t>
            </a:r>
            <a:r>
              <a:rPr sz="3075" baseline="-16260" dirty="0">
                <a:latin typeface="Cambria Math"/>
                <a:cs typeface="Cambria Math"/>
              </a:rPr>
              <a:t>2</a:t>
            </a:r>
            <a:r>
              <a:rPr sz="3075" spc="322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7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21</a:t>
            </a:r>
            <a:r>
              <a:rPr sz="3075" spc="330" baseline="-1626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3</a:t>
            </a:r>
            <a:r>
              <a:rPr sz="3075" spc="202" baseline="-16260" dirty="0">
                <a:latin typeface="Cambria Math"/>
                <a:cs typeface="Cambria Math"/>
              </a:rPr>
              <a:t> </a:t>
            </a:r>
            <a:r>
              <a:rPr sz="2800" spc="45" dirty="0">
                <a:latin typeface="Cambria Math"/>
                <a:cs typeface="Cambria Math"/>
              </a:rPr>
              <a:t>∙</a:t>
            </a:r>
            <a:r>
              <a:rPr sz="2800" dirty="0">
                <a:latin typeface="Cambria Math"/>
                <a:cs typeface="Cambria Math"/>
              </a:rPr>
              <a:t>	𝑤</a:t>
            </a:r>
            <a:r>
              <a:rPr sz="3075" baseline="-16260" dirty="0">
                <a:latin typeface="Cambria Math"/>
                <a:cs typeface="Cambria Math"/>
              </a:rPr>
              <a:t>31</a:t>
            </a:r>
            <a:r>
              <a:rPr sz="3075" spc="375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FFC000"/>
                </a:solidFill>
                <a:latin typeface="Cambria Math"/>
                <a:cs typeface="Cambria Math"/>
              </a:rPr>
              <a:t>𝒃</a:t>
            </a:r>
            <a:r>
              <a:rPr sz="3075" spc="-37" baseline="-16260" dirty="0">
                <a:solidFill>
                  <a:srgbClr val="FFC000"/>
                </a:solidFill>
                <a:latin typeface="Cambria Math"/>
                <a:cs typeface="Cambria Math"/>
              </a:rPr>
              <a:t>𝟏</a:t>
            </a:r>
            <a:endParaRPr sz="3075" baseline="-16260" dirty="0">
              <a:latin typeface="Cambria Math"/>
              <a:cs typeface="Cambria Math"/>
            </a:endParaRPr>
          </a:p>
          <a:p>
            <a:pPr marL="138430">
              <a:lnSpc>
                <a:spcPct val="100000"/>
              </a:lnSpc>
              <a:spcBef>
                <a:spcPts val="390"/>
              </a:spcBef>
              <a:tabLst>
                <a:tab pos="1395730" algn="l"/>
                <a:tab pos="4187825" algn="l"/>
                <a:tab pos="4631055" algn="l"/>
                <a:tab pos="5911850" algn="l"/>
                <a:tab pos="6334125" algn="l"/>
              </a:tabLst>
            </a:pPr>
            <a:r>
              <a:rPr sz="2800" dirty="0">
                <a:solidFill>
                  <a:srgbClr val="92D050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92D050"/>
                </a:solidFill>
                <a:latin typeface="Cambria Math"/>
                <a:cs typeface="Cambria Math"/>
              </a:rPr>
              <a:t>𝟐</a:t>
            </a:r>
            <a:r>
              <a:rPr sz="3075" spc="607" baseline="-16260" dirty="0">
                <a:solidFill>
                  <a:srgbClr val="92D05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3075" spc="307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8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12</a:t>
            </a:r>
            <a:r>
              <a:rPr sz="3075" spc="315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7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𝐼</a:t>
            </a:r>
            <a:r>
              <a:rPr sz="3075" baseline="-16260" dirty="0">
                <a:latin typeface="Cambria Math"/>
                <a:cs typeface="Cambria Math"/>
              </a:rPr>
              <a:t>2</a:t>
            </a:r>
            <a:r>
              <a:rPr sz="3075" spc="315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7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𝑤</a:t>
            </a:r>
            <a:r>
              <a:rPr sz="3075" spc="-37" baseline="-16260" dirty="0">
                <a:latin typeface="Cambria Math"/>
                <a:cs typeface="Cambria Math"/>
              </a:rPr>
              <a:t>22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3</a:t>
            </a:r>
            <a:r>
              <a:rPr sz="3075" spc="322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7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𝑤</a:t>
            </a:r>
            <a:r>
              <a:rPr sz="3075" spc="-37" baseline="-16260" dirty="0">
                <a:latin typeface="Cambria Math"/>
                <a:cs typeface="Cambria Math"/>
              </a:rPr>
              <a:t>32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solidFill>
                  <a:srgbClr val="92D050"/>
                </a:solidFill>
                <a:latin typeface="Cambria Math"/>
                <a:cs typeface="Cambria Math"/>
              </a:rPr>
              <a:t>𝒃</a:t>
            </a:r>
            <a:r>
              <a:rPr sz="3075" spc="-37" baseline="-16260" dirty="0">
                <a:solidFill>
                  <a:srgbClr val="92D050"/>
                </a:solidFill>
                <a:latin typeface="Cambria Math"/>
                <a:cs typeface="Cambria Math"/>
              </a:rPr>
              <a:t>𝟐</a:t>
            </a:r>
            <a:endParaRPr sz="3075" baseline="-16260" dirty="0">
              <a:latin typeface="Cambria Math"/>
              <a:cs typeface="Cambria Math"/>
            </a:endParaRPr>
          </a:p>
          <a:p>
            <a:pPr marL="136525">
              <a:lnSpc>
                <a:spcPct val="100000"/>
              </a:lnSpc>
              <a:spcBef>
                <a:spcPts val="350"/>
              </a:spcBef>
              <a:tabLst>
                <a:tab pos="1393825" algn="l"/>
                <a:tab pos="4186554" algn="l"/>
                <a:tab pos="4629785" algn="l"/>
              </a:tabLst>
            </a:pPr>
            <a:r>
              <a:rPr sz="2800" dirty="0">
                <a:solidFill>
                  <a:srgbClr val="00AFEF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00AFEF"/>
                </a:solidFill>
                <a:latin typeface="Cambria Math"/>
                <a:cs typeface="Cambria Math"/>
              </a:rPr>
              <a:t>𝟑</a:t>
            </a:r>
            <a:r>
              <a:rPr sz="3075" spc="607" baseline="-1626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3075" spc="315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6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13</a:t>
            </a:r>
            <a:r>
              <a:rPr sz="3075" spc="322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7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𝐼</a:t>
            </a:r>
            <a:r>
              <a:rPr sz="3075" baseline="-16260" dirty="0">
                <a:latin typeface="Cambria Math"/>
                <a:cs typeface="Cambria Math"/>
              </a:rPr>
              <a:t>2</a:t>
            </a:r>
            <a:r>
              <a:rPr sz="3075" spc="322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75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𝑤</a:t>
            </a:r>
            <a:r>
              <a:rPr sz="3075" spc="-37" baseline="-16260" dirty="0">
                <a:latin typeface="Cambria Math"/>
                <a:cs typeface="Cambria Math"/>
              </a:rPr>
              <a:t>23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3</a:t>
            </a:r>
            <a:r>
              <a:rPr sz="3075" spc="359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33</a:t>
            </a:r>
            <a:r>
              <a:rPr sz="3075" spc="359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45" dirty="0"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00AFEF"/>
                </a:solidFill>
                <a:latin typeface="Cambria Math"/>
                <a:cs typeface="Cambria Math"/>
              </a:rPr>
              <a:t>𝒃</a:t>
            </a:r>
            <a:r>
              <a:rPr sz="3075" spc="-37" baseline="-16260" dirty="0">
                <a:solidFill>
                  <a:srgbClr val="00AFEF"/>
                </a:solidFill>
                <a:latin typeface="Cambria Math"/>
                <a:cs typeface="Cambria Math"/>
              </a:rPr>
              <a:t>𝟑</a:t>
            </a:r>
            <a:endParaRPr sz="3075" baseline="-16260" dirty="0">
              <a:latin typeface="Cambria Math"/>
              <a:cs typeface="Cambria Math"/>
            </a:endParaRPr>
          </a:p>
          <a:p>
            <a:pPr marL="86995">
              <a:lnSpc>
                <a:spcPct val="100000"/>
              </a:lnSpc>
              <a:spcBef>
                <a:spcPts val="350"/>
              </a:spcBef>
              <a:tabLst>
                <a:tab pos="1344295" algn="l"/>
                <a:tab pos="4136390" algn="l"/>
                <a:tab pos="4580255" algn="l"/>
              </a:tabLst>
            </a:pPr>
            <a:r>
              <a:rPr sz="2800" dirty="0">
                <a:solidFill>
                  <a:srgbClr val="001F5F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001F5F"/>
                </a:solidFill>
                <a:latin typeface="Cambria Math"/>
                <a:cs typeface="Cambria Math"/>
              </a:rPr>
              <a:t>𝟒</a:t>
            </a:r>
            <a:r>
              <a:rPr sz="3075" spc="607" baseline="-16260" dirty="0">
                <a:solidFill>
                  <a:srgbClr val="001F5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3075" spc="307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7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14</a:t>
            </a:r>
            <a:r>
              <a:rPr sz="3075" spc="315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7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𝐼</a:t>
            </a:r>
            <a:r>
              <a:rPr sz="3075" baseline="-16260" dirty="0">
                <a:latin typeface="Cambria Math"/>
                <a:cs typeface="Cambria Math"/>
              </a:rPr>
              <a:t>2</a:t>
            </a:r>
            <a:r>
              <a:rPr sz="3075" spc="307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8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𝑤</a:t>
            </a:r>
            <a:r>
              <a:rPr sz="3075" spc="-37" baseline="-16260" dirty="0">
                <a:latin typeface="Cambria Math"/>
                <a:cs typeface="Cambria Math"/>
              </a:rPr>
              <a:t>24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3</a:t>
            </a:r>
            <a:r>
              <a:rPr sz="3075" spc="352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4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34</a:t>
            </a:r>
            <a:r>
              <a:rPr sz="3075" spc="352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50" dirty="0"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mbria Math"/>
                <a:cs typeface="Cambria Math"/>
              </a:rPr>
              <a:t>𝒃</a:t>
            </a:r>
            <a:r>
              <a:rPr sz="3075" spc="-37" baseline="-16260" dirty="0">
                <a:solidFill>
                  <a:srgbClr val="001F5F"/>
                </a:solidFill>
                <a:latin typeface="Cambria Math"/>
                <a:cs typeface="Cambria Math"/>
              </a:rPr>
              <a:t>𝟒</a:t>
            </a:r>
            <a:endParaRPr sz="3075" baseline="-16260" dirty="0">
              <a:latin typeface="Cambria Math"/>
              <a:cs typeface="Cambria Math"/>
            </a:endParaRPr>
          </a:p>
          <a:p>
            <a:pPr marL="88900">
              <a:lnSpc>
                <a:spcPct val="100000"/>
              </a:lnSpc>
              <a:spcBef>
                <a:spcPts val="350"/>
              </a:spcBef>
              <a:tabLst>
                <a:tab pos="1345565" algn="l"/>
                <a:tab pos="4138295" algn="l"/>
                <a:tab pos="4581525" algn="l"/>
                <a:tab pos="5862320" algn="l"/>
                <a:tab pos="6283960" algn="l"/>
              </a:tabLst>
            </a:pPr>
            <a:r>
              <a:rPr sz="2800" dirty="0">
                <a:solidFill>
                  <a:srgbClr val="6F2F9F"/>
                </a:solidFill>
                <a:latin typeface="Cambria Math"/>
                <a:cs typeface="Cambria Math"/>
              </a:rPr>
              <a:t>𝑶</a:t>
            </a:r>
            <a:r>
              <a:rPr sz="3075" baseline="-16260" dirty="0">
                <a:solidFill>
                  <a:srgbClr val="6F2F9F"/>
                </a:solidFill>
                <a:latin typeface="Cambria Math"/>
                <a:cs typeface="Cambria Math"/>
              </a:rPr>
              <a:t>𝟓</a:t>
            </a:r>
            <a:r>
              <a:rPr sz="3075" spc="607" baseline="-16260" dirty="0">
                <a:solidFill>
                  <a:srgbClr val="6F2F9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𝜎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3075" spc="307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8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15</a:t>
            </a:r>
            <a:r>
              <a:rPr sz="3075" spc="307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7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𝐼</a:t>
            </a:r>
            <a:r>
              <a:rPr sz="3075" baseline="-16260" dirty="0">
                <a:latin typeface="Cambria Math"/>
                <a:cs typeface="Cambria Math"/>
              </a:rPr>
              <a:t>2</a:t>
            </a:r>
            <a:r>
              <a:rPr sz="3075" spc="315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7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𝑤</a:t>
            </a:r>
            <a:r>
              <a:rPr sz="3075" spc="-37" baseline="-16260" dirty="0">
                <a:latin typeface="Cambria Math"/>
                <a:cs typeface="Cambria Math"/>
              </a:rPr>
              <a:t>25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𝐼</a:t>
            </a:r>
            <a:r>
              <a:rPr sz="3075" baseline="-16260" dirty="0">
                <a:latin typeface="Cambria Math"/>
                <a:cs typeface="Cambria Math"/>
              </a:rPr>
              <a:t>3</a:t>
            </a:r>
            <a:r>
              <a:rPr sz="3075" spc="322" baseline="-1626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75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𝑤</a:t>
            </a:r>
            <a:r>
              <a:rPr sz="3075" spc="-37" baseline="-16260" dirty="0">
                <a:latin typeface="Cambria Math"/>
                <a:cs typeface="Cambria Math"/>
              </a:rPr>
              <a:t>35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+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solidFill>
                  <a:srgbClr val="6F2F9F"/>
                </a:solidFill>
                <a:latin typeface="Cambria Math"/>
                <a:cs typeface="Cambria Math"/>
              </a:rPr>
              <a:t>𝒃</a:t>
            </a:r>
            <a:r>
              <a:rPr sz="3075" spc="-37" baseline="-16260" dirty="0">
                <a:solidFill>
                  <a:srgbClr val="6F2F9F"/>
                </a:solidFill>
                <a:latin typeface="Cambria Math"/>
                <a:cs typeface="Cambria Math"/>
              </a:rPr>
              <a:t>𝟓</a:t>
            </a:r>
            <a:endParaRPr sz="3075" baseline="-16260" dirty="0">
              <a:latin typeface="Cambria Math"/>
              <a:cs typeface="Cambria Math"/>
            </a:endParaRPr>
          </a:p>
          <a:p>
            <a:pPr marL="1530350">
              <a:lnSpc>
                <a:spcPct val="100000"/>
              </a:lnSpc>
              <a:spcBef>
                <a:spcPts val="1939"/>
              </a:spcBef>
            </a:pPr>
            <a:r>
              <a:rPr sz="1800" i="1" dirty="0">
                <a:latin typeface="Century Gothic"/>
                <a:cs typeface="Century Gothic"/>
              </a:rPr>
              <a:t>Situation:</a:t>
            </a:r>
            <a:r>
              <a:rPr sz="1800" i="1" spc="-7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ambria Math"/>
                <a:cs typeface="Cambria Math"/>
              </a:rPr>
              <a:t>𝐼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39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0,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𝐼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39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0,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𝐼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39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0.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4542" y="2323185"/>
            <a:ext cx="2583180" cy="282575"/>
          </a:xfrm>
          <a:custGeom>
            <a:avLst/>
            <a:gdLst/>
            <a:ahLst/>
            <a:cxnLst/>
            <a:rect l="l" t="t" r="r" b="b"/>
            <a:pathLst>
              <a:path w="2583179" h="282575">
                <a:moveTo>
                  <a:pt x="2492959" y="0"/>
                </a:moveTo>
                <a:lnTo>
                  <a:pt x="2488895" y="11430"/>
                </a:lnTo>
                <a:lnTo>
                  <a:pt x="2505258" y="18522"/>
                </a:lnTo>
                <a:lnTo>
                  <a:pt x="2519311" y="28352"/>
                </a:lnTo>
                <a:lnTo>
                  <a:pt x="2547845" y="73852"/>
                </a:lnTo>
                <a:lnTo>
                  <a:pt x="2556175" y="115623"/>
                </a:lnTo>
                <a:lnTo>
                  <a:pt x="2557221" y="139700"/>
                </a:lnTo>
                <a:lnTo>
                  <a:pt x="2556173" y="164635"/>
                </a:lnTo>
                <a:lnTo>
                  <a:pt x="2547791" y="207601"/>
                </a:lnTo>
                <a:lnTo>
                  <a:pt x="2519295" y="253857"/>
                </a:lnTo>
                <a:lnTo>
                  <a:pt x="2489276" y="270891"/>
                </a:lnTo>
                <a:lnTo>
                  <a:pt x="2492959" y="282321"/>
                </a:lnTo>
                <a:lnTo>
                  <a:pt x="2531456" y="264255"/>
                </a:lnTo>
                <a:lnTo>
                  <a:pt x="2559761" y="233045"/>
                </a:lnTo>
                <a:lnTo>
                  <a:pt x="2577191" y="191135"/>
                </a:lnTo>
                <a:lnTo>
                  <a:pt x="2583002" y="141224"/>
                </a:lnTo>
                <a:lnTo>
                  <a:pt x="2581529" y="115341"/>
                </a:lnTo>
                <a:lnTo>
                  <a:pt x="2569821" y="69482"/>
                </a:lnTo>
                <a:lnTo>
                  <a:pt x="2546751" y="32146"/>
                </a:lnTo>
                <a:lnTo>
                  <a:pt x="2513414" y="7381"/>
                </a:lnTo>
                <a:lnTo>
                  <a:pt x="2492959" y="0"/>
                </a:lnTo>
                <a:close/>
              </a:path>
              <a:path w="2583179" h="282575">
                <a:moveTo>
                  <a:pt x="90042" y="0"/>
                </a:moveTo>
                <a:lnTo>
                  <a:pt x="51623" y="18097"/>
                </a:lnTo>
                <a:lnTo>
                  <a:pt x="23291" y="49530"/>
                </a:lnTo>
                <a:lnTo>
                  <a:pt x="5821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56" y="213090"/>
                </a:lnTo>
                <a:lnTo>
                  <a:pt x="36100" y="250281"/>
                </a:lnTo>
                <a:lnTo>
                  <a:pt x="69514" y="274943"/>
                </a:lnTo>
                <a:lnTo>
                  <a:pt x="90042" y="282321"/>
                </a:lnTo>
                <a:lnTo>
                  <a:pt x="93611" y="270891"/>
                </a:lnTo>
                <a:lnTo>
                  <a:pt x="77521" y="263773"/>
                </a:lnTo>
                <a:lnTo>
                  <a:pt x="63638" y="253857"/>
                </a:lnTo>
                <a:lnTo>
                  <a:pt x="35167" y="207601"/>
                </a:lnTo>
                <a:lnTo>
                  <a:pt x="26790" y="164635"/>
                </a:lnTo>
                <a:lnTo>
                  <a:pt x="25742" y="139700"/>
                </a:lnTo>
                <a:lnTo>
                  <a:pt x="26790" y="115623"/>
                </a:lnTo>
                <a:lnTo>
                  <a:pt x="35167" y="73852"/>
                </a:lnTo>
                <a:lnTo>
                  <a:pt x="63750" y="28352"/>
                </a:lnTo>
                <a:lnTo>
                  <a:pt x="9405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6112" y="2233092"/>
            <a:ext cx="432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C000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FFC000"/>
                </a:solidFill>
                <a:latin typeface="Cambria Math"/>
                <a:cs typeface="Cambria Math"/>
              </a:rPr>
              <a:t>𝟏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0912" y="2233092"/>
            <a:ext cx="432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92D050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92D050"/>
                </a:solidFill>
                <a:latin typeface="Cambria Math"/>
                <a:cs typeface="Cambria Math"/>
              </a:rPr>
              <a:t>𝟐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3831" y="2233092"/>
            <a:ext cx="432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AFEF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00AFEF"/>
                </a:solidFill>
                <a:latin typeface="Cambria Math"/>
                <a:cs typeface="Cambria Math"/>
              </a:rPr>
              <a:t>𝟑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6752" y="2233092"/>
            <a:ext cx="4324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1F5F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001F5F"/>
                </a:solidFill>
                <a:latin typeface="Cambria Math"/>
                <a:cs typeface="Cambria Math"/>
              </a:rPr>
              <a:t>𝟒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672" y="2233092"/>
            <a:ext cx="1148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8490" algn="l"/>
              </a:tabLst>
            </a:pPr>
            <a:r>
              <a:rPr sz="2400" spc="-25" dirty="0">
                <a:solidFill>
                  <a:srgbClr val="6F2F9F"/>
                </a:solidFill>
                <a:latin typeface="Cambria Math"/>
                <a:cs typeface="Cambria Math"/>
              </a:rPr>
              <a:t>𝑶</a:t>
            </a:r>
            <a:r>
              <a:rPr sz="2625" spc="-37" baseline="-15873" dirty="0">
                <a:solidFill>
                  <a:srgbClr val="6F2F9F"/>
                </a:solidFill>
                <a:latin typeface="Cambria Math"/>
                <a:cs typeface="Cambria Math"/>
              </a:rPr>
              <a:t>𝟓</a:t>
            </a:r>
            <a:r>
              <a:rPr sz="2625" baseline="-15873" dirty="0">
                <a:solidFill>
                  <a:srgbClr val="6F2F9F"/>
                </a:solidFill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68892" y="2012797"/>
            <a:ext cx="2505710" cy="904240"/>
          </a:xfrm>
          <a:custGeom>
            <a:avLst/>
            <a:gdLst/>
            <a:ahLst/>
            <a:cxnLst/>
            <a:rect l="l" t="t" r="r" b="b"/>
            <a:pathLst>
              <a:path w="2505709" h="904239">
                <a:moveTo>
                  <a:pt x="94107" y="321818"/>
                </a:moveTo>
                <a:lnTo>
                  <a:pt x="90043" y="310388"/>
                </a:lnTo>
                <a:lnTo>
                  <a:pt x="69583" y="317779"/>
                </a:lnTo>
                <a:lnTo>
                  <a:pt x="51650" y="328498"/>
                </a:lnTo>
                <a:lnTo>
                  <a:pt x="23368" y="359918"/>
                </a:lnTo>
                <a:lnTo>
                  <a:pt x="5867" y="401815"/>
                </a:lnTo>
                <a:lnTo>
                  <a:pt x="0" y="451612"/>
                </a:lnTo>
                <a:lnTo>
                  <a:pt x="1447" y="477570"/>
                </a:lnTo>
                <a:lnTo>
                  <a:pt x="13068" y="523481"/>
                </a:lnTo>
                <a:lnTo>
                  <a:pt x="36118" y="560679"/>
                </a:lnTo>
                <a:lnTo>
                  <a:pt x="69507" y="585343"/>
                </a:lnTo>
                <a:lnTo>
                  <a:pt x="90043" y="592709"/>
                </a:lnTo>
                <a:lnTo>
                  <a:pt x="93599" y="581279"/>
                </a:lnTo>
                <a:lnTo>
                  <a:pt x="77546" y="574167"/>
                </a:lnTo>
                <a:lnTo>
                  <a:pt x="63690" y="564248"/>
                </a:lnTo>
                <a:lnTo>
                  <a:pt x="35204" y="517994"/>
                </a:lnTo>
                <a:lnTo>
                  <a:pt x="26822" y="475030"/>
                </a:lnTo>
                <a:lnTo>
                  <a:pt x="25781" y="450088"/>
                </a:lnTo>
                <a:lnTo>
                  <a:pt x="26822" y="426021"/>
                </a:lnTo>
                <a:lnTo>
                  <a:pt x="35204" y="384251"/>
                </a:lnTo>
                <a:lnTo>
                  <a:pt x="63792" y="338747"/>
                </a:lnTo>
                <a:lnTo>
                  <a:pt x="77812" y="328917"/>
                </a:lnTo>
                <a:lnTo>
                  <a:pt x="94107" y="321818"/>
                </a:lnTo>
                <a:close/>
              </a:path>
              <a:path w="2505709" h="904239">
                <a:moveTo>
                  <a:pt x="2391029" y="451612"/>
                </a:moveTo>
                <a:lnTo>
                  <a:pt x="2385149" y="401815"/>
                </a:lnTo>
                <a:lnTo>
                  <a:pt x="2367661" y="359918"/>
                </a:lnTo>
                <a:lnTo>
                  <a:pt x="2339365" y="328485"/>
                </a:lnTo>
                <a:lnTo>
                  <a:pt x="2300986" y="310388"/>
                </a:lnTo>
                <a:lnTo>
                  <a:pt x="2296922" y="321818"/>
                </a:lnTo>
                <a:lnTo>
                  <a:pt x="2313279" y="328917"/>
                </a:lnTo>
                <a:lnTo>
                  <a:pt x="2327325" y="338747"/>
                </a:lnTo>
                <a:lnTo>
                  <a:pt x="2355862" y="384251"/>
                </a:lnTo>
                <a:lnTo>
                  <a:pt x="2364194" y="426021"/>
                </a:lnTo>
                <a:lnTo>
                  <a:pt x="2365248" y="450088"/>
                </a:lnTo>
                <a:lnTo>
                  <a:pt x="2364194" y="475030"/>
                </a:lnTo>
                <a:lnTo>
                  <a:pt x="2355812" y="517994"/>
                </a:lnTo>
                <a:lnTo>
                  <a:pt x="2327313" y="564248"/>
                </a:lnTo>
                <a:lnTo>
                  <a:pt x="2297303" y="581279"/>
                </a:lnTo>
                <a:lnTo>
                  <a:pt x="2300986" y="592709"/>
                </a:lnTo>
                <a:lnTo>
                  <a:pt x="2339479" y="574649"/>
                </a:lnTo>
                <a:lnTo>
                  <a:pt x="2367788" y="543433"/>
                </a:lnTo>
                <a:lnTo>
                  <a:pt x="2385212" y="501535"/>
                </a:lnTo>
                <a:lnTo>
                  <a:pt x="2389568" y="477570"/>
                </a:lnTo>
                <a:lnTo>
                  <a:pt x="2391029" y="451612"/>
                </a:lnTo>
                <a:close/>
              </a:path>
              <a:path w="2505709" h="904239">
                <a:moveTo>
                  <a:pt x="2505456" y="0"/>
                </a:moveTo>
                <a:lnTo>
                  <a:pt x="2424430" y="0"/>
                </a:lnTo>
                <a:lnTo>
                  <a:pt x="2424430" y="15240"/>
                </a:lnTo>
                <a:lnTo>
                  <a:pt x="2474722" y="15240"/>
                </a:lnTo>
                <a:lnTo>
                  <a:pt x="2474722" y="889000"/>
                </a:lnTo>
                <a:lnTo>
                  <a:pt x="2424430" y="889000"/>
                </a:lnTo>
                <a:lnTo>
                  <a:pt x="2424430" y="904240"/>
                </a:lnTo>
                <a:lnTo>
                  <a:pt x="2505456" y="904240"/>
                </a:lnTo>
                <a:lnTo>
                  <a:pt x="2505456" y="889000"/>
                </a:lnTo>
                <a:lnTo>
                  <a:pt x="2505456" y="15240"/>
                </a:lnTo>
                <a:lnTo>
                  <a:pt x="2505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09187" y="2012797"/>
            <a:ext cx="1292860" cy="904240"/>
          </a:xfrm>
          <a:custGeom>
            <a:avLst/>
            <a:gdLst/>
            <a:ahLst/>
            <a:cxnLst/>
            <a:rect l="l" t="t" r="r" b="b"/>
            <a:pathLst>
              <a:path w="1292860" h="904239">
                <a:moveTo>
                  <a:pt x="80899" y="0"/>
                </a:moveTo>
                <a:lnTo>
                  <a:pt x="0" y="0"/>
                </a:lnTo>
                <a:lnTo>
                  <a:pt x="0" y="15240"/>
                </a:lnTo>
                <a:lnTo>
                  <a:pt x="0" y="889000"/>
                </a:lnTo>
                <a:lnTo>
                  <a:pt x="0" y="904240"/>
                </a:lnTo>
                <a:lnTo>
                  <a:pt x="80899" y="904240"/>
                </a:lnTo>
                <a:lnTo>
                  <a:pt x="80899" y="889000"/>
                </a:lnTo>
                <a:lnTo>
                  <a:pt x="30607" y="889000"/>
                </a:lnTo>
                <a:lnTo>
                  <a:pt x="30607" y="15240"/>
                </a:lnTo>
                <a:lnTo>
                  <a:pt x="80899" y="15240"/>
                </a:lnTo>
                <a:lnTo>
                  <a:pt x="80899" y="0"/>
                </a:lnTo>
                <a:close/>
              </a:path>
              <a:path w="1292860" h="904239">
                <a:moveTo>
                  <a:pt x="208788" y="321818"/>
                </a:moveTo>
                <a:lnTo>
                  <a:pt x="204724" y="310388"/>
                </a:lnTo>
                <a:lnTo>
                  <a:pt x="184264" y="317779"/>
                </a:lnTo>
                <a:lnTo>
                  <a:pt x="166331" y="328498"/>
                </a:lnTo>
                <a:lnTo>
                  <a:pt x="138049" y="359918"/>
                </a:lnTo>
                <a:lnTo>
                  <a:pt x="120548" y="401815"/>
                </a:lnTo>
                <a:lnTo>
                  <a:pt x="114681" y="451612"/>
                </a:lnTo>
                <a:lnTo>
                  <a:pt x="116128" y="477570"/>
                </a:lnTo>
                <a:lnTo>
                  <a:pt x="127749" y="523481"/>
                </a:lnTo>
                <a:lnTo>
                  <a:pt x="150799" y="560679"/>
                </a:lnTo>
                <a:lnTo>
                  <a:pt x="184188" y="585343"/>
                </a:lnTo>
                <a:lnTo>
                  <a:pt x="204724" y="592709"/>
                </a:lnTo>
                <a:lnTo>
                  <a:pt x="208280" y="581279"/>
                </a:lnTo>
                <a:lnTo>
                  <a:pt x="192227" y="574167"/>
                </a:lnTo>
                <a:lnTo>
                  <a:pt x="178358" y="564248"/>
                </a:lnTo>
                <a:lnTo>
                  <a:pt x="149885" y="517994"/>
                </a:lnTo>
                <a:lnTo>
                  <a:pt x="141503" y="475030"/>
                </a:lnTo>
                <a:lnTo>
                  <a:pt x="140462" y="450088"/>
                </a:lnTo>
                <a:lnTo>
                  <a:pt x="141503" y="426021"/>
                </a:lnTo>
                <a:lnTo>
                  <a:pt x="149885" y="384251"/>
                </a:lnTo>
                <a:lnTo>
                  <a:pt x="178473" y="338747"/>
                </a:lnTo>
                <a:lnTo>
                  <a:pt x="192493" y="328917"/>
                </a:lnTo>
                <a:lnTo>
                  <a:pt x="208788" y="321818"/>
                </a:lnTo>
                <a:close/>
              </a:path>
              <a:path w="1292860" h="904239">
                <a:moveTo>
                  <a:pt x="1292606" y="451612"/>
                </a:moveTo>
                <a:lnTo>
                  <a:pt x="1286725" y="401815"/>
                </a:lnTo>
                <a:lnTo>
                  <a:pt x="1269238" y="359918"/>
                </a:lnTo>
                <a:lnTo>
                  <a:pt x="1240942" y="328485"/>
                </a:lnTo>
                <a:lnTo>
                  <a:pt x="1202563" y="310388"/>
                </a:lnTo>
                <a:lnTo>
                  <a:pt x="1198499" y="321818"/>
                </a:lnTo>
                <a:lnTo>
                  <a:pt x="1214856" y="328917"/>
                </a:lnTo>
                <a:lnTo>
                  <a:pt x="1228915" y="338747"/>
                </a:lnTo>
                <a:lnTo>
                  <a:pt x="1257439" y="384251"/>
                </a:lnTo>
                <a:lnTo>
                  <a:pt x="1265770" y="426021"/>
                </a:lnTo>
                <a:lnTo>
                  <a:pt x="1266825" y="450088"/>
                </a:lnTo>
                <a:lnTo>
                  <a:pt x="1265770" y="475030"/>
                </a:lnTo>
                <a:lnTo>
                  <a:pt x="1257388" y="517994"/>
                </a:lnTo>
                <a:lnTo>
                  <a:pt x="1228890" y="564248"/>
                </a:lnTo>
                <a:lnTo>
                  <a:pt x="1198880" y="581279"/>
                </a:lnTo>
                <a:lnTo>
                  <a:pt x="1202563" y="592709"/>
                </a:lnTo>
                <a:lnTo>
                  <a:pt x="1241056" y="574649"/>
                </a:lnTo>
                <a:lnTo>
                  <a:pt x="1269365" y="543433"/>
                </a:lnTo>
                <a:lnTo>
                  <a:pt x="1286789" y="501535"/>
                </a:lnTo>
                <a:lnTo>
                  <a:pt x="1291145" y="477570"/>
                </a:lnTo>
                <a:lnTo>
                  <a:pt x="1292606" y="45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3398" y="2233092"/>
            <a:ext cx="1347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17830" algn="l"/>
                <a:tab pos="789305" algn="l"/>
                <a:tab pos="1222375" algn="l"/>
              </a:tabLst>
            </a:pPr>
            <a:r>
              <a:rPr sz="2400" spc="-25" dirty="0">
                <a:latin typeface="Cambria Math"/>
                <a:cs typeface="Cambria Math"/>
              </a:rPr>
              <a:t>𝐼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𝐼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𝐼</a:t>
            </a:r>
            <a:r>
              <a:rPr sz="2625" spc="-37" baseline="-15873" dirty="0">
                <a:latin typeface="Cambria Math"/>
                <a:cs typeface="Cambria Math"/>
              </a:rPr>
              <a:t>3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spc="30" dirty="0">
                <a:latin typeface="Cambria Math"/>
                <a:cs typeface="Cambria Math"/>
              </a:rPr>
              <a:t>∙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7905" y="1890496"/>
            <a:ext cx="302133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ts val="2850"/>
              </a:lnSpc>
              <a:spcBef>
                <a:spcPts val="100"/>
              </a:spcBef>
              <a:tabLst>
                <a:tab pos="659765" algn="l"/>
                <a:tab pos="1278255" algn="l"/>
                <a:tab pos="1895475" algn="l"/>
                <a:tab pos="2514600" algn="l"/>
              </a:tabLst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14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15</a:t>
            </a:r>
            <a:endParaRPr sz="1750" dirty="0">
              <a:latin typeface="Cambria Math"/>
              <a:cs typeface="Cambria Math"/>
            </a:endParaRPr>
          </a:p>
          <a:p>
            <a:pPr marL="38100">
              <a:lnSpc>
                <a:spcPts val="2815"/>
              </a:lnSpc>
              <a:tabLst>
                <a:tab pos="656590" algn="l"/>
                <a:tab pos="1273810" algn="l"/>
                <a:tab pos="1892935" algn="l"/>
                <a:tab pos="2511425" algn="l"/>
              </a:tabLst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24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25</a:t>
            </a:r>
            <a:endParaRPr sz="1750" dirty="0">
              <a:latin typeface="Cambria Math"/>
              <a:cs typeface="Cambria Math"/>
            </a:endParaRPr>
          </a:p>
          <a:p>
            <a:pPr marL="38100">
              <a:lnSpc>
                <a:spcPts val="2845"/>
              </a:lnSpc>
              <a:tabLst>
                <a:tab pos="656590" algn="l"/>
                <a:tab pos="1273810" algn="l"/>
                <a:tab pos="1892935" algn="l"/>
                <a:tab pos="2511425" algn="l"/>
              </a:tabLst>
            </a:pP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34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spc="-37" baseline="11574" dirty="0">
                <a:latin typeface="Cambria Math"/>
                <a:cs typeface="Cambria Math"/>
              </a:rPr>
              <a:t>𝑤</a:t>
            </a:r>
            <a:r>
              <a:rPr sz="1750" spc="-25" dirty="0">
                <a:latin typeface="Cambria Math"/>
                <a:cs typeface="Cambria Math"/>
              </a:rPr>
              <a:t>35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11133" y="2233092"/>
            <a:ext cx="27012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8470" algn="l"/>
                <a:tab pos="924560" algn="l"/>
                <a:tab pos="1389380" algn="l"/>
                <a:tab pos="1854200" algn="l"/>
                <a:tab pos="2319020" algn="l"/>
              </a:tabLst>
            </a:pPr>
            <a:r>
              <a:rPr sz="2400" spc="-50" dirty="0">
                <a:latin typeface="Cambria Math"/>
                <a:cs typeface="Cambria Math"/>
              </a:rPr>
              <a:t>+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solidFill>
                  <a:srgbClr val="FFC000"/>
                </a:solidFill>
                <a:latin typeface="Cambria Math"/>
                <a:cs typeface="Cambria Math"/>
              </a:rPr>
              <a:t>𝒃</a:t>
            </a:r>
            <a:r>
              <a:rPr sz="2625" spc="-37" baseline="-15873" dirty="0">
                <a:solidFill>
                  <a:srgbClr val="FFC000"/>
                </a:solidFill>
                <a:latin typeface="Cambria Math"/>
                <a:cs typeface="Cambria Math"/>
              </a:rPr>
              <a:t>𝟏</a:t>
            </a:r>
            <a:r>
              <a:rPr sz="2625" baseline="-15873" dirty="0">
                <a:solidFill>
                  <a:srgbClr val="FFC000"/>
                </a:solidFill>
                <a:latin typeface="Cambria Math"/>
                <a:cs typeface="Cambria Math"/>
              </a:rPr>
              <a:t>	</a:t>
            </a:r>
            <a:r>
              <a:rPr sz="2400" spc="-35" dirty="0">
                <a:solidFill>
                  <a:srgbClr val="92D050"/>
                </a:solidFill>
                <a:latin typeface="Cambria Math"/>
                <a:cs typeface="Cambria Math"/>
              </a:rPr>
              <a:t>𝒃</a:t>
            </a:r>
            <a:r>
              <a:rPr sz="2625" spc="-52" baseline="-15873" dirty="0">
                <a:solidFill>
                  <a:srgbClr val="92D050"/>
                </a:solidFill>
                <a:latin typeface="Cambria Math"/>
                <a:cs typeface="Cambria Math"/>
              </a:rPr>
              <a:t>𝟐</a:t>
            </a:r>
            <a:r>
              <a:rPr sz="2625" baseline="-15873" dirty="0">
                <a:solidFill>
                  <a:srgbClr val="92D050"/>
                </a:solidFill>
                <a:latin typeface="Cambria Math"/>
                <a:cs typeface="Cambria Math"/>
              </a:rPr>
              <a:t>	</a:t>
            </a:r>
            <a:r>
              <a:rPr sz="2400" spc="-25" dirty="0">
                <a:solidFill>
                  <a:srgbClr val="00AFEF"/>
                </a:solidFill>
                <a:latin typeface="Cambria Math"/>
                <a:cs typeface="Cambria Math"/>
              </a:rPr>
              <a:t>𝒃</a:t>
            </a:r>
            <a:r>
              <a:rPr sz="2625" spc="-37" baseline="-15873" dirty="0">
                <a:solidFill>
                  <a:srgbClr val="00AFEF"/>
                </a:solidFill>
                <a:latin typeface="Cambria Math"/>
                <a:cs typeface="Cambria Math"/>
              </a:rPr>
              <a:t>𝟑</a:t>
            </a:r>
            <a:r>
              <a:rPr sz="2625" baseline="-15873" dirty="0">
                <a:solidFill>
                  <a:srgbClr val="00AFEF"/>
                </a:solidFill>
                <a:latin typeface="Cambria Math"/>
                <a:cs typeface="Cambria Math"/>
              </a:rPr>
              <a:t>	</a:t>
            </a:r>
            <a:r>
              <a:rPr sz="2400" spc="-25" dirty="0">
                <a:solidFill>
                  <a:srgbClr val="001F5F"/>
                </a:solidFill>
                <a:latin typeface="Cambria Math"/>
                <a:cs typeface="Cambria Math"/>
              </a:rPr>
              <a:t>𝒃</a:t>
            </a:r>
            <a:r>
              <a:rPr sz="2625" spc="-37" baseline="-15873" dirty="0">
                <a:solidFill>
                  <a:srgbClr val="001F5F"/>
                </a:solidFill>
                <a:latin typeface="Cambria Math"/>
                <a:cs typeface="Cambria Math"/>
              </a:rPr>
              <a:t>𝟒</a:t>
            </a:r>
            <a:r>
              <a:rPr sz="2625" baseline="-15873" dirty="0">
                <a:solidFill>
                  <a:srgbClr val="001F5F"/>
                </a:solidFill>
                <a:latin typeface="Cambria Math"/>
                <a:cs typeface="Cambria Math"/>
              </a:rPr>
              <a:t>	</a:t>
            </a:r>
            <a:r>
              <a:rPr sz="2400" spc="-25" dirty="0">
                <a:solidFill>
                  <a:srgbClr val="6F2F9F"/>
                </a:solidFill>
                <a:latin typeface="Cambria Math"/>
                <a:cs typeface="Cambria Math"/>
              </a:rPr>
              <a:t>𝒃</a:t>
            </a:r>
            <a:r>
              <a:rPr sz="2625" spc="-37" baseline="-15873" dirty="0">
                <a:solidFill>
                  <a:srgbClr val="6F2F9F"/>
                </a:solidFill>
                <a:latin typeface="Cambria Math"/>
                <a:cs typeface="Cambria Math"/>
              </a:rPr>
              <a:t>𝟓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9FF1797-4A11-DE57-D48A-C08915F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– bias vector</a:t>
            </a: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C11256FD-3F11-D12C-0824-23628656A7BD}"/>
              </a:ext>
            </a:extLst>
          </p:cNvPr>
          <p:cNvSpPr/>
          <p:nvPr/>
        </p:nvSpPr>
        <p:spPr>
          <a:xfrm>
            <a:off x="5393945" y="1917710"/>
            <a:ext cx="3453129" cy="901065"/>
          </a:xfrm>
          <a:custGeom>
            <a:avLst/>
            <a:gdLst/>
            <a:ahLst/>
            <a:cxnLst/>
            <a:rect l="l" t="t" r="r" b="b"/>
            <a:pathLst>
              <a:path w="3453129" h="901064">
                <a:moveTo>
                  <a:pt x="3310121" y="0"/>
                </a:moveTo>
                <a:lnTo>
                  <a:pt x="3300596" y="10540"/>
                </a:lnTo>
                <a:lnTo>
                  <a:pt x="3328862" y="47144"/>
                </a:lnTo>
                <a:lnTo>
                  <a:pt x="3353460" y="89534"/>
                </a:lnTo>
                <a:lnTo>
                  <a:pt x="3374391" y="137735"/>
                </a:lnTo>
                <a:lnTo>
                  <a:pt x="3391655" y="191769"/>
                </a:lnTo>
                <a:lnTo>
                  <a:pt x="3402765" y="238494"/>
                </a:lnTo>
                <a:lnTo>
                  <a:pt x="3411406" y="287682"/>
                </a:lnTo>
                <a:lnTo>
                  <a:pt x="3417578" y="339326"/>
                </a:lnTo>
                <a:lnTo>
                  <a:pt x="3421282" y="393421"/>
                </a:lnTo>
                <a:lnTo>
                  <a:pt x="3422516" y="449960"/>
                </a:lnTo>
                <a:lnTo>
                  <a:pt x="3421282" y="506836"/>
                </a:lnTo>
                <a:lnTo>
                  <a:pt x="3417578" y="561182"/>
                </a:lnTo>
                <a:lnTo>
                  <a:pt x="3411406" y="612998"/>
                </a:lnTo>
                <a:lnTo>
                  <a:pt x="3402765" y="662284"/>
                </a:lnTo>
                <a:lnTo>
                  <a:pt x="3391655" y="709040"/>
                </a:lnTo>
                <a:lnTo>
                  <a:pt x="3374391" y="762948"/>
                </a:lnTo>
                <a:lnTo>
                  <a:pt x="3353460" y="811117"/>
                </a:lnTo>
                <a:lnTo>
                  <a:pt x="3328862" y="853523"/>
                </a:lnTo>
                <a:lnTo>
                  <a:pt x="3300596" y="890142"/>
                </a:lnTo>
                <a:lnTo>
                  <a:pt x="3310121" y="900683"/>
                </a:lnTo>
                <a:lnTo>
                  <a:pt x="3341909" y="864657"/>
                </a:lnTo>
                <a:lnTo>
                  <a:pt x="3370018" y="822499"/>
                </a:lnTo>
                <a:lnTo>
                  <a:pt x="3394435" y="774221"/>
                </a:lnTo>
                <a:lnTo>
                  <a:pt x="3415150" y="719835"/>
                </a:lnTo>
                <a:lnTo>
                  <a:pt x="3428729" y="672271"/>
                </a:lnTo>
                <a:lnTo>
                  <a:pt x="3439290" y="621477"/>
                </a:lnTo>
                <a:lnTo>
                  <a:pt x="3446834" y="567451"/>
                </a:lnTo>
                <a:lnTo>
                  <a:pt x="3451360" y="510194"/>
                </a:lnTo>
                <a:lnTo>
                  <a:pt x="3452869" y="449706"/>
                </a:lnTo>
                <a:lnTo>
                  <a:pt x="3451360" y="389692"/>
                </a:lnTo>
                <a:lnTo>
                  <a:pt x="3446834" y="332793"/>
                </a:lnTo>
                <a:lnTo>
                  <a:pt x="3439290" y="279015"/>
                </a:lnTo>
                <a:lnTo>
                  <a:pt x="3428729" y="228365"/>
                </a:lnTo>
                <a:lnTo>
                  <a:pt x="3415150" y="180847"/>
                </a:lnTo>
                <a:lnTo>
                  <a:pt x="3394435" y="126408"/>
                </a:lnTo>
                <a:lnTo>
                  <a:pt x="3370018" y="78136"/>
                </a:lnTo>
                <a:lnTo>
                  <a:pt x="3341909" y="36008"/>
                </a:lnTo>
                <a:lnTo>
                  <a:pt x="3310121" y="0"/>
                </a:lnTo>
                <a:close/>
              </a:path>
              <a:path w="3453129" h="901064">
                <a:moveTo>
                  <a:pt x="142741" y="0"/>
                </a:moveTo>
                <a:lnTo>
                  <a:pt x="110953" y="36008"/>
                </a:lnTo>
                <a:lnTo>
                  <a:pt x="82845" y="78136"/>
                </a:lnTo>
                <a:lnTo>
                  <a:pt x="58427" y="126408"/>
                </a:lnTo>
                <a:lnTo>
                  <a:pt x="37712" y="180847"/>
                </a:lnTo>
                <a:lnTo>
                  <a:pt x="24133" y="228365"/>
                </a:lnTo>
                <a:lnTo>
                  <a:pt x="13572" y="279015"/>
                </a:lnTo>
                <a:lnTo>
                  <a:pt x="6028" y="332793"/>
                </a:lnTo>
                <a:lnTo>
                  <a:pt x="1502" y="389692"/>
                </a:lnTo>
                <a:lnTo>
                  <a:pt x="0" y="449960"/>
                </a:lnTo>
                <a:lnTo>
                  <a:pt x="1502" y="510194"/>
                </a:lnTo>
                <a:lnTo>
                  <a:pt x="6028" y="567451"/>
                </a:lnTo>
                <a:lnTo>
                  <a:pt x="13572" y="621477"/>
                </a:lnTo>
                <a:lnTo>
                  <a:pt x="24133" y="672271"/>
                </a:lnTo>
                <a:lnTo>
                  <a:pt x="37712" y="719835"/>
                </a:lnTo>
                <a:lnTo>
                  <a:pt x="58427" y="774221"/>
                </a:lnTo>
                <a:lnTo>
                  <a:pt x="82845" y="822499"/>
                </a:lnTo>
                <a:lnTo>
                  <a:pt x="110953" y="864657"/>
                </a:lnTo>
                <a:lnTo>
                  <a:pt x="142741" y="900683"/>
                </a:lnTo>
                <a:lnTo>
                  <a:pt x="152266" y="890142"/>
                </a:lnTo>
                <a:lnTo>
                  <a:pt x="123983" y="853523"/>
                </a:lnTo>
                <a:lnTo>
                  <a:pt x="99355" y="811117"/>
                </a:lnTo>
                <a:lnTo>
                  <a:pt x="78418" y="762948"/>
                </a:lnTo>
                <a:lnTo>
                  <a:pt x="61207" y="709040"/>
                </a:lnTo>
                <a:lnTo>
                  <a:pt x="50097" y="662284"/>
                </a:lnTo>
                <a:lnTo>
                  <a:pt x="41456" y="612998"/>
                </a:lnTo>
                <a:lnTo>
                  <a:pt x="35284" y="561182"/>
                </a:lnTo>
                <a:lnTo>
                  <a:pt x="31581" y="506836"/>
                </a:lnTo>
                <a:lnTo>
                  <a:pt x="30352" y="449706"/>
                </a:lnTo>
                <a:lnTo>
                  <a:pt x="31581" y="393421"/>
                </a:lnTo>
                <a:lnTo>
                  <a:pt x="35284" y="339326"/>
                </a:lnTo>
                <a:lnTo>
                  <a:pt x="41456" y="287682"/>
                </a:lnTo>
                <a:lnTo>
                  <a:pt x="50097" y="238494"/>
                </a:lnTo>
                <a:lnTo>
                  <a:pt x="61207" y="191769"/>
                </a:lnTo>
                <a:lnTo>
                  <a:pt x="78418" y="137735"/>
                </a:lnTo>
                <a:lnTo>
                  <a:pt x="99355" y="89534"/>
                </a:lnTo>
                <a:lnTo>
                  <a:pt x="123983" y="47144"/>
                </a:lnTo>
                <a:lnTo>
                  <a:pt x="152266" y="10540"/>
                </a:lnTo>
                <a:lnTo>
                  <a:pt x="14274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6D184BE4-263C-10C0-CEF6-E789A45B0987}"/>
              </a:ext>
            </a:extLst>
          </p:cNvPr>
          <p:cNvSpPr/>
          <p:nvPr/>
        </p:nvSpPr>
        <p:spPr>
          <a:xfrm>
            <a:off x="3845559" y="2006828"/>
            <a:ext cx="1419225" cy="904240"/>
          </a:xfrm>
          <a:custGeom>
            <a:avLst/>
            <a:gdLst/>
            <a:ahLst/>
            <a:cxnLst/>
            <a:rect l="l" t="t" r="r" b="b"/>
            <a:pathLst>
              <a:path w="1419225" h="904239">
                <a:moveTo>
                  <a:pt x="80899" y="0"/>
                </a:moveTo>
                <a:lnTo>
                  <a:pt x="0" y="0"/>
                </a:lnTo>
                <a:lnTo>
                  <a:pt x="0" y="15240"/>
                </a:lnTo>
                <a:lnTo>
                  <a:pt x="0" y="890270"/>
                </a:lnTo>
                <a:lnTo>
                  <a:pt x="0" y="904240"/>
                </a:lnTo>
                <a:lnTo>
                  <a:pt x="80899" y="904240"/>
                </a:lnTo>
                <a:lnTo>
                  <a:pt x="80899" y="890270"/>
                </a:lnTo>
                <a:lnTo>
                  <a:pt x="30607" y="890270"/>
                </a:lnTo>
                <a:lnTo>
                  <a:pt x="30607" y="15240"/>
                </a:lnTo>
                <a:lnTo>
                  <a:pt x="80899" y="15240"/>
                </a:lnTo>
                <a:lnTo>
                  <a:pt x="80899" y="0"/>
                </a:lnTo>
                <a:close/>
              </a:path>
              <a:path w="1419225" h="904239">
                <a:moveTo>
                  <a:pt x="208788" y="322072"/>
                </a:moveTo>
                <a:lnTo>
                  <a:pt x="204851" y="310642"/>
                </a:lnTo>
                <a:lnTo>
                  <a:pt x="184315" y="318033"/>
                </a:lnTo>
                <a:lnTo>
                  <a:pt x="166344" y="328752"/>
                </a:lnTo>
                <a:lnTo>
                  <a:pt x="138049" y="360172"/>
                </a:lnTo>
                <a:lnTo>
                  <a:pt x="120611" y="402069"/>
                </a:lnTo>
                <a:lnTo>
                  <a:pt x="114808" y="451866"/>
                </a:lnTo>
                <a:lnTo>
                  <a:pt x="116230" y="477824"/>
                </a:lnTo>
                <a:lnTo>
                  <a:pt x="127762" y="523735"/>
                </a:lnTo>
                <a:lnTo>
                  <a:pt x="150825" y="560933"/>
                </a:lnTo>
                <a:lnTo>
                  <a:pt x="184302" y="585597"/>
                </a:lnTo>
                <a:lnTo>
                  <a:pt x="204851" y="592963"/>
                </a:lnTo>
                <a:lnTo>
                  <a:pt x="208407" y="581533"/>
                </a:lnTo>
                <a:lnTo>
                  <a:pt x="192278" y="574421"/>
                </a:lnTo>
                <a:lnTo>
                  <a:pt x="178384" y="564502"/>
                </a:lnTo>
                <a:lnTo>
                  <a:pt x="149885" y="518248"/>
                </a:lnTo>
                <a:lnTo>
                  <a:pt x="141503" y="475284"/>
                </a:lnTo>
                <a:lnTo>
                  <a:pt x="140462" y="450342"/>
                </a:lnTo>
                <a:lnTo>
                  <a:pt x="141503" y="426275"/>
                </a:lnTo>
                <a:lnTo>
                  <a:pt x="149885" y="384505"/>
                </a:lnTo>
                <a:lnTo>
                  <a:pt x="178473" y="339001"/>
                </a:lnTo>
                <a:lnTo>
                  <a:pt x="192493" y="329171"/>
                </a:lnTo>
                <a:lnTo>
                  <a:pt x="208788" y="322072"/>
                </a:lnTo>
                <a:close/>
              </a:path>
              <a:path w="1419225" h="904239">
                <a:moveTo>
                  <a:pt x="1419098" y="451866"/>
                </a:moveTo>
                <a:lnTo>
                  <a:pt x="1413268" y="402069"/>
                </a:lnTo>
                <a:lnTo>
                  <a:pt x="1395730" y="360172"/>
                </a:lnTo>
                <a:lnTo>
                  <a:pt x="1367434" y="328739"/>
                </a:lnTo>
                <a:lnTo>
                  <a:pt x="1329055" y="310642"/>
                </a:lnTo>
                <a:lnTo>
                  <a:pt x="1324991" y="322072"/>
                </a:lnTo>
                <a:lnTo>
                  <a:pt x="1341348" y="329171"/>
                </a:lnTo>
                <a:lnTo>
                  <a:pt x="1355407" y="339001"/>
                </a:lnTo>
                <a:lnTo>
                  <a:pt x="1383931" y="384505"/>
                </a:lnTo>
                <a:lnTo>
                  <a:pt x="1392262" y="426275"/>
                </a:lnTo>
                <a:lnTo>
                  <a:pt x="1393317" y="450342"/>
                </a:lnTo>
                <a:lnTo>
                  <a:pt x="1392262" y="475284"/>
                </a:lnTo>
                <a:lnTo>
                  <a:pt x="1383880" y="518248"/>
                </a:lnTo>
                <a:lnTo>
                  <a:pt x="1355407" y="564502"/>
                </a:lnTo>
                <a:lnTo>
                  <a:pt x="1325499" y="581533"/>
                </a:lnTo>
                <a:lnTo>
                  <a:pt x="1329055" y="592963"/>
                </a:lnTo>
                <a:lnTo>
                  <a:pt x="1367548" y="574903"/>
                </a:lnTo>
                <a:lnTo>
                  <a:pt x="1395857" y="543687"/>
                </a:lnTo>
                <a:lnTo>
                  <a:pt x="1413281" y="501789"/>
                </a:lnTo>
                <a:lnTo>
                  <a:pt x="1417637" y="477824"/>
                </a:lnTo>
                <a:lnTo>
                  <a:pt x="1419098" y="45186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D20148B7-D2DA-8C5F-A462-ECCE9A8B5E78}"/>
              </a:ext>
            </a:extLst>
          </p:cNvPr>
          <p:cNvSpPr/>
          <p:nvPr/>
        </p:nvSpPr>
        <p:spPr>
          <a:xfrm>
            <a:off x="9233358" y="1991461"/>
            <a:ext cx="2324100" cy="904240"/>
          </a:xfrm>
          <a:custGeom>
            <a:avLst/>
            <a:gdLst/>
            <a:ahLst/>
            <a:cxnLst/>
            <a:rect l="l" t="t" r="r" b="b"/>
            <a:pathLst>
              <a:path w="2324100" h="904239">
                <a:moveTo>
                  <a:pt x="93980" y="322072"/>
                </a:moveTo>
                <a:lnTo>
                  <a:pt x="90043" y="310642"/>
                </a:lnTo>
                <a:lnTo>
                  <a:pt x="69507" y="318033"/>
                </a:lnTo>
                <a:lnTo>
                  <a:pt x="51536" y="328752"/>
                </a:lnTo>
                <a:lnTo>
                  <a:pt x="23241" y="360172"/>
                </a:lnTo>
                <a:lnTo>
                  <a:pt x="5803" y="402069"/>
                </a:lnTo>
                <a:lnTo>
                  <a:pt x="0" y="451866"/>
                </a:lnTo>
                <a:lnTo>
                  <a:pt x="1422" y="477824"/>
                </a:lnTo>
                <a:lnTo>
                  <a:pt x="12954" y="523735"/>
                </a:lnTo>
                <a:lnTo>
                  <a:pt x="36017" y="560933"/>
                </a:lnTo>
                <a:lnTo>
                  <a:pt x="69494" y="585597"/>
                </a:lnTo>
                <a:lnTo>
                  <a:pt x="90043" y="592963"/>
                </a:lnTo>
                <a:lnTo>
                  <a:pt x="93599" y="581533"/>
                </a:lnTo>
                <a:lnTo>
                  <a:pt x="77470" y="574421"/>
                </a:lnTo>
                <a:lnTo>
                  <a:pt x="63576" y="564502"/>
                </a:lnTo>
                <a:lnTo>
                  <a:pt x="35077" y="518248"/>
                </a:lnTo>
                <a:lnTo>
                  <a:pt x="26695" y="475284"/>
                </a:lnTo>
                <a:lnTo>
                  <a:pt x="25654" y="450342"/>
                </a:lnTo>
                <a:lnTo>
                  <a:pt x="26695" y="426275"/>
                </a:lnTo>
                <a:lnTo>
                  <a:pt x="35077" y="384505"/>
                </a:lnTo>
                <a:lnTo>
                  <a:pt x="63665" y="339001"/>
                </a:lnTo>
                <a:lnTo>
                  <a:pt x="77685" y="329171"/>
                </a:lnTo>
                <a:lnTo>
                  <a:pt x="93980" y="322072"/>
                </a:lnTo>
                <a:close/>
              </a:path>
              <a:path w="2324100" h="904239">
                <a:moveTo>
                  <a:pt x="2209546" y="451866"/>
                </a:moveTo>
                <a:lnTo>
                  <a:pt x="2203716" y="402069"/>
                </a:lnTo>
                <a:lnTo>
                  <a:pt x="2186178" y="360172"/>
                </a:lnTo>
                <a:lnTo>
                  <a:pt x="2157882" y="328739"/>
                </a:lnTo>
                <a:lnTo>
                  <a:pt x="2119503" y="310642"/>
                </a:lnTo>
                <a:lnTo>
                  <a:pt x="2115439" y="322072"/>
                </a:lnTo>
                <a:lnTo>
                  <a:pt x="2131796" y="329171"/>
                </a:lnTo>
                <a:lnTo>
                  <a:pt x="2145855" y="339001"/>
                </a:lnTo>
                <a:lnTo>
                  <a:pt x="2174379" y="384505"/>
                </a:lnTo>
                <a:lnTo>
                  <a:pt x="2182711" y="426275"/>
                </a:lnTo>
                <a:lnTo>
                  <a:pt x="2183765" y="450342"/>
                </a:lnTo>
                <a:lnTo>
                  <a:pt x="2182711" y="475284"/>
                </a:lnTo>
                <a:lnTo>
                  <a:pt x="2174329" y="518248"/>
                </a:lnTo>
                <a:lnTo>
                  <a:pt x="2145855" y="564502"/>
                </a:lnTo>
                <a:lnTo>
                  <a:pt x="2115947" y="581533"/>
                </a:lnTo>
                <a:lnTo>
                  <a:pt x="2119503" y="592963"/>
                </a:lnTo>
                <a:lnTo>
                  <a:pt x="2157996" y="574903"/>
                </a:lnTo>
                <a:lnTo>
                  <a:pt x="2186305" y="543687"/>
                </a:lnTo>
                <a:lnTo>
                  <a:pt x="2203729" y="501789"/>
                </a:lnTo>
                <a:lnTo>
                  <a:pt x="2208085" y="477824"/>
                </a:lnTo>
                <a:lnTo>
                  <a:pt x="2209546" y="451866"/>
                </a:lnTo>
                <a:close/>
              </a:path>
              <a:path w="2324100" h="904239">
                <a:moveTo>
                  <a:pt x="2323973" y="0"/>
                </a:moveTo>
                <a:lnTo>
                  <a:pt x="2242947" y="0"/>
                </a:lnTo>
                <a:lnTo>
                  <a:pt x="2242947" y="15240"/>
                </a:lnTo>
                <a:lnTo>
                  <a:pt x="2293239" y="15240"/>
                </a:lnTo>
                <a:lnTo>
                  <a:pt x="2293239" y="890270"/>
                </a:lnTo>
                <a:lnTo>
                  <a:pt x="2242947" y="890270"/>
                </a:lnTo>
                <a:lnTo>
                  <a:pt x="2242947" y="904240"/>
                </a:lnTo>
                <a:lnTo>
                  <a:pt x="2323973" y="904240"/>
                </a:lnTo>
                <a:lnTo>
                  <a:pt x="2323973" y="890270"/>
                </a:lnTo>
                <a:lnTo>
                  <a:pt x="2323973" y="15240"/>
                </a:lnTo>
                <a:lnTo>
                  <a:pt x="232397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1E4D8074-7BE1-2562-F27F-5EE52FF15178}"/>
              </a:ext>
            </a:extLst>
          </p:cNvPr>
          <p:cNvSpPr/>
          <p:nvPr/>
        </p:nvSpPr>
        <p:spPr>
          <a:xfrm>
            <a:off x="4209160" y="5334000"/>
            <a:ext cx="5798820" cy="328930"/>
          </a:xfrm>
          <a:custGeom>
            <a:avLst/>
            <a:gdLst/>
            <a:ahLst/>
            <a:cxnLst/>
            <a:rect l="l" t="t" r="r" b="b"/>
            <a:pathLst>
              <a:path w="5798820" h="328929">
                <a:moveTo>
                  <a:pt x="5693537" y="0"/>
                </a:moveTo>
                <a:lnTo>
                  <a:pt x="5688838" y="13335"/>
                </a:lnTo>
                <a:lnTo>
                  <a:pt x="5707888" y="21595"/>
                </a:lnTo>
                <a:lnTo>
                  <a:pt x="5724270" y="33035"/>
                </a:lnTo>
                <a:lnTo>
                  <a:pt x="5749036" y="65405"/>
                </a:lnTo>
                <a:lnTo>
                  <a:pt x="5763609" y="109156"/>
                </a:lnTo>
                <a:lnTo>
                  <a:pt x="5768467" y="162814"/>
                </a:lnTo>
                <a:lnTo>
                  <a:pt x="5767250" y="191812"/>
                </a:lnTo>
                <a:lnTo>
                  <a:pt x="5757483" y="241827"/>
                </a:lnTo>
                <a:lnTo>
                  <a:pt x="5737905" y="280891"/>
                </a:lnTo>
                <a:lnTo>
                  <a:pt x="5708136" y="307242"/>
                </a:lnTo>
                <a:lnTo>
                  <a:pt x="5689345" y="315544"/>
                </a:lnTo>
                <a:lnTo>
                  <a:pt x="5693537" y="328891"/>
                </a:lnTo>
                <a:lnTo>
                  <a:pt x="5738415" y="307854"/>
                </a:lnTo>
                <a:lnTo>
                  <a:pt x="5771388" y="271424"/>
                </a:lnTo>
                <a:lnTo>
                  <a:pt x="5791676" y="222642"/>
                </a:lnTo>
                <a:lnTo>
                  <a:pt x="5798439" y="164592"/>
                </a:lnTo>
                <a:lnTo>
                  <a:pt x="5796746" y="134399"/>
                </a:lnTo>
                <a:lnTo>
                  <a:pt x="5783169" y="80920"/>
                </a:lnTo>
                <a:lnTo>
                  <a:pt x="5756259" y="37415"/>
                </a:lnTo>
                <a:lnTo>
                  <a:pt x="5717397" y="8598"/>
                </a:lnTo>
                <a:lnTo>
                  <a:pt x="5693537" y="0"/>
                </a:lnTo>
                <a:close/>
              </a:path>
              <a:path w="5798820" h="328929">
                <a:moveTo>
                  <a:pt x="104901" y="0"/>
                </a:moveTo>
                <a:lnTo>
                  <a:pt x="60134" y="21066"/>
                </a:lnTo>
                <a:lnTo>
                  <a:pt x="27177" y="57658"/>
                </a:lnTo>
                <a:lnTo>
                  <a:pt x="6778" y="106505"/>
                </a:lnTo>
                <a:lnTo>
                  <a:pt x="0" y="164592"/>
                </a:lnTo>
                <a:lnTo>
                  <a:pt x="1690" y="194773"/>
                </a:lnTo>
                <a:lnTo>
                  <a:pt x="15216" y="248193"/>
                </a:lnTo>
                <a:lnTo>
                  <a:pt x="42054" y="291562"/>
                </a:lnTo>
                <a:lnTo>
                  <a:pt x="80968" y="320298"/>
                </a:lnTo>
                <a:lnTo>
                  <a:pt x="104901" y="328891"/>
                </a:lnTo>
                <a:lnTo>
                  <a:pt x="109092" y="315544"/>
                </a:lnTo>
                <a:lnTo>
                  <a:pt x="90356" y="307242"/>
                </a:lnTo>
                <a:lnTo>
                  <a:pt x="74167" y="295692"/>
                </a:lnTo>
                <a:lnTo>
                  <a:pt x="49529" y="262839"/>
                </a:lnTo>
                <a:lnTo>
                  <a:pt x="34893" y="218151"/>
                </a:lnTo>
                <a:lnTo>
                  <a:pt x="29971" y="162814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A53D6337-5FFE-20CD-E216-285CC4D38AA7}"/>
              </a:ext>
            </a:extLst>
          </p:cNvPr>
          <p:cNvSpPr/>
          <p:nvPr/>
        </p:nvSpPr>
        <p:spPr>
          <a:xfrm>
            <a:off x="4209160" y="4865103"/>
            <a:ext cx="5798820" cy="328930"/>
          </a:xfrm>
          <a:custGeom>
            <a:avLst/>
            <a:gdLst/>
            <a:ahLst/>
            <a:cxnLst/>
            <a:rect l="l" t="t" r="r" b="b"/>
            <a:pathLst>
              <a:path w="5798820" h="328929">
                <a:moveTo>
                  <a:pt x="5693537" y="0"/>
                </a:moveTo>
                <a:lnTo>
                  <a:pt x="5688838" y="13335"/>
                </a:lnTo>
                <a:lnTo>
                  <a:pt x="5707888" y="21595"/>
                </a:lnTo>
                <a:lnTo>
                  <a:pt x="5724270" y="33035"/>
                </a:lnTo>
                <a:lnTo>
                  <a:pt x="5749036" y="65405"/>
                </a:lnTo>
                <a:lnTo>
                  <a:pt x="5763609" y="109156"/>
                </a:lnTo>
                <a:lnTo>
                  <a:pt x="5768467" y="162814"/>
                </a:lnTo>
                <a:lnTo>
                  <a:pt x="5767250" y="191812"/>
                </a:lnTo>
                <a:lnTo>
                  <a:pt x="5757483" y="241827"/>
                </a:lnTo>
                <a:lnTo>
                  <a:pt x="5737905" y="280891"/>
                </a:lnTo>
                <a:lnTo>
                  <a:pt x="5708136" y="307242"/>
                </a:lnTo>
                <a:lnTo>
                  <a:pt x="5689345" y="315544"/>
                </a:lnTo>
                <a:lnTo>
                  <a:pt x="5693537" y="328891"/>
                </a:lnTo>
                <a:lnTo>
                  <a:pt x="5738415" y="307854"/>
                </a:lnTo>
                <a:lnTo>
                  <a:pt x="5771388" y="271424"/>
                </a:lnTo>
                <a:lnTo>
                  <a:pt x="5791676" y="222642"/>
                </a:lnTo>
                <a:lnTo>
                  <a:pt x="5798439" y="164592"/>
                </a:lnTo>
                <a:lnTo>
                  <a:pt x="5796746" y="134399"/>
                </a:lnTo>
                <a:lnTo>
                  <a:pt x="5783169" y="80920"/>
                </a:lnTo>
                <a:lnTo>
                  <a:pt x="5756259" y="37415"/>
                </a:lnTo>
                <a:lnTo>
                  <a:pt x="5717397" y="8598"/>
                </a:lnTo>
                <a:lnTo>
                  <a:pt x="5693537" y="0"/>
                </a:lnTo>
                <a:close/>
              </a:path>
              <a:path w="5798820" h="328929">
                <a:moveTo>
                  <a:pt x="104901" y="0"/>
                </a:moveTo>
                <a:lnTo>
                  <a:pt x="60134" y="21066"/>
                </a:lnTo>
                <a:lnTo>
                  <a:pt x="27177" y="57658"/>
                </a:lnTo>
                <a:lnTo>
                  <a:pt x="6778" y="106505"/>
                </a:lnTo>
                <a:lnTo>
                  <a:pt x="0" y="164592"/>
                </a:lnTo>
                <a:lnTo>
                  <a:pt x="1690" y="194773"/>
                </a:lnTo>
                <a:lnTo>
                  <a:pt x="15216" y="248193"/>
                </a:lnTo>
                <a:lnTo>
                  <a:pt x="42054" y="291562"/>
                </a:lnTo>
                <a:lnTo>
                  <a:pt x="80968" y="320298"/>
                </a:lnTo>
                <a:lnTo>
                  <a:pt x="104901" y="328891"/>
                </a:lnTo>
                <a:lnTo>
                  <a:pt x="109092" y="315544"/>
                </a:lnTo>
                <a:lnTo>
                  <a:pt x="90356" y="307242"/>
                </a:lnTo>
                <a:lnTo>
                  <a:pt x="74167" y="295692"/>
                </a:lnTo>
                <a:lnTo>
                  <a:pt x="49529" y="262839"/>
                </a:lnTo>
                <a:lnTo>
                  <a:pt x="34893" y="218151"/>
                </a:lnTo>
                <a:lnTo>
                  <a:pt x="29971" y="162814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9D57A2F1-B21E-2001-13EE-5D42596F730A}"/>
              </a:ext>
            </a:extLst>
          </p:cNvPr>
          <p:cNvSpPr/>
          <p:nvPr/>
        </p:nvSpPr>
        <p:spPr>
          <a:xfrm>
            <a:off x="4209160" y="4420704"/>
            <a:ext cx="5798820" cy="328930"/>
          </a:xfrm>
          <a:custGeom>
            <a:avLst/>
            <a:gdLst/>
            <a:ahLst/>
            <a:cxnLst/>
            <a:rect l="l" t="t" r="r" b="b"/>
            <a:pathLst>
              <a:path w="5798820" h="328929">
                <a:moveTo>
                  <a:pt x="5693537" y="0"/>
                </a:moveTo>
                <a:lnTo>
                  <a:pt x="5688838" y="13335"/>
                </a:lnTo>
                <a:lnTo>
                  <a:pt x="5707888" y="21595"/>
                </a:lnTo>
                <a:lnTo>
                  <a:pt x="5724270" y="33035"/>
                </a:lnTo>
                <a:lnTo>
                  <a:pt x="5749036" y="65405"/>
                </a:lnTo>
                <a:lnTo>
                  <a:pt x="5763609" y="109156"/>
                </a:lnTo>
                <a:lnTo>
                  <a:pt x="5768467" y="162814"/>
                </a:lnTo>
                <a:lnTo>
                  <a:pt x="5767250" y="191812"/>
                </a:lnTo>
                <a:lnTo>
                  <a:pt x="5757483" y="241827"/>
                </a:lnTo>
                <a:lnTo>
                  <a:pt x="5737905" y="280891"/>
                </a:lnTo>
                <a:lnTo>
                  <a:pt x="5708136" y="307242"/>
                </a:lnTo>
                <a:lnTo>
                  <a:pt x="5689345" y="315544"/>
                </a:lnTo>
                <a:lnTo>
                  <a:pt x="5693537" y="328891"/>
                </a:lnTo>
                <a:lnTo>
                  <a:pt x="5738415" y="307854"/>
                </a:lnTo>
                <a:lnTo>
                  <a:pt x="5771388" y="271424"/>
                </a:lnTo>
                <a:lnTo>
                  <a:pt x="5791676" y="222642"/>
                </a:lnTo>
                <a:lnTo>
                  <a:pt x="5798439" y="164592"/>
                </a:lnTo>
                <a:lnTo>
                  <a:pt x="5796746" y="134399"/>
                </a:lnTo>
                <a:lnTo>
                  <a:pt x="5783169" y="80920"/>
                </a:lnTo>
                <a:lnTo>
                  <a:pt x="5756259" y="37415"/>
                </a:lnTo>
                <a:lnTo>
                  <a:pt x="5717397" y="8598"/>
                </a:lnTo>
                <a:lnTo>
                  <a:pt x="5693537" y="0"/>
                </a:lnTo>
                <a:close/>
              </a:path>
              <a:path w="5798820" h="328929">
                <a:moveTo>
                  <a:pt x="104901" y="0"/>
                </a:moveTo>
                <a:lnTo>
                  <a:pt x="60134" y="21066"/>
                </a:lnTo>
                <a:lnTo>
                  <a:pt x="27177" y="57658"/>
                </a:lnTo>
                <a:lnTo>
                  <a:pt x="6778" y="106505"/>
                </a:lnTo>
                <a:lnTo>
                  <a:pt x="0" y="164592"/>
                </a:lnTo>
                <a:lnTo>
                  <a:pt x="1690" y="194773"/>
                </a:lnTo>
                <a:lnTo>
                  <a:pt x="15216" y="248193"/>
                </a:lnTo>
                <a:lnTo>
                  <a:pt x="42054" y="291562"/>
                </a:lnTo>
                <a:lnTo>
                  <a:pt x="80968" y="320298"/>
                </a:lnTo>
                <a:lnTo>
                  <a:pt x="104901" y="328891"/>
                </a:lnTo>
                <a:lnTo>
                  <a:pt x="109092" y="315544"/>
                </a:lnTo>
                <a:lnTo>
                  <a:pt x="90356" y="307242"/>
                </a:lnTo>
                <a:lnTo>
                  <a:pt x="74167" y="295692"/>
                </a:lnTo>
                <a:lnTo>
                  <a:pt x="49529" y="262839"/>
                </a:lnTo>
                <a:lnTo>
                  <a:pt x="34893" y="218151"/>
                </a:lnTo>
                <a:lnTo>
                  <a:pt x="29971" y="162814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55D2C5A8-7E00-1A91-9CB8-93B8D1AC8211}"/>
              </a:ext>
            </a:extLst>
          </p:cNvPr>
          <p:cNvSpPr/>
          <p:nvPr/>
        </p:nvSpPr>
        <p:spPr>
          <a:xfrm>
            <a:off x="4209160" y="3875340"/>
            <a:ext cx="5798820" cy="328930"/>
          </a:xfrm>
          <a:custGeom>
            <a:avLst/>
            <a:gdLst/>
            <a:ahLst/>
            <a:cxnLst/>
            <a:rect l="l" t="t" r="r" b="b"/>
            <a:pathLst>
              <a:path w="5798820" h="328929">
                <a:moveTo>
                  <a:pt x="5693537" y="0"/>
                </a:moveTo>
                <a:lnTo>
                  <a:pt x="5688838" y="13335"/>
                </a:lnTo>
                <a:lnTo>
                  <a:pt x="5707888" y="21595"/>
                </a:lnTo>
                <a:lnTo>
                  <a:pt x="5724270" y="33035"/>
                </a:lnTo>
                <a:lnTo>
                  <a:pt x="5749036" y="65405"/>
                </a:lnTo>
                <a:lnTo>
                  <a:pt x="5763609" y="109156"/>
                </a:lnTo>
                <a:lnTo>
                  <a:pt x="5768467" y="162814"/>
                </a:lnTo>
                <a:lnTo>
                  <a:pt x="5767250" y="191812"/>
                </a:lnTo>
                <a:lnTo>
                  <a:pt x="5757483" y="241827"/>
                </a:lnTo>
                <a:lnTo>
                  <a:pt x="5737905" y="280891"/>
                </a:lnTo>
                <a:lnTo>
                  <a:pt x="5708136" y="307242"/>
                </a:lnTo>
                <a:lnTo>
                  <a:pt x="5689345" y="315544"/>
                </a:lnTo>
                <a:lnTo>
                  <a:pt x="5693537" y="328891"/>
                </a:lnTo>
                <a:lnTo>
                  <a:pt x="5738415" y="307854"/>
                </a:lnTo>
                <a:lnTo>
                  <a:pt x="5771388" y="271424"/>
                </a:lnTo>
                <a:lnTo>
                  <a:pt x="5791676" y="222642"/>
                </a:lnTo>
                <a:lnTo>
                  <a:pt x="5798439" y="164592"/>
                </a:lnTo>
                <a:lnTo>
                  <a:pt x="5796746" y="134399"/>
                </a:lnTo>
                <a:lnTo>
                  <a:pt x="5783169" y="80920"/>
                </a:lnTo>
                <a:lnTo>
                  <a:pt x="5756259" y="37415"/>
                </a:lnTo>
                <a:lnTo>
                  <a:pt x="5717397" y="8598"/>
                </a:lnTo>
                <a:lnTo>
                  <a:pt x="5693537" y="0"/>
                </a:lnTo>
                <a:close/>
              </a:path>
              <a:path w="5798820" h="328929">
                <a:moveTo>
                  <a:pt x="104901" y="0"/>
                </a:moveTo>
                <a:lnTo>
                  <a:pt x="60134" y="21066"/>
                </a:lnTo>
                <a:lnTo>
                  <a:pt x="27177" y="57658"/>
                </a:lnTo>
                <a:lnTo>
                  <a:pt x="6778" y="106505"/>
                </a:lnTo>
                <a:lnTo>
                  <a:pt x="0" y="164592"/>
                </a:lnTo>
                <a:lnTo>
                  <a:pt x="1690" y="194773"/>
                </a:lnTo>
                <a:lnTo>
                  <a:pt x="15216" y="248193"/>
                </a:lnTo>
                <a:lnTo>
                  <a:pt x="42054" y="291562"/>
                </a:lnTo>
                <a:lnTo>
                  <a:pt x="80968" y="320298"/>
                </a:lnTo>
                <a:lnTo>
                  <a:pt x="104901" y="328891"/>
                </a:lnTo>
                <a:lnTo>
                  <a:pt x="109092" y="315544"/>
                </a:lnTo>
                <a:lnTo>
                  <a:pt x="90356" y="307242"/>
                </a:lnTo>
                <a:lnTo>
                  <a:pt x="74167" y="295692"/>
                </a:lnTo>
                <a:lnTo>
                  <a:pt x="49529" y="262839"/>
                </a:lnTo>
                <a:lnTo>
                  <a:pt x="34893" y="218151"/>
                </a:lnTo>
                <a:lnTo>
                  <a:pt x="29971" y="162814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F9ABB776-2582-A933-901F-32D370AAF159}"/>
              </a:ext>
            </a:extLst>
          </p:cNvPr>
          <p:cNvSpPr/>
          <p:nvPr/>
        </p:nvSpPr>
        <p:spPr>
          <a:xfrm>
            <a:off x="4338465" y="3418725"/>
            <a:ext cx="5798820" cy="328930"/>
          </a:xfrm>
          <a:custGeom>
            <a:avLst/>
            <a:gdLst/>
            <a:ahLst/>
            <a:cxnLst/>
            <a:rect l="l" t="t" r="r" b="b"/>
            <a:pathLst>
              <a:path w="5798820" h="328929">
                <a:moveTo>
                  <a:pt x="5693537" y="0"/>
                </a:moveTo>
                <a:lnTo>
                  <a:pt x="5688838" y="13335"/>
                </a:lnTo>
                <a:lnTo>
                  <a:pt x="5707888" y="21595"/>
                </a:lnTo>
                <a:lnTo>
                  <a:pt x="5724270" y="33035"/>
                </a:lnTo>
                <a:lnTo>
                  <a:pt x="5749036" y="65405"/>
                </a:lnTo>
                <a:lnTo>
                  <a:pt x="5763609" y="109156"/>
                </a:lnTo>
                <a:lnTo>
                  <a:pt x="5768467" y="162814"/>
                </a:lnTo>
                <a:lnTo>
                  <a:pt x="5767250" y="191812"/>
                </a:lnTo>
                <a:lnTo>
                  <a:pt x="5757483" y="241827"/>
                </a:lnTo>
                <a:lnTo>
                  <a:pt x="5737905" y="280891"/>
                </a:lnTo>
                <a:lnTo>
                  <a:pt x="5708136" y="307242"/>
                </a:lnTo>
                <a:lnTo>
                  <a:pt x="5689345" y="315544"/>
                </a:lnTo>
                <a:lnTo>
                  <a:pt x="5693537" y="328891"/>
                </a:lnTo>
                <a:lnTo>
                  <a:pt x="5738415" y="307854"/>
                </a:lnTo>
                <a:lnTo>
                  <a:pt x="5771388" y="271424"/>
                </a:lnTo>
                <a:lnTo>
                  <a:pt x="5791676" y="222642"/>
                </a:lnTo>
                <a:lnTo>
                  <a:pt x="5798439" y="164592"/>
                </a:lnTo>
                <a:lnTo>
                  <a:pt x="5796746" y="134399"/>
                </a:lnTo>
                <a:lnTo>
                  <a:pt x="5783169" y="80920"/>
                </a:lnTo>
                <a:lnTo>
                  <a:pt x="5756259" y="37415"/>
                </a:lnTo>
                <a:lnTo>
                  <a:pt x="5717397" y="8598"/>
                </a:lnTo>
                <a:lnTo>
                  <a:pt x="5693537" y="0"/>
                </a:lnTo>
                <a:close/>
              </a:path>
              <a:path w="5798820" h="328929">
                <a:moveTo>
                  <a:pt x="104901" y="0"/>
                </a:moveTo>
                <a:lnTo>
                  <a:pt x="60134" y="21066"/>
                </a:lnTo>
                <a:lnTo>
                  <a:pt x="27177" y="57658"/>
                </a:lnTo>
                <a:lnTo>
                  <a:pt x="6778" y="106505"/>
                </a:lnTo>
                <a:lnTo>
                  <a:pt x="0" y="164592"/>
                </a:lnTo>
                <a:lnTo>
                  <a:pt x="1690" y="194773"/>
                </a:lnTo>
                <a:lnTo>
                  <a:pt x="15216" y="248193"/>
                </a:lnTo>
                <a:lnTo>
                  <a:pt x="42054" y="291562"/>
                </a:lnTo>
                <a:lnTo>
                  <a:pt x="80968" y="320298"/>
                </a:lnTo>
                <a:lnTo>
                  <a:pt x="104901" y="328891"/>
                </a:lnTo>
                <a:lnTo>
                  <a:pt x="109092" y="315544"/>
                </a:lnTo>
                <a:lnTo>
                  <a:pt x="90356" y="307242"/>
                </a:lnTo>
                <a:lnTo>
                  <a:pt x="74167" y="295692"/>
                </a:lnTo>
                <a:lnTo>
                  <a:pt x="49529" y="262839"/>
                </a:lnTo>
                <a:lnTo>
                  <a:pt x="34893" y="218151"/>
                </a:lnTo>
                <a:lnTo>
                  <a:pt x="29971" y="162814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399800" y="2850968"/>
            <a:ext cx="4474845" cy="36893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onsolas"/>
                <a:cs typeface="Consolas"/>
              </a:rPr>
              <a:t>nn.Linear(</a:t>
            </a: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input_size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100" dirty="0"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538235"/>
                </a:solidFill>
                <a:latin typeface="Consolas"/>
                <a:cs typeface="Consolas"/>
              </a:rPr>
              <a:t>output_size</a:t>
            </a:r>
            <a:r>
              <a:rPr sz="1800" spc="-10" dirty="0">
                <a:latin typeface="Consolas"/>
                <a:cs typeface="Consolas"/>
              </a:rPr>
              <a:t>)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7800" y="3581400"/>
            <a:ext cx="65214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input_size</a:t>
            </a:r>
            <a:r>
              <a:rPr sz="1800" dirty="0">
                <a:solidFill>
                  <a:srgbClr val="538235"/>
                </a:solidFill>
                <a:latin typeface="Arial"/>
                <a:cs typeface="Arial"/>
              </a:rPr>
              <a:t>:</a:t>
            </a:r>
            <a:r>
              <a:rPr sz="1800" spc="-10" dirty="0">
                <a:solidFill>
                  <a:srgbClr val="538235"/>
                </a:solidFill>
                <a:latin typeface="Arial"/>
                <a:cs typeface="Arial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Usually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neurons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previous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layer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output_size</a:t>
            </a:r>
            <a:r>
              <a:rPr sz="1800" dirty="0">
                <a:solidFill>
                  <a:srgbClr val="538235"/>
                </a:solidFill>
                <a:latin typeface="Arial"/>
                <a:cs typeface="Arial"/>
              </a:rPr>
              <a:t>:</a:t>
            </a:r>
            <a:r>
              <a:rPr sz="1800" spc="-10" dirty="0">
                <a:solidFill>
                  <a:srgbClr val="538235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Layer’s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neurons.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FCB0483-04CB-5467-429C-127FDD8E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-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76E7A061-F724-87A5-63A9-012C5980EDC5}"/>
              </a:ext>
            </a:extLst>
          </p:cNvPr>
          <p:cNvSpPr txBox="1"/>
          <p:nvPr/>
        </p:nvSpPr>
        <p:spPr>
          <a:xfrm>
            <a:off x="914400" y="1946785"/>
            <a:ext cx="9187815" cy="47577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Simple to implement:</a:t>
            </a:r>
            <a:endParaRPr sz="2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996" y="779221"/>
            <a:ext cx="88792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Common</a:t>
            </a:r>
            <a:r>
              <a:rPr sz="4400" u="none" spc="-35" dirty="0"/>
              <a:t> </a:t>
            </a:r>
            <a:r>
              <a:rPr sz="4400" u="none" dirty="0"/>
              <a:t>Tasks</a:t>
            </a:r>
            <a:r>
              <a:rPr sz="4400" u="none" spc="-20" dirty="0"/>
              <a:t> </a:t>
            </a:r>
            <a:r>
              <a:rPr sz="4400" u="none" dirty="0"/>
              <a:t>:</a:t>
            </a:r>
            <a:r>
              <a:rPr sz="4400" u="none" spc="-15" dirty="0"/>
              <a:t> </a:t>
            </a:r>
            <a:r>
              <a:rPr sz="4400" u="none" dirty="0"/>
              <a:t>Text</a:t>
            </a:r>
            <a:r>
              <a:rPr sz="4400" u="none" spc="-20" dirty="0"/>
              <a:t> </a:t>
            </a:r>
            <a:r>
              <a:rPr sz="4400" u="none" spc="-10" dirty="0"/>
              <a:t>Generation</a:t>
            </a:r>
            <a:endParaRPr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66AC8-5833-78AF-1E8D-2ED58E829D0B}"/>
              </a:ext>
            </a:extLst>
          </p:cNvPr>
          <p:cNvSpPr txBox="1"/>
          <p:nvPr/>
        </p:nvSpPr>
        <p:spPr>
          <a:xfrm>
            <a:off x="990600" y="1925449"/>
            <a:ext cx="10363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Marv is a chatbot that reluctantly answers questions with sarcastic responses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How many pounds are in a kilogram?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Marv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 again? There are 2.2 pounds in a kilogram. Please make a note of this.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What does HTML stand for?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Marv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Was Google too busy? Hypertext Markup Language. The T is for try to ask better questions in the future.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When did the first airplane fly?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Marv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 December 17, 1903, Wilbur and Orville Wright made the first flights. I wish they’d come and take me away.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What is the meaning of life?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Marv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I’m not sure. I’ll ask my friend Google.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Why is the sky blue?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97CDA-135A-117E-6D8C-85438470B6E4}"/>
              </a:ext>
            </a:extLst>
          </p:cNvPr>
          <p:cNvSpPr txBox="1"/>
          <p:nvPr/>
        </p:nvSpPr>
        <p:spPr>
          <a:xfrm>
            <a:off x="457200" y="6172200"/>
            <a:ext cx="381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 completion - </a:t>
            </a:r>
            <a:r>
              <a:rPr lang="en-GB" sz="1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API</a:t>
            </a:r>
            <a:endParaRPr lang="en-GB" sz="1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481C8CB-1E37-78D5-2B24-068FFAD1BA9D}"/>
              </a:ext>
            </a:extLst>
          </p:cNvPr>
          <p:cNvSpPr txBox="1"/>
          <p:nvPr/>
        </p:nvSpPr>
        <p:spPr>
          <a:xfrm>
            <a:off x="1066800" y="1828800"/>
            <a:ext cx="82252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(Net,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.fc1(x)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.fc2(x)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output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F.log_softmax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FCB0483-04CB-5467-429C-127FDD8E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- </a:t>
            </a:r>
            <a:r>
              <a:rPr lang="en-GB" dirty="0" err="1"/>
              <a:t>Pytorch</a:t>
            </a:r>
            <a:endParaRPr lang="en-GB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8260D4-00D1-B459-AECC-C2C1B90D6C69}"/>
              </a:ext>
            </a:extLst>
          </p:cNvPr>
          <p:cNvCxnSpPr>
            <a:cxnSpLocks/>
          </p:cNvCxnSpPr>
          <p:nvPr/>
        </p:nvCxnSpPr>
        <p:spPr>
          <a:xfrm flipH="1">
            <a:off x="5179441" y="4191000"/>
            <a:ext cx="2821559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541AD7-56BB-937A-DBF0-C22819CAE122}"/>
              </a:ext>
            </a:extLst>
          </p:cNvPr>
          <p:cNvSpPr txBox="1"/>
          <p:nvPr/>
        </p:nvSpPr>
        <p:spPr>
          <a:xfrm>
            <a:off x="8382000" y="37732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Remember to apply activation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1DE1E5-1709-4441-C77D-9113ECD1EDFA}"/>
              </a:ext>
            </a:extLst>
          </p:cNvPr>
          <p:cNvCxnSpPr>
            <a:cxnSpLocks/>
          </p:cNvCxnSpPr>
          <p:nvPr/>
        </p:nvCxnSpPr>
        <p:spPr>
          <a:xfrm flipH="1">
            <a:off x="5943600" y="2768346"/>
            <a:ext cx="2133600" cy="43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F82E8F-F260-914B-8176-05DDE55D2894}"/>
              </a:ext>
            </a:extLst>
          </p:cNvPr>
          <p:cNvSpPr txBox="1"/>
          <p:nvPr/>
        </p:nvSpPr>
        <p:spPr>
          <a:xfrm>
            <a:off x="8382000" y="24384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 sizes should match</a:t>
            </a:r>
          </a:p>
        </p:txBody>
      </p:sp>
    </p:spTree>
    <p:extLst>
      <p:ext uri="{BB962C8B-B14F-4D97-AF65-F5344CB8AC3E}">
        <p14:creationId xmlns:p14="http://schemas.microsoft.com/office/powerpoint/2010/main" val="834420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828800"/>
            <a:ext cx="9378950" cy="237372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Simple</a:t>
            </a:r>
            <a:r>
              <a:rPr lang="en-GB" sz="2800" dirty="0">
                <a:latin typeface="Century Gothic"/>
                <a:cs typeface="Century Gothic"/>
              </a:rPr>
              <a:t>, powerful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lang="en-GB" sz="2800" spc="-1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Parameter and compute intensive (quadratic)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Defined </a:t>
            </a:r>
            <a:r>
              <a:rPr sz="2800" dirty="0">
                <a:latin typeface="Century Gothic"/>
                <a:cs typeface="Century Gothic"/>
              </a:rPr>
              <a:t>by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two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lang="en-GB" sz="2800" spc="-45" dirty="0">
                <a:latin typeface="Century Gothic"/>
                <a:cs typeface="Century Gothic"/>
              </a:rPr>
              <a:t>parameter sets</a:t>
            </a:r>
            <a:r>
              <a:rPr sz="2800" spc="-10" dirty="0">
                <a:latin typeface="Century Gothic"/>
                <a:cs typeface="Century Gothic"/>
              </a:rPr>
              <a:t>: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Weight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matrix,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which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encodes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relative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input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weighting.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Bias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vector,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which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encodes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base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rates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/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priors.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59C482-F705-F535-CB4A-634F07F9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layer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51889" y="2209800"/>
            <a:ext cx="9888220" cy="2626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dirty="0">
                <a:latin typeface="Century Gothic"/>
                <a:cs typeface="Century Gothic"/>
              </a:rPr>
              <a:t>Parameter</a:t>
            </a:r>
            <a:r>
              <a:rPr sz="2800" b="1" spc="-6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count</a:t>
            </a:r>
            <a:r>
              <a:rPr sz="2800" b="1" spc="-9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is</a:t>
            </a:r>
            <a:r>
              <a:rPr sz="2800" b="1" spc="-7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important</a:t>
            </a:r>
            <a:r>
              <a:rPr sz="2800" b="1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–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we don’t have infinite memory (especially VRAM) or compute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marR="647065" indent="-229235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We can design layers to be more parameter efficient, utilize structure in data.</a:t>
            </a:r>
            <a:endParaRPr sz="2800" dirty="0">
              <a:latin typeface="Century Gothic"/>
              <a:cs typeface="Century Gothic"/>
            </a:endParaRPr>
          </a:p>
          <a:p>
            <a:pPr marL="241300" marR="151765" indent="-229235">
              <a:lnSpc>
                <a:spcPts val="303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Such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case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images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–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where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know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that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pixels </a:t>
            </a:r>
            <a:r>
              <a:rPr sz="2800" dirty="0">
                <a:latin typeface="Century Gothic"/>
                <a:cs typeface="Century Gothic"/>
              </a:rPr>
              <a:t>close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each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other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are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likely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matter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jointly.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8B29B1-962B-7F87-FCDC-22465954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Note: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428427"/>
            <a:ext cx="6804659" cy="4653197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05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Activation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354965" indent="-342900">
              <a:lnSpc>
                <a:spcPct val="100000"/>
              </a:lnSpc>
              <a:spcBef>
                <a:spcPts val="71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types</a:t>
            </a:r>
            <a:endParaRPr lang="en-US" sz="2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lang="en-US" sz="1600" dirty="0">
                <a:latin typeface="Century Gothic"/>
                <a:cs typeface="Century Gothic"/>
              </a:rPr>
              <a:t>Basic</a:t>
            </a:r>
            <a:r>
              <a:rPr lang="en-US" sz="1600" spc="-50" dirty="0">
                <a:latin typeface="Century Gothic"/>
                <a:cs typeface="Century Gothic"/>
              </a:rPr>
              <a:t> layers</a:t>
            </a:r>
            <a:r>
              <a:rPr lang="en-US" sz="1600" spc="-10" dirty="0">
                <a:latin typeface="Century Gothic"/>
                <a:cs typeface="Century Gothic"/>
              </a:rPr>
              <a:t>:</a:t>
            </a:r>
            <a:endParaRPr lang="en-US"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4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Fully</a:t>
            </a:r>
            <a:r>
              <a:rPr sz="1400" spc="-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connected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Image</a:t>
            </a:r>
            <a:r>
              <a:rPr lang="en-GB" sz="1600" spc="-75" dirty="0">
                <a:latin typeface="Century Gothic"/>
                <a:cs typeface="Century Gothic"/>
              </a:rPr>
              <a:t>s</a:t>
            </a:r>
            <a:r>
              <a:rPr sz="1600" spc="-10" dirty="0">
                <a:latin typeface="Century Gothic"/>
                <a:cs typeface="Century Gothic"/>
              </a:rPr>
              <a:t>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Convolutional</a:t>
            </a:r>
            <a:r>
              <a:rPr sz="1400" spc="-8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(CNN)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Pooling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Sequence</a:t>
            </a:r>
            <a:r>
              <a:rPr lang="en-GB" sz="1600" spc="-90" dirty="0">
                <a:latin typeface="Century Gothic"/>
                <a:cs typeface="Century Gothic"/>
              </a:rPr>
              <a:t>s</a:t>
            </a:r>
            <a:r>
              <a:rPr sz="1600" spc="-10" dirty="0">
                <a:latin typeface="Century Gothic"/>
                <a:cs typeface="Century Gothic"/>
              </a:rPr>
              <a:t>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Recurrent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(basic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RNN)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Long</a:t>
            </a:r>
            <a:r>
              <a:rPr sz="1400" spc="-1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Short-</a:t>
            </a:r>
            <a:r>
              <a:rPr sz="1400" dirty="0">
                <a:latin typeface="Century Gothic"/>
                <a:cs typeface="Century Gothic"/>
              </a:rPr>
              <a:t>Term</a:t>
            </a:r>
            <a:r>
              <a:rPr sz="1400" spc="1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Memory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(LSTM)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Transformers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Advanced</a:t>
            </a:r>
            <a:r>
              <a:rPr sz="1600" spc="-10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Extensions: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Residual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connections</a:t>
            </a:r>
            <a:endParaRPr sz="1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Architecture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2000" dirty="0">
                <a:latin typeface="Century Gothic"/>
                <a:cs typeface="Century Gothic"/>
              </a:rPr>
              <a:t>AlexNet,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VGG,</a:t>
            </a:r>
            <a:r>
              <a:rPr lang="en-GB" sz="2000" spc="10" dirty="0">
                <a:latin typeface="Century Gothic"/>
                <a:cs typeface="Century Gothic"/>
              </a:rPr>
              <a:t> </a:t>
            </a:r>
            <a:r>
              <a:rPr lang="en-GB" sz="2000" dirty="0" err="1">
                <a:latin typeface="Century Gothic"/>
                <a:cs typeface="Century Gothic"/>
              </a:rPr>
              <a:t>ResNet</a:t>
            </a:r>
            <a:r>
              <a:rPr sz="2000" dirty="0">
                <a:latin typeface="Century Gothic"/>
                <a:cs typeface="Century Gothic"/>
              </a:rPr>
              <a:t>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&amp;</a:t>
            </a:r>
            <a:r>
              <a:rPr sz="2000" spc="-10" dirty="0">
                <a:latin typeface="Century Gothic"/>
                <a:cs typeface="Century Gothic"/>
              </a:rPr>
              <a:t> MobileNet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1B5D00-D3AF-61BA-E3D0-57D9CFB1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Today</a:t>
            </a:r>
          </a:p>
        </p:txBody>
      </p:sp>
    </p:spTree>
    <p:extLst>
      <p:ext uri="{BB962C8B-B14F-4D97-AF65-F5344CB8AC3E}">
        <p14:creationId xmlns:p14="http://schemas.microsoft.com/office/powerpoint/2010/main" val="4165111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400" y="1524000"/>
            <a:ext cx="9735185" cy="178638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Data has </a:t>
            </a:r>
            <a:r>
              <a:rPr sz="2800" dirty="0">
                <a:latin typeface="Century Gothic"/>
                <a:cs typeface="Century Gothic"/>
              </a:rPr>
              <a:t>clearly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defined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neighborhood</a:t>
            </a:r>
            <a:r>
              <a:rPr lang="en-GB" sz="2800" dirty="0">
                <a:latin typeface="Century Gothic"/>
                <a:cs typeface="Century Gothic"/>
              </a:rPr>
              <a:t>s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Nearby pixels usually have similar colours</a:t>
            </a:r>
            <a:r>
              <a:rPr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Or, similar changes in colours (textures</a:t>
            </a:r>
            <a:r>
              <a:rPr sz="2400" spc="-10" dirty="0">
                <a:latin typeface="Century Gothic"/>
                <a:cs typeface="Century Gothic"/>
              </a:rPr>
              <a:t>).</a:t>
            </a:r>
            <a:endParaRPr lang="en-GB" sz="2400" spc="-1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Represented</a:t>
            </a:r>
            <a:r>
              <a:rPr sz="2800" spc="-1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2</a:t>
            </a:r>
            <a:r>
              <a:rPr sz="2800" dirty="0">
                <a:latin typeface="Century Gothic"/>
                <a:cs typeface="Century Gothic"/>
              </a:rPr>
              <a:t>D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lang="en-GB" sz="2800" spc="-10" dirty="0">
                <a:latin typeface="Century Gothic"/>
                <a:cs typeface="Century Gothic"/>
              </a:rPr>
              <a:t>matrix with 3 “channels”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3657600"/>
            <a:ext cx="3195955" cy="205613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28600" marR="60325" indent="-229235" algn="r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29235" algn="l"/>
              </a:tabLst>
            </a:pPr>
            <a:r>
              <a:rPr sz="2800" dirty="0">
                <a:latin typeface="Century Gothic"/>
                <a:cs typeface="Century Gothic"/>
              </a:rPr>
              <a:t>Image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channels:</a:t>
            </a:r>
            <a:endParaRPr sz="2800" dirty="0">
              <a:latin typeface="Century Gothic"/>
              <a:cs typeface="Century Gothic"/>
            </a:endParaRPr>
          </a:p>
          <a:p>
            <a:pPr marL="228600" marR="5080" lvl="1" indent="-228600" algn="r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228600" algn="l"/>
              </a:tabLst>
            </a:pPr>
            <a:r>
              <a:rPr sz="2400" spc="-10" dirty="0">
                <a:latin typeface="Century Gothic"/>
                <a:cs typeface="Century Gothic"/>
              </a:rPr>
              <a:t>Monochromatic: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20" dirty="0">
                <a:latin typeface="Century Gothic"/>
                <a:cs typeface="Century Gothic"/>
              </a:rPr>
              <a:t>RGB: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entury Gothic"/>
                <a:cs typeface="Century Gothic"/>
              </a:rPr>
              <a:t>Multispectral: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entury Gothic"/>
                <a:cs typeface="Century Gothic"/>
              </a:rPr>
              <a:t>Hyperspectral: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609" y="4115949"/>
            <a:ext cx="2621280" cy="15976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400" dirty="0">
                <a:latin typeface="Century Gothic"/>
                <a:cs typeface="Century Gothic"/>
              </a:rPr>
              <a:t>1 </a:t>
            </a:r>
            <a:r>
              <a:rPr sz="2400" spc="-10" dirty="0">
                <a:latin typeface="Century Gothic"/>
                <a:cs typeface="Century Gothic"/>
              </a:rPr>
              <a:t>channel</a:t>
            </a: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entury Gothic"/>
                <a:cs typeface="Century Gothic"/>
              </a:rPr>
              <a:t>3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channels</a:t>
            </a:r>
            <a:endParaRPr sz="2400">
              <a:latin typeface="Century Gothic"/>
              <a:cs typeface="Century Gothic"/>
            </a:endParaRPr>
          </a:p>
          <a:p>
            <a:pPr marL="12700" marR="5080">
              <a:lnSpc>
                <a:spcPts val="3100"/>
              </a:lnSpc>
              <a:spcBef>
                <a:spcPts val="80"/>
              </a:spcBef>
            </a:pPr>
            <a:r>
              <a:rPr sz="2400" spc="-10" dirty="0">
                <a:latin typeface="Century Gothic"/>
                <a:cs typeface="Century Gothic"/>
              </a:rPr>
              <a:t>3-</a:t>
            </a:r>
            <a:r>
              <a:rPr sz="2400" dirty="0">
                <a:latin typeface="Century Gothic"/>
                <a:cs typeface="Century Gothic"/>
              </a:rPr>
              <a:t>10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channels </a:t>
            </a:r>
            <a:r>
              <a:rPr sz="2400" dirty="0">
                <a:latin typeface="Century Gothic"/>
                <a:cs typeface="Century Gothic"/>
              </a:rPr>
              <a:t>1000s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channels</a:t>
            </a:r>
            <a:endParaRPr sz="2400">
              <a:latin typeface="Century Gothic"/>
              <a:cs typeface="Century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21752" y="3733800"/>
            <a:ext cx="4121150" cy="2044064"/>
            <a:chOff x="7335011" y="3901440"/>
            <a:chExt cx="4121150" cy="204406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5011" y="3901440"/>
              <a:ext cx="2037574" cy="20391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0700" y="3901440"/>
              <a:ext cx="2045207" cy="2043683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FFE5E10-3157-D440-8EB3-D3F65A51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91430" y="1784349"/>
            <a:ext cx="66675" cy="284480"/>
          </a:xfrm>
          <a:custGeom>
            <a:avLst/>
            <a:gdLst/>
            <a:ahLst/>
            <a:cxnLst/>
            <a:rect l="l" t="t" r="r" b="b"/>
            <a:pathLst>
              <a:path w="66675" h="284480">
                <a:moveTo>
                  <a:pt x="66294" y="0"/>
                </a:moveTo>
                <a:lnTo>
                  <a:pt x="0" y="0"/>
                </a:lnTo>
                <a:lnTo>
                  <a:pt x="0" y="11430"/>
                </a:lnTo>
                <a:lnTo>
                  <a:pt x="41656" y="11430"/>
                </a:lnTo>
                <a:lnTo>
                  <a:pt x="41656" y="273050"/>
                </a:lnTo>
                <a:lnTo>
                  <a:pt x="0" y="273050"/>
                </a:lnTo>
                <a:lnTo>
                  <a:pt x="0" y="284480"/>
                </a:lnTo>
                <a:lnTo>
                  <a:pt x="66294" y="284480"/>
                </a:lnTo>
                <a:lnTo>
                  <a:pt x="66294" y="273050"/>
                </a:lnTo>
                <a:lnTo>
                  <a:pt x="66294" y="11430"/>
                </a:lnTo>
                <a:lnTo>
                  <a:pt x="662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81502" y="1784349"/>
            <a:ext cx="66675" cy="284480"/>
          </a:xfrm>
          <a:custGeom>
            <a:avLst/>
            <a:gdLst/>
            <a:ahLst/>
            <a:cxnLst/>
            <a:rect l="l" t="t" r="r" b="b"/>
            <a:pathLst>
              <a:path w="66675" h="284480">
                <a:moveTo>
                  <a:pt x="66421" y="0"/>
                </a:moveTo>
                <a:lnTo>
                  <a:pt x="0" y="0"/>
                </a:lnTo>
                <a:lnTo>
                  <a:pt x="0" y="11430"/>
                </a:lnTo>
                <a:lnTo>
                  <a:pt x="0" y="273050"/>
                </a:lnTo>
                <a:lnTo>
                  <a:pt x="0" y="284480"/>
                </a:lnTo>
                <a:lnTo>
                  <a:pt x="66421" y="284480"/>
                </a:lnTo>
                <a:lnTo>
                  <a:pt x="66421" y="273050"/>
                </a:lnTo>
                <a:lnTo>
                  <a:pt x="24765" y="273050"/>
                </a:lnTo>
                <a:lnTo>
                  <a:pt x="24765" y="11430"/>
                </a:lnTo>
                <a:lnTo>
                  <a:pt x="66421" y="11430"/>
                </a:lnTo>
                <a:lnTo>
                  <a:pt x="66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400" y="1524000"/>
            <a:ext cx="11004398" cy="232243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794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800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Only connects nodes locally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736600" marR="121920" lvl="1" indent="-228600">
              <a:lnSpc>
                <a:spcPts val="2590"/>
              </a:lnSpc>
              <a:spcBef>
                <a:spcPts val="550"/>
              </a:spcBef>
              <a:buFont typeface="Arial"/>
              <a:buChar char="•"/>
              <a:tabLst>
                <a:tab pos="737235" algn="l"/>
                <a:tab pos="4156710" algn="l"/>
              </a:tabLst>
            </a:pPr>
            <a:r>
              <a:rPr sz="2400" dirty="0">
                <a:latin typeface="Century Gothic"/>
                <a:cs typeface="Century Gothic"/>
              </a:rPr>
              <a:t>Kernel</a:t>
            </a:r>
            <a:r>
              <a:rPr sz="2400" spc="-8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𝐾</a:t>
            </a:r>
            <a:r>
              <a:rPr sz="2625" baseline="-15873" dirty="0">
                <a:latin typeface="Cambria Math"/>
                <a:cs typeface="Cambria Math"/>
              </a:rPr>
              <a:t>𝑙+1</a:t>
            </a:r>
            <a:r>
              <a:rPr lang="en-GB" sz="2625" baseline="-15873" dirty="0">
                <a:latin typeface="Cambria Math"/>
                <a:cs typeface="Cambria Math"/>
              </a:rPr>
              <a:t>, </a:t>
            </a:r>
            <a:r>
              <a:rPr lang="en-GB" sz="2400" dirty="0">
                <a:latin typeface="+mj-lt"/>
                <a:cs typeface="Cambria Math"/>
              </a:rPr>
              <a:t>size</a:t>
            </a:r>
            <a:r>
              <a:rPr lang="en-GB" sz="2625" dirty="0">
                <a:latin typeface="Cambria Math"/>
                <a:cs typeface="Cambria Math"/>
              </a:rPr>
              <a:t>: </a:t>
            </a:r>
            <a:r>
              <a:rPr sz="2400" dirty="0">
                <a:latin typeface="Cambria Math"/>
                <a:cs typeface="Cambria Math"/>
              </a:rPr>
              <a:t>𝐷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625" spc="292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×</a:t>
            </a:r>
            <a:r>
              <a:rPr sz="2400" spc="-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𝐷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r>
              <a:rPr sz="2625" spc="292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×</a:t>
            </a:r>
            <a:r>
              <a:rPr sz="2400" spc="-5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𝐶</a:t>
            </a:r>
            <a:r>
              <a:rPr sz="2625" spc="-37" baseline="-15873" dirty="0">
                <a:latin typeface="Cambria Math"/>
                <a:cs typeface="Cambria Math"/>
              </a:rPr>
              <a:t>𝑙</a:t>
            </a:r>
            <a:r>
              <a:rPr sz="2400" dirty="0">
                <a:latin typeface="Century Gothic"/>
                <a:cs typeface="Century Gothic"/>
              </a:rPr>
              <a:t>,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2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dimensions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×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previous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layer channels.</a:t>
            </a:r>
            <a:endParaRPr sz="2400" dirty="0">
              <a:latin typeface="Century Gothic"/>
              <a:cs typeface="Century Gothic"/>
            </a:endParaRPr>
          </a:p>
          <a:p>
            <a:pPr marL="736600" lvl="1" indent="-22923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737235" algn="l"/>
              </a:tabLst>
            </a:pPr>
            <a:r>
              <a:rPr sz="2400" dirty="0">
                <a:latin typeface="Century Gothic"/>
                <a:cs typeface="Century Gothic"/>
              </a:rPr>
              <a:t>Each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output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channel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has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its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own </a:t>
            </a:r>
            <a:r>
              <a:rPr sz="2400" spc="-10" dirty="0">
                <a:latin typeface="Century Gothic"/>
                <a:cs typeface="Century Gothic"/>
              </a:rPr>
              <a:t>kernel.</a:t>
            </a:r>
            <a:endParaRPr sz="2400" dirty="0">
              <a:latin typeface="Century Gothic"/>
              <a:cs typeface="Century Gothic"/>
            </a:endParaRPr>
          </a:p>
          <a:p>
            <a:pPr marL="2794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800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Reduces number of weights needed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794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800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Uses </a:t>
            </a:r>
            <a:r>
              <a:rPr sz="2800" dirty="0">
                <a:latin typeface="Century Gothic"/>
                <a:cs typeface="Century Gothic"/>
              </a:rPr>
              <a:t>local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neighborhood.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C1BDEC-9099-103D-9FF1-689D151D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layer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BF21F68-CBA1-99C7-09DC-0D6FFEBF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000" y="3299353"/>
            <a:ext cx="9372600" cy="353523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5200" y="1863990"/>
            <a:ext cx="7035800" cy="257634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667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67335" algn="l"/>
              </a:tabLst>
            </a:pPr>
            <a:r>
              <a:rPr sz="2800" dirty="0">
                <a:latin typeface="Century Gothic"/>
                <a:cs typeface="Century Gothic"/>
              </a:rPr>
              <a:t>Kernel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Dimensions:</a:t>
            </a:r>
            <a:endParaRPr sz="2800" dirty="0">
              <a:latin typeface="Century Gothic"/>
              <a:cs typeface="Century Gothic"/>
            </a:endParaRPr>
          </a:p>
          <a:p>
            <a:pPr marL="7239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724535" algn="l"/>
              </a:tabLst>
            </a:pPr>
            <a:r>
              <a:rPr lang="en-GB" sz="2400" dirty="0">
                <a:latin typeface="Cambria Math"/>
                <a:cs typeface="Cambria Math"/>
              </a:rPr>
              <a:t>k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625" spc="509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&amp;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ambria Math"/>
                <a:cs typeface="Cambria Math"/>
              </a:rPr>
              <a:t>k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r>
              <a:rPr sz="2625" spc="532" baseline="-15873" dirty="0">
                <a:latin typeface="Cambria Math"/>
                <a:cs typeface="Cambria Math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is kernel size </a:t>
            </a:r>
            <a:r>
              <a:rPr sz="2400" dirty="0">
                <a:latin typeface="Century Gothic"/>
                <a:cs typeface="Century Gothic"/>
              </a:rPr>
              <a:t>(ex.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2</a:t>
            </a:r>
            <a:r>
              <a:rPr sz="2400" spc="-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×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2</a:t>
            </a:r>
            <a:r>
              <a:rPr sz="2400" spc="-25" dirty="0">
                <a:latin typeface="Century Gothic"/>
                <a:cs typeface="Century Gothic"/>
              </a:rPr>
              <a:t>).</a:t>
            </a:r>
            <a:endParaRPr sz="2400" dirty="0">
              <a:latin typeface="Century Gothic"/>
              <a:cs typeface="Century Gothic"/>
            </a:endParaRPr>
          </a:p>
          <a:p>
            <a:pPr marL="7239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7245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Also has depth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(ex.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3</a:t>
            </a:r>
            <a:r>
              <a:rPr sz="2400" spc="-25" dirty="0">
                <a:latin typeface="Century Gothic"/>
                <a:cs typeface="Century Gothic"/>
              </a:rPr>
              <a:t>).</a:t>
            </a:r>
            <a:endParaRPr sz="2400" dirty="0">
              <a:latin typeface="Century Gothic"/>
              <a:cs typeface="Century Gothic"/>
            </a:endParaRPr>
          </a:p>
          <a:p>
            <a:pPr marL="266700" indent="-22923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67335" algn="l"/>
              </a:tabLst>
            </a:pPr>
            <a:r>
              <a:rPr sz="2800" dirty="0">
                <a:latin typeface="Century Gothic"/>
                <a:cs typeface="Century Gothic"/>
              </a:rPr>
              <a:t>Each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Kernel</a:t>
            </a:r>
          </a:p>
          <a:p>
            <a:pPr marL="7239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7245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I</a:t>
            </a:r>
            <a:r>
              <a:rPr sz="2400" dirty="0">
                <a:latin typeface="Century Gothic"/>
                <a:cs typeface="Century Gothic"/>
              </a:rPr>
              <a:t>s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applied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 all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channels.</a:t>
            </a:r>
            <a:endParaRPr sz="2400" dirty="0">
              <a:latin typeface="Century Gothic"/>
              <a:cs typeface="Century Gothic"/>
            </a:endParaRPr>
          </a:p>
          <a:p>
            <a:pPr marL="7239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7245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Can be </a:t>
            </a:r>
            <a:r>
              <a:rPr lang="en-GB" sz="2400" dirty="0" err="1">
                <a:latin typeface="Century Gothic"/>
                <a:cs typeface="Century Gothic"/>
              </a:rPr>
              <a:t>strided</a:t>
            </a:r>
            <a:r>
              <a:rPr lang="en-GB" sz="240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(ex.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2</a:t>
            </a:r>
            <a:r>
              <a:rPr sz="2400" spc="-25" dirty="0">
                <a:latin typeface="Century Gothic"/>
                <a:cs typeface="Century Gothic"/>
              </a:rPr>
              <a:t>).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66209" y="4516162"/>
            <a:ext cx="55880" cy="237490"/>
          </a:xfrm>
          <a:custGeom>
            <a:avLst/>
            <a:gdLst/>
            <a:ahLst/>
            <a:cxnLst/>
            <a:rect l="l" t="t" r="r" b="b"/>
            <a:pathLst>
              <a:path w="55879" h="237489">
                <a:moveTo>
                  <a:pt x="55499" y="0"/>
                </a:moveTo>
                <a:lnTo>
                  <a:pt x="0" y="0"/>
                </a:lnTo>
                <a:lnTo>
                  <a:pt x="0" y="10160"/>
                </a:lnTo>
                <a:lnTo>
                  <a:pt x="34798" y="10160"/>
                </a:lnTo>
                <a:lnTo>
                  <a:pt x="34798" y="227330"/>
                </a:lnTo>
                <a:lnTo>
                  <a:pt x="0" y="227330"/>
                </a:lnTo>
                <a:lnTo>
                  <a:pt x="0" y="237490"/>
                </a:lnTo>
                <a:lnTo>
                  <a:pt x="55499" y="237490"/>
                </a:lnTo>
                <a:lnTo>
                  <a:pt x="55499" y="227330"/>
                </a:lnTo>
                <a:lnTo>
                  <a:pt x="55499" y="10160"/>
                </a:lnTo>
                <a:lnTo>
                  <a:pt x="55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7048" y="4516162"/>
            <a:ext cx="55880" cy="237490"/>
          </a:xfrm>
          <a:custGeom>
            <a:avLst/>
            <a:gdLst/>
            <a:ahLst/>
            <a:cxnLst/>
            <a:rect l="l" t="t" r="r" b="b"/>
            <a:pathLst>
              <a:path w="55879" h="237489">
                <a:moveTo>
                  <a:pt x="55499" y="0"/>
                </a:moveTo>
                <a:lnTo>
                  <a:pt x="0" y="0"/>
                </a:lnTo>
                <a:lnTo>
                  <a:pt x="0" y="10160"/>
                </a:lnTo>
                <a:lnTo>
                  <a:pt x="0" y="227330"/>
                </a:lnTo>
                <a:lnTo>
                  <a:pt x="0" y="237490"/>
                </a:lnTo>
                <a:lnTo>
                  <a:pt x="55499" y="237490"/>
                </a:lnTo>
                <a:lnTo>
                  <a:pt x="55499" y="227330"/>
                </a:lnTo>
                <a:lnTo>
                  <a:pt x="20701" y="227330"/>
                </a:lnTo>
                <a:lnTo>
                  <a:pt x="20701" y="10160"/>
                </a:lnTo>
                <a:lnTo>
                  <a:pt x="55499" y="10160"/>
                </a:lnTo>
                <a:lnTo>
                  <a:pt x="55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74285" y="4516162"/>
            <a:ext cx="55880" cy="237490"/>
          </a:xfrm>
          <a:custGeom>
            <a:avLst/>
            <a:gdLst/>
            <a:ahLst/>
            <a:cxnLst/>
            <a:rect l="l" t="t" r="r" b="b"/>
            <a:pathLst>
              <a:path w="55879" h="237489">
                <a:moveTo>
                  <a:pt x="55499" y="0"/>
                </a:moveTo>
                <a:lnTo>
                  <a:pt x="0" y="0"/>
                </a:lnTo>
                <a:lnTo>
                  <a:pt x="0" y="10160"/>
                </a:lnTo>
                <a:lnTo>
                  <a:pt x="34798" y="10160"/>
                </a:lnTo>
                <a:lnTo>
                  <a:pt x="34798" y="227330"/>
                </a:lnTo>
                <a:lnTo>
                  <a:pt x="0" y="227330"/>
                </a:lnTo>
                <a:lnTo>
                  <a:pt x="0" y="237490"/>
                </a:lnTo>
                <a:lnTo>
                  <a:pt x="55499" y="237490"/>
                </a:lnTo>
                <a:lnTo>
                  <a:pt x="55499" y="227330"/>
                </a:lnTo>
                <a:lnTo>
                  <a:pt x="55499" y="10160"/>
                </a:lnTo>
                <a:lnTo>
                  <a:pt x="55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75124" y="4516162"/>
            <a:ext cx="55880" cy="237490"/>
          </a:xfrm>
          <a:custGeom>
            <a:avLst/>
            <a:gdLst/>
            <a:ahLst/>
            <a:cxnLst/>
            <a:rect l="l" t="t" r="r" b="b"/>
            <a:pathLst>
              <a:path w="55879" h="237489">
                <a:moveTo>
                  <a:pt x="55499" y="0"/>
                </a:moveTo>
                <a:lnTo>
                  <a:pt x="0" y="0"/>
                </a:lnTo>
                <a:lnTo>
                  <a:pt x="0" y="10160"/>
                </a:lnTo>
                <a:lnTo>
                  <a:pt x="0" y="227330"/>
                </a:lnTo>
                <a:lnTo>
                  <a:pt x="0" y="237490"/>
                </a:lnTo>
                <a:lnTo>
                  <a:pt x="55499" y="237490"/>
                </a:lnTo>
                <a:lnTo>
                  <a:pt x="55499" y="227330"/>
                </a:lnTo>
                <a:lnTo>
                  <a:pt x="20701" y="227330"/>
                </a:lnTo>
                <a:lnTo>
                  <a:pt x="20701" y="10160"/>
                </a:lnTo>
                <a:lnTo>
                  <a:pt x="55499" y="10160"/>
                </a:lnTo>
                <a:lnTo>
                  <a:pt x="55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82361" y="4516162"/>
            <a:ext cx="55880" cy="237490"/>
          </a:xfrm>
          <a:custGeom>
            <a:avLst/>
            <a:gdLst/>
            <a:ahLst/>
            <a:cxnLst/>
            <a:rect l="l" t="t" r="r" b="b"/>
            <a:pathLst>
              <a:path w="55879" h="237489">
                <a:moveTo>
                  <a:pt x="55499" y="0"/>
                </a:moveTo>
                <a:lnTo>
                  <a:pt x="0" y="0"/>
                </a:lnTo>
                <a:lnTo>
                  <a:pt x="0" y="10160"/>
                </a:lnTo>
                <a:lnTo>
                  <a:pt x="34798" y="10160"/>
                </a:lnTo>
                <a:lnTo>
                  <a:pt x="34798" y="227330"/>
                </a:lnTo>
                <a:lnTo>
                  <a:pt x="0" y="227330"/>
                </a:lnTo>
                <a:lnTo>
                  <a:pt x="0" y="237490"/>
                </a:lnTo>
                <a:lnTo>
                  <a:pt x="55499" y="237490"/>
                </a:lnTo>
                <a:lnTo>
                  <a:pt x="55499" y="227330"/>
                </a:lnTo>
                <a:lnTo>
                  <a:pt x="55499" y="10160"/>
                </a:lnTo>
                <a:lnTo>
                  <a:pt x="55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1676" y="4516162"/>
            <a:ext cx="55880" cy="237490"/>
          </a:xfrm>
          <a:custGeom>
            <a:avLst/>
            <a:gdLst/>
            <a:ahLst/>
            <a:cxnLst/>
            <a:rect l="l" t="t" r="r" b="b"/>
            <a:pathLst>
              <a:path w="55879" h="237489">
                <a:moveTo>
                  <a:pt x="55499" y="0"/>
                </a:moveTo>
                <a:lnTo>
                  <a:pt x="0" y="0"/>
                </a:lnTo>
                <a:lnTo>
                  <a:pt x="0" y="10160"/>
                </a:lnTo>
                <a:lnTo>
                  <a:pt x="0" y="227330"/>
                </a:lnTo>
                <a:lnTo>
                  <a:pt x="0" y="237490"/>
                </a:lnTo>
                <a:lnTo>
                  <a:pt x="55499" y="237490"/>
                </a:lnTo>
                <a:lnTo>
                  <a:pt x="55499" y="227330"/>
                </a:lnTo>
                <a:lnTo>
                  <a:pt x="20701" y="227330"/>
                </a:lnTo>
                <a:lnTo>
                  <a:pt x="20701" y="10160"/>
                </a:lnTo>
                <a:lnTo>
                  <a:pt x="55499" y="10160"/>
                </a:lnTo>
                <a:lnTo>
                  <a:pt x="55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8913" y="4516162"/>
            <a:ext cx="55880" cy="237490"/>
          </a:xfrm>
          <a:custGeom>
            <a:avLst/>
            <a:gdLst/>
            <a:ahLst/>
            <a:cxnLst/>
            <a:rect l="l" t="t" r="r" b="b"/>
            <a:pathLst>
              <a:path w="55879" h="237489">
                <a:moveTo>
                  <a:pt x="55499" y="0"/>
                </a:moveTo>
                <a:lnTo>
                  <a:pt x="0" y="0"/>
                </a:lnTo>
                <a:lnTo>
                  <a:pt x="0" y="10160"/>
                </a:lnTo>
                <a:lnTo>
                  <a:pt x="34798" y="10160"/>
                </a:lnTo>
                <a:lnTo>
                  <a:pt x="34798" y="227330"/>
                </a:lnTo>
                <a:lnTo>
                  <a:pt x="0" y="227330"/>
                </a:lnTo>
                <a:lnTo>
                  <a:pt x="0" y="237490"/>
                </a:lnTo>
                <a:lnTo>
                  <a:pt x="55499" y="237490"/>
                </a:lnTo>
                <a:lnTo>
                  <a:pt x="55499" y="227330"/>
                </a:lnTo>
                <a:lnTo>
                  <a:pt x="55499" y="10160"/>
                </a:lnTo>
                <a:lnTo>
                  <a:pt x="55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89752" y="4516162"/>
            <a:ext cx="55880" cy="237490"/>
          </a:xfrm>
          <a:custGeom>
            <a:avLst/>
            <a:gdLst/>
            <a:ahLst/>
            <a:cxnLst/>
            <a:rect l="l" t="t" r="r" b="b"/>
            <a:pathLst>
              <a:path w="55879" h="237489">
                <a:moveTo>
                  <a:pt x="55499" y="0"/>
                </a:moveTo>
                <a:lnTo>
                  <a:pt x="0" y="0"/>
                </a:lnTo>
                <a:lnTo>
                  <a:pt x="0" y="10160"/>
                </a:lnTo>
                <a:lnTo>
                  <a:pt x="0" y="227330"/>
                </a:lnTo>
                <a:lnTo>
                  <a:pt x="0" y="237490"/>
                </a:lnTo>
                <a:lnTo>
                  <a:pt x="55499" y="237490"/>
                </a:lnTo>
                <a:lnTo>
                  <a:pt x="55499" y="227330"/>
                </a:lnTo>
                <a:lnTo>
                  <a:pt x="20701" y="227330"/>
                </a:lnTo>
                <a:lnTo>
                  <a:pt x="20701" y="10160"/>
                </a:lnTo>
                <a:lnTo>
                  <a:pt x="55499" y="10160"/>
                </a:lnTo>
                <a:lnTo>
                  <a:pt x="55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0600" y="4419600"/>
            <a:ext cx="5648960" cy="403957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698500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91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Produces 1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OUT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channel.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0CB5F0ED-2ADD-5170-2F51-35500658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0CB5F0ED-2ADD-5170-2F51-35500658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- illustration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2F46DC4-7E7E-A82E-6449-AEC444FF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1" y="2514600"/>
            <a:ext cx="50958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6B4A22-93AF-B26E-8ADC-2E84D07C5F66}"/>
              </a:ext>
            </a:extLst>
          </p:cNvPr>
          <p:cNvSpPr txBox="1"/>
          <p:nvPr/>
        </p:nvSpPr>
        <p:spPr>
          <a:xfrm>
            <a:off x="7239000" y="2010053"/>
            <a:ext cx="117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AEB0A-F3BE-14AE-1FE2-741BCD769557}"/>
              </a:ext>
            </a:extLst>
          </p:cNvPr>
          <p:cNvSpPr txBox="1"/>
          <p:nvPr/>
        </p:nvSpPr>
        <p:spPr>
          <a:xfrm>
            <a:off x="4310061" y="201005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039263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703A0A-9888-80BF-C7E4-3AB297B91F74}"/>
              </a:ext>
            </a:extLst>
          </p:cNvPr>
          <p:cNvSpPr/>
          <p:nvPr/>
        </p:nvSpPr>
        <p:spPr>
          <a:xfrm>
            <a:off x="838200" y="2438400"/>
            <a:ext cx="2895600" cy="3200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2690F6-D7A8-0D05-DCE3-E49AA94B765E}"/>
              </a:ext>
            </a:extLst>
          </p:cNvPr>
          <p:cNvSpPr/>
          <p:nvPr/>
        </p:nvSpPr>
        <p:spPr>
          <a:xfrm>
            <a:off x="4664050" y="2389941"/>
            <a:ext cx="2895600" cy="3200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18743B-42F0-BAE0-DE2A-DAA9976BFEF1}"/>
              </a:ext>
            </a:extLst>
          </p:cNvPr>
          <p:cNvSpPr/>
          <p:nvPr/>
        </p:nvSpPr>
        <p:spPr>
          <a:xfrm>
            <a:off x="8219164" y="2389941"/>
            <a:ext cx="2895600" cy="3200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0CB5F0ED-2ADD-5170-2F51-35500658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– padding and stride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2C8EBBE-0238-BD2B-241E-11F05072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36" y="2895600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C0F954-331F-9A44-02E9-50B76880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484" y="2528886"/>
            <a:ext cx="2571029" cy="29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3068436-C6D3-EA14-0602-E6E15842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284" y="2687598"/>
            <a:ext cx="2659359" cy="260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E27F1-A8FA-4EAE-00CF-2C7CEEED2331}"/>
              </a:ext>
            </a:extLst>
          </p:cNvPr>
          <p:cNvSpPr txBox="1"/>
          <p:nvPr/>
        </p:nvSpPr>
        <p:spPr>
          <a:xfrm>
            <a:off x="985290" y="190813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padding=0, stride=1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1204F-3BFE-CAE6-7938-FD834DB282C1}"/>
              </a:ext>
            </a:extLst>
          </p:cNvPr>
          <p:cNvSpPr txBox="1"/>
          <p:nvPr/>
        </p:nvSpPr>
        <p:spPr>
          <a:xfrm>
            <a:off x="4825724" y="190541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padding=1, stride=1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0D658-A51F-93CD-6B8E-FEC2DDA2EAEB}"/>
              </a:ext>
            </a:extLst>
          </p:cNvPr>
          <p:cNvSpPr txBox="1"/>
          <p:nvPr/>
        </p:nvSpPr>
        <p:spPr>
          <a:xfrm>
            <a:off x="8337284" y="187178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padding=0, stride=2</a:t>
            </a:r>
          </a:p>
        </p:txBody>
      </p:sp>
    </p:spTree>
    <p:extLst>
      <p:ext uri="{BB962C8B-B14F-4D97-AF65-F5344CB8AC3E}">
        <p14:creationId xmlns:p14="http://schemas.microsoft.com/office/powerpoint/2010/main" val="95565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2133600"/>
            <a:ext cx="10391398" cy="179279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Special </a:t>
            </a:r>
            <a:r>
              <a:rPr sz="2800" dirty="0">
                <a:latin typeface="Century Gothic"/>
                <a:cs typeface="Century Gothic"/>
              </a:rPr>
              <a:t>case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fully-connected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layers.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endParaRPr lang="en-GB" sz="2800" spc="-65" dirty="0">
              <a:latin typeface="Century Gothic"/>
              <a:cs typeface="Century Gothic"/>
            </a:endParaRP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65" dirty="0">
                <a:latin typeface="Century Gothic"/>
                <a:cs typeface="Century Gothic"/>
              </a:rPr>
              <a:t>Can be implemented as a MM</a:t>
            </a: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65" dirty="0">
                <a:latin typeface="Century Gothic"/>
                <a:cs typeface="Century Gothic"/>
              </a:rPr>
              <a:t>Can be seen as fully-connected layers with </a:t>
            </a:r>
            <a:r>
              <a:rPr lang="en-GB" sz="2800" b="1" u="sng" spc="-65" dirty="0">
                <a:latin typeface="Century Gothic"/>
                <a:cs typeface="Century Gothic"/>
              </a:rPr>
              <a:t>weight sharing</a:t>
            </a: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2A427F-1FC3-66AB-7F3D-A9376AA1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vs fully-connected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996" y="785877"/>
            <a:ext cx="975380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Common</a:t>
            </a:r>
            <a:r>
              <a:rPr sz="4400" u="none" spc="-35" dirty="0"/>
              <a:t> </a:t>
            </a:r>
            <a:r>
              <a:rPr sz="4400" u="none" dirty="0"/>
              <a:t>Tasks</a:t>
            </a:r>
            <a:r>
              <a:rPr sz="4400" u="none" spc="-20" dirty="0"/>
              <a:t> </a:t>
            </a:r>
            <a:r>
              <a:rPr sz="4400" u="none" dirty="0"/>
              <a:t>:</a:t>
            </a:r>
            <a:r>
              <a:rPr sz="4400" u="none" spc="-15" dirty="0"/>
              <a:t> </a:t>
            </a:r>
            <a:r>
              <a:rPr lang="en-GB" sz="4400" u="none" dirty="0"/>
              <a:t>Image</a:t>
            </a:r>
            <a:r>
              <a:rPr sz="4400" u="none" spc="-20" dirty="0"/>
              <a:t> </a:t>
            </a:r>
            <a:r>
              <a:rPr sz="4400" u="none" spc="-10" dirty="0"/>
              <a:t>Generation</a:t>
            </a:r>
            <a:endParaRPr sz="4400" dirty="0"/>
          </a:p>
        </p:txBody>
      </p:sp>
      <p:pic>
        <p:nvPicPr>
          <p:cNvPr id="4" name="Picture 2" descr="Landscapes generated by AI are literally not of this world | Popular  Photography">
            <a:extLst>
              <a:ext uri="{FF2B5EF4-FFF2-40B4-BE49-F238E27FC236}">
                <a16:creationId xmlns:a16="http://schemas.microsoft.com/office/drawing/2014/main" id="{F40414EB-50E4-1C88-7C8B-1BA3F807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59513"/>
            <a:ext cx="10058400" cy="402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564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2A427F-1FC3-66AB-7F3D-A9376AA1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vs fully-connected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FDDF3CE-6290-A810-E820-80DC3468A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62549"/>
              </p:ext>
            </p:extLst>
          </p:nvPr>
        </p:nvGraphicFramePr>
        <p:xfrm>
          <a:off x="871536" y="2133600"/>
          <a:ext cx="1044892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17240" imgH="4571280" progId="">
                  <p:embed/>
                </p:oleObj>
              </mc:Choice>
              <mc:Fallback>
                <p:oleObj r:id="rId2" imgW="13917240" imgH="4571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1536" y="2133600"/>
                        <a:ext cx="10448925" cy="349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0547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954055-3EA5-F0C1-9E76-B67254D5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example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7A75C36-652C-F593-839B-60D5E04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2095500"/>
            <a:ext cx="58388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B539B7-CAEC-7BFD-0A55-76666262824C}"/>
              </a:ext>
            </a:extLst>
          </p:cNvPr>
          <p:cNvSpPr txBox="1"/>
          <p:nvPr/>
        </p:nvSpPr>
        <p:spPr>
          <a:xfrm>
            <a:off x="3962400" y="182880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2C1DF-2571-15A8-5A14-79B453102A67}"/>
              </a:ext>
            </a:extLst>
          </p:cNvPr>
          <p:cNvSpPr txBox="1"/>
          <p:nvPr/>
        </p:nvSpPr>
        <p:spPr>
          <a:xfrm>
            <a:off x="5715000" y="289560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C3096-60CD-D2F9-9D70-D3C2F2045B81}"/>
              </a:ext>
            </a:extLst>
          </p:cNvPr>
          <p:cNvSpPr txBox="1"/>
          <p:nvPr/>
        </p:nvSpPr>
        <p:spPr>
          <a:xfrm>
            <a:off x="7239000" y="182880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D4604-8039-A825-6F88-BE2C155E2F5A}"/>
              </a:ext>
            </a:extLst>
          </p:cNvPr>
          <p:cNvSpPr txBox="1"/>
          <p:nvPr/>
        </p:nvSpPr>
        <p:spPr>
          <a:xfrm>
            <a:off x="228600" y="6133813"/>
            <a:ext cx="11506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Visualizing the Fundamentals of Convolutional Neural Networks | by Mark C. F. Sousa | Towards Data Science</a:t>
            </a:r>
            <a:endParaRPr lang="en-GB" sz="12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954055-3EA5-F0C1-9E76-B67254D5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example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117DA5A-D6E6-650B-D10A-BA40AEE6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2095500"/>
            <a:ext cx="58388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999D3D-8F0C-363E-EF4D-3272EC985EF0}"/>
              </a:ext>
            </a:extLst>
          </p:cNvPr>
          <p:cNvSpPr txBox="1"/>
          <p:nvPr/>
        </p:nvSpPr>
        <p:spPr>
          <a:xfrm>
            <a:off x="3962400" y="182880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78CCE-57BE-8203-899F-3C162529F344}"/>
              </a:ext>
            </a:extLst>
          </p:cNvPr>
          <p:cNvSpPr txBox="1"/>
          <p:nvPr/>
        </p:nvSpPr>
        <p:spPr>
          <a:xfrm>
            <a:off x="7239000" y="182880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8AB2F-1896-C3C4-C564-99BE5D192140}"/>
              </a:ext>
            </a:extLst>
          </p:cNvPr>
          <p:cNvSpPr txBox="1"/>
          <p:nvPr/>
        </p:nvSpPr>
        <p:spPr>
          <a:xfrm>
            <a:off x="5715000" y="289560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E0040-C6F1-B766-6959-EA4C8005CBDD}"/>
              </a:ext>
            </a:extLst>
          </p:cNvPr>
          <p:cNvSpPr txBox="1"/>
          <p:nvPr/>
        </p:nvSpPr>
        <p:spPr>
          <a:xfrm>
            <a:off x="228600" y="6133813"/>
            <a:ext cx="11506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Visualizing the Fundamentals of Convolutional Neural Networks | by Mark C. F. Sousa | Towards Data Science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68817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954055-3EA5-F0C1-9E76-B67254D5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example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61941AE-E759-D1D8-DEE4-AAE83ADFB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2095500"/>
            <a:ext cx="58388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23DF2-C2C2-9A54-3550-3B98CD0CE879}"/>
              </a:ext>
            </a:extLst>
          </p:cNvPr>
          <p:cNvSpPr txBox="1"/>
          <p:nvPr/>
        </p:nvSpPr>
        <p:spPr>
          <a:xfrm>
            <a:off x="3962400" y="182880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BABC6-456F-D0F3-3837-C6D908DC2D65}"/>
              </a:ext>
            </a:extLst>
          </p:cNvPr>
          <p:cNvSpPr txBox="1"/>
          <p:nvPr/>
        </p:nvSpPr>
        <p:spPr>
          <a:xfrm>
            <a:off x="7239000" y="182880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B43A9-7234-B8B3-64A8-95EFDA8DF9C0}"/>
              </a:ext>
            </a:extLst>
          </p:cNvPr>
          <p:cNvSpPr txBox="1"/>
          <p:nvPr/>
        </p:nvSpPr>
        <p:spPr>
          <a:xfrm>
            <a:off x="5715000" y="289560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7C8E7-9CF5-2B7C-CB02-A4052AA69AA1}"/>
              </a:ext>
            </a:extLst>
          </p:cNvPr>
          <p:cNvSpPr txBox="1"/>
          <p:nvPr/>
        </p:nvSpPr>
        <p:spPr>
          <a:xfrm>
            <a:off x="228600" y="6133813"/>
            <a:ext cx="11506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Visualizing the Fundamentals of Convolutional Neural Networks | by Mark C. F. Sousa | Towards Data Science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00734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EA0FC0-846E-415C-4540-1D132768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in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D3B38-AB32-8208-C359-1B6D6C5745EC}"/>
              </a:ext>
            </a:extLst>
          </p:cNvPr>
          <p:cNvSpPr txBox="1"/>
          <p:nvPr/>
        </p:nvSpPr>
        <p:spPr>
          <a:xfrm>
            <a:off x="847106" y="1905000"/>
            <a:ext cx="519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Defining a convolutional layer is as simple as: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CB8DA88-0BD5-DD5F-2E74-028C1AAE26C0}"/>
              </a:ext>
            </a:extLst>
          </p:cNvPr>
          <p:cNvSpPr txBox="1"/>
          <p:nvPr/>
        </p:nvSpPr>
        <p:spPr>
          <a:xfrm>
            <a:off x="871623" y="2390854"/>
            <a:ext cx="7373620" cy="37084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latin typeface="Consolas"/>
                <a:cs typeface="Consolas"/>
              </a:rPr>
              <a:t>nn.Conv2d(</a:t>
            </a: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in_channels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80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out_channels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55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kernel_size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70" dirty="0"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538235"/>
                </a:solidFill>
                <a:latin typeface="Consolas"/>
                <a:cs typeface="Consolas"/>
              </a:rPr>
              <a:t>stride</a:t>
            </a:r>
            <a:r>
              <a:rPr sz="1800" spc="-10" dirty="0">
                <a:latin typeface="Consolas"/>
                <a:cs typeface="Consolas"/>
              </a:rPr>
              <a:t>)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35900B88-88A8-E48C-D3D9-4A7401BD4ACD}"/>
              </a:ext>
            </a:extLst>
          </p:cNvPr>
          <p:cNvSpPr txBox="1"/>
          <p:nvPr/>
        </p:nvSpPr>
        <p:spPr>
          <a:xfrm>
            <a:off x="2193058" y="3124200"/>
            <a:ext cx="47307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In_channels</a:t>
            </a:r>
            <a:r>
              <a:rPr sz="1800" dirty="0">
                <a:solidFill>
                  <a:srgbClr val="538235"/>
                </a:solidFill>
                <a:latin typeface="Arial"/>
                <a:cs typeface="Arial"/>
              </a:rPr>
              <a:t>:</a:t>
            </a:r>
            <a:r>
              <a:rPr sz="1800" spc="-5" dirty="0">
                <a:solidFill>
                  <a:srgbClr val="538235"/>
                </a:solidFill>
                <a:latin typeface="Arial"/>
                <a:cs typeface="Arial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Usually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channels</a:t>
            </a:r>
            <a:endParaRPr sz="1800" dirty="0">
              <a:latin typeface="Arial"/>
              <a:cs typeface="Arial"/>
            </a:endParaRPr>
          </a:p>
          <a:p>
            <a:pPr marL="128905" algn="ctr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from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previous</a:t>
            </a:r>
            <a:r>
              <a:rPr sz="1800" spc="-10" dirty="0">
                <a:latin typeface="Arial"/>
                <a:cs typeface="Arial"/>
              </a:rPr>
              <a:t> layer.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out_channels</a:t>
            </a:r>
            <a:r>
              <a:rPr sz="1800" dirty="0">
                <a:solidFill>
                  <a:srgbClr val="538235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538235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Layer’s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kernels.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kernel_size:</a:t>
            </a:r>
            <a:r>
              <a:rPr sz="1800" spc="-25" dirty="0">
                <a:solidFill>
                  <a:srgbClr val="538235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size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kernels.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stride:</a:t>
            </a:r>
            <a:r>
              <a:rPr sz="1800" spc="-40" dirty="0">
                <a:solidFill>
                  <a:srgbClr val="538235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10" dirty="0">
                <a:latin typeface="Arial"/>
                <a:cs typeface="Arial"/>
              </a:rPr>
              <a:t> stride.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EA0FC0-846E-415C-4540-1D132768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in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9FAF4-ECC6-000D-EA03-0CEF17C39511}"/>
              </a:ext>
            </a:extLst>
          </p:cNvPr>
          <p:cNvSpPr txBox="1"/>
          <p:nvPr/>
        </p:nvSpPr>
        <p:spPr>
          <a:xfrm>
            <a:off x="1600200" y="1752600"/>
            <a:ext cx="60946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(Net,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.conv1 = nn.Conv2d(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.conv2 = nn.Conv2d(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9216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.conv1(x))</a:t>
            </a:r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.conv2(x))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 = F.max_pool2d(x,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torch.flatten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.fc1(x))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 =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.fc2(x)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output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F.log_softmax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output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9AD888-0BCA-8D75-2B14-BBA8554BC6C0}"/>
              </a:ext>
            </a:extLst>
          </p:cNvPr>
          <p:cNvCxnSpPr/>
          <p:nvPr/>
        </p:nvCxnSpPr>
        <p:spPr>
          <a:xfrm flipH="1">
            <a:off x="6477000" y="2362200"/>
            <a:ext cx="1905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F1AAE8-A781-92BA-DD22-56C1A5B2D9D6}"/>
              </a:ext>
            </a:extLst>
          </p:cNvPr>
          <p:cNvSpPr txBox="1"/>
          <p:nvPr/>
        </p:nvSpPr>
        <p:spPr>
          <a:xfrm>
            <a:off x="8763000" y="1900535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NB: Output sizes of layers must match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64C766-A5D5-7083-0753-F262650D0D7C}"/>
              </a:ext>
            </a:extLst>
          </p:cNvPr>
          <p:cNvCxnSpPr>
            <a:cxnSpLocks/>
          </p:cNvCxnSpPr>
          <p:nvPr/>
        </p:nvCxnSpPr>
        <p:spPr>
          <a:xfrm flipH="1" flipV="1">
            <a:off x="5791200" y="3910637"/>
            <a:ext cx="2514600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204E50-F269-C9BC-4811-BA927268EDAA}"/>
              </a:ext>
            </a:extLst>
          </p:cNvPr>
          <p:cNvSpPr txBox="1"/>
          <p:nvPr/>
        </p:nvSpPr>
        <p:spPr>
          <a:xfrm>
            <a:off x="8763000" y="41148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NB: Conv2d does not include activation</a:t>
            </a:r>
          </a:p>
        </p:txBody>
      </p:sp>
    </p:spTree>
    <p:extLst>
      <p:ext uri="{BB962C8B-B14F-4D97-AF65-F5344CB8AC3E}">
        <p14:creationId xmlns:p14="http://schemas.microsoft.com/office/powerpoint/2010/main" val="1157251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0" y="1905000"/>
            <a:ext cx="8305800" cy="219098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065" marR="5080">
              <a:lnSpc>
                <a:spcPts val="3020"/>
              </a:lnSpc>
              <a:spcBef>
                <a:spcPts val="480"/>
              </a:spcBef>
              <a:tabLst>
                <a:tab pos="241935" algn="l"/>
                <a:tab pos="5985510" algn="l"/>
              </a:tabLst>
            </a:pPr>
            <a:r>
              <a:rPr lang="en-US" sz="2400" dirty="0">
                <a:latin typeface="Century Gothic"/>
                <a:cs typeface="Century Gothic"/>
              </a:rPr>
              <a:t>Knowing the output size of your conv layer is essential:</a:t>
            </a: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  <a:tab pos="5985510" algn="l"/>
              </a:tabLst>
            </a:pPr>
            <a:r>
              <a:rPr lang="en-US" sz="2400" dirty="0">
                <a:latin typeface="Century Gothic"/>
                <a:cs typeface="Century Gothic"/>
              </a:rPr>
              <a:t>Output height = (h + 2 * p - k) / s + 1</a:t>
            </a: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  <a:tab pos="5985510" algn="l"/>
              </a:tabLst>
            </a:pPr>
            <a:r>
              <a:rPr lang="en-US" sz="2400" dirty="0">
                <a:latin typeface="Century Gothic"/>
                <a:cs typeface="Century Gothic"/>
              </a:rPr>
              <a:t>Output width = (w + 2 * p - k) / s + 1</a:t>
            </a: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  <a:tab pos="5985510" algn="l"/>
              </a:tabLst>
            </a:pPr>
            <a:r>
              <a:rPr lang="de-DE" sz="2400" dirty="0">
                <a:latin typeface="Century Gothic"/>
                <a:cs typeface="Century Gothic"/>
              </a:rPr>
              <a:t>Number of weights = (n * k</a:t>
            </a:r>
            <a:r>
              <a:rPr lang="de-DE" sz="2400" baseline="-25000" dirty="0">
                <a:latin typeface="Century Gothic"/>
                <a:cs typeface="Century Gothic"/>
              </a:rPr>
              <a:t>1</a:t>
            </a:r>
            <a:r>
              <a:rPr lang="de-DE" sz="2400" dirty="0">
                <a:latin typeface="Century Gothic"/>
                <a:cs typeface="Century Gothic"/>
              </a:rPr>
              <a:t>* k</a:t>
            </a:r>
            <a:r>
              <a:rPr lang="de-DE" sz="2400" baseline="-25000" dirty="0">
                <a:latin typeface="Century Gothic"/>
                <a:cs typeface="Century Gothic"/>
              </a:rPr>
              <a:t>2</a:t>
            </a:r>
            <a:r>
              <a:rPr lang="de-DE" sz="2400" dirty="0">
                <a:latin typeface="Century Gothic"/>
                <a:cs typeface="Century Gothic"/>
              </a:rPr>
              <a:t> * c) + n</a:t>
            </a:r>
            <a:endParaRPr lang="en-US" sz="2400" dirty="0">
              <a:latin typeface="Century Gothic"/>
              <a:cs typeface="Century Gothic"/>
            </a:endParaRP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  <a:tab pos="5985510" algn="l"/>
              </a:tabLst>
            </a:pP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624296-1009-619B-6120-41029157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 size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14400" y="1937566"/>
            <a:ext cx="10062845" cy="298286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9751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39814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Popular in earlier architectures</a:t>
            </a:r>
          </a:p>
          <a:p>
            <a:pPr marL="39751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398145" algn="l"/>
              </a:tabLst>
            </a:pPr>
            <a:r>
              <a:rPr lang="en-GB" sz="2800" dirty="0">
                <a:latin typeface="Century Gothic"/>
                <a:cs typeface="Century Gothic"/>
              </a:rPr>
              <a:t>Not used extensively today</a:t>
            </a:r>
            <a:endParaRPr sz="2800" dirty="0">
              <a:latin typeface="Century Gothic"/>
              <a:cs typeface="Century Gothic"/>
            </a:endParaRPr>
          </a:p>
          <a:p>
            <a:pPr marL="397510" indent="-22923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398145" algn="l"/>
              </a:tabLst>
            </a:pPr>
            <a:r>
              <a:rPr lang="en-GB" sz="2800" spc="-50" dirty="0">
                <a:latin typeface="Century Gothic"/>
                <a:cs typeface="Century Gothic"/>
              </a:rPr>
              <a:t>Structure similar to convolution, but parameter free</a:t>
            </a:r>
            <a:r>
              <a:rPr sz="2800" spc="-25" dirty="0">
                <a:latin typeface="Century Gothic"/>
                <a:cs typeface="Century Gothic"/>
              </a:rPr>
              <a:t>:</a:t>
            </a:r>
            <a:endParaRPr sz="2800" dirty="0">
              <a:latin typeface="Century Gothic"/>
              <a:cs typeface="Century Gothic"/>
            </a:endParaRPr>
          </a:p>
          <a:p>
            <a:pPr marL="85471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855344" algn="l"/>
              </a:tabLst>
            </a:pPr>
            <a:r>
              <a:rPr sz="2400" dirty="0">
                <a:latin typeface="Century Gothic"/>
                <a:cs typeface="Century Gothic"/>
              </a:rPr>
              <a:t>Kernel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size</a:t>
            </a:r>
          </a:p>
          <a:p>
            <a:pPr marL="85471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855344" algn="l"/>
              </a:tabLst>
            </a:pPr>
            <a:r>
              <a:rPr sz="2400" dirty="0">
                <a:latin typeface="Century Gothic"/>
                <a:cs typeface="Century Gothic"/>
              </a:rPr>
              <a:t>Stride</a:t>
            </a:r>
          </a:p>
          <a:p>
            <a:pPr marL="85471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55344" algn="l"/>
              </a:tabLst>
            </a:pPr>
            <a:r>
              <a:rPr sz="2400" dirty="0">
                <a:latin typeface="Century Gothic"/>
                <a:cs typeface="Century Gothic"/>
              </a:rPr>
              <a:t>Padding</a:t>
            </a:r>
          </a:p>
          <a:p>
            <a:pPr marL="85471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855344" algn="l"/>
              </a:tabLst>
            </a:pPr>
            <a:r>
              <a:rPr sz="2400" dirty="0">
                <a:latin typeface="Century Gothic"/>
                <a:cs typeface="Century Gothic"/>
              </a:rPr>
              <a:t>Operator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6A568C9-387E-6ABC-F70A-4F081EF5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828800"/>
            <a:ext cx="9737090" cy="294362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770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Compressing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intermediate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input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sizes</a:t>
            </a:r>
            <a:endParaRPr sz="2400" dirty="0">
              <a:latin typeface="Century Gothic"/>
              <a:cs typeface="Century Gothic"/>
            </a:endParaRPr>
          </a:p>
          <a:p>
            <a:pPr marL="1155700" marR="199390" lvl="2" indent="-228600">
              <a:lnSpc>
                <a:spcPct val="90000"/>
              </a:lnSpc>
              <a:spcBef>
                <a:spcPts val="50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As features grow, computation increases</a:t>
            </a:r>
            <a:r>
              <a:rPr sz="2400" spc="-10" dirty="0">
                <a:latin typeface="Century Gothic"/>
                <a:cs typeface="Century Gothic"/>
              </a:rPr>
              <a:t>. </a:t>
            </a:r>
            <a:endParaRPr lang="en-GB" sz="2400" spc="-10" dirty="0">
              <a:latin typeface="Century Gothic"/>
              <a:cs typeface="Century Gothic"/>
            </a:endParaRPr>
          </a:p>
          <a:p>
            <a:pPr marL="1155700" marR="199390" lvl="2" indent="-228600">
              <a:lnSpc>
                <a:spcPct val="90000"/>
              </a:lnSpc>
              <a:spcBef>
                <a:spcPts val="50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400" dirty="0">
                <a:latin typeface="Century Gothic"/>
                <a:cs typeface="Century Gothic"/>
              </a:rPr>
              <a:t>Pooling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reduces spatial size</a:t>
            </a:r>
            <a:r>
              <a:rPr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Common</a:t>
            </a:r>
            <a:r>
              <a:rPr sz="2400" spc="-9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choices</a:t>
            </a:r>
            <a:r>
              <a:rPr sz="2400" spc="-10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are: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Maximum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–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largest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number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in the receptive field</a:t>
            </a:r>
            <a:r>
              <a:rPr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Mean/Average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–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average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numbers</a:t>
            </a: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Median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–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middle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member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after ordering</a:t>
            </a:r>
            <a:r>
              <a:rPr sz="2400" spc="-2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E6ADFC-A19E-A9A8-71EA-85AF337E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A568C9-387E-6ABC-F70A-4F081EF5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  <p:pic>
        <p:nvPicPr>
          <p:cNvPr id="14342" name="Picture 6" descr="Gentle Dive into Math Behind Convolutional Neural Networks | by Piotr  Skalski | Towards Data Science">
            <a:extLst>
              <a:ext uri="{FF2B5EF4-FFF2-40B4-BE49-F238E27FC236}">
                <a16:creationId xmlns:a16="http://schemas.microsoft.com/office/drawing/2014/main" id="{4B99187D-D322-998F-59C9-D006CB418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5" t="24011" r="11690" b="14972"/>
          <a:stretch/>
        </p:blipFill>
        <p:spPr bwMode="auto">
          <a:xfrm>
            <a:off x="2514600" y="1828800"/>
            <a:ext cx="7467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65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996" y="785877"/>
            <a:ext cx="975380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Common</a:t>
            </a:r>
            <a:r>
              <a:rPr sz="4400" u="none" spc="-35" dirty="0"/>
              <a:t> </a:t>
            </a:r>
            <a:r>
              <a:rPr sz="4400" u="none" dirty="0"/>
              <a:t>Tasks</a:t>
            </a:r>
            <a:r>
              <a:rPr sz="4400" u="none" spc="-20" dirty="0"/>
              <a:t> </a:t>
            </a:r>
            <a:r>
              <a:rPr sz="4400" u="none" dirty="0"/>
              <a:t>:</a:t>
            </a:r>
            <a:r>
              <a:rPr sz="4400" u="none" spc="-15" dirty="0"/>
              <a:t> </a:t>
            </a:r>
            <a:r>
              <a:rPr lang="en-GB" sz="4400" u="none" dirty="0"/>
              <a:t>Segmentation</a:t>
            </a:r>
            <a:endParaRPr sz="4400" dirty="0"/>
          </a:p>
        </p:txBody>
      </p:sp>
      <p:pic>
        <p:nvPicPr>
          <p:cNvPr id="3076" name="Picture 4" descr="A 2021 guide to Semantic Segmentation">
            <a:extLst>
              <a:ext uri="{FF2B5EF4-FFF2-40B4-BE49-F238E27FC236}">
                <a16:creationId xmlns:a16="http://schemas.microsoft.com/office/drawing/2014/main" id="{1924FAB3-E392-60FD-033E-300F75635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37" y="1828800"/>
            <a:ext cx="8763000" cy="436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70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428427"/>
            <a:ext cx="6804659" cy="49085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05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Activation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354965" indent="-342900">
              <a:lnSpc>
                <a:spcPct val="100000"/>
              </a:lnSpc>
              <a:spcBef>
                <a:spcPts val="71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types</a:t>
            </a:r>
            <a:endParaRPr lang="en-US" sz="2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20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lang="en-US" sz="1600" dirty="0">
                <a:latin typeface="Century Gothic"/>
                <a:cs typeface="Century Gothic"/>
              </a:rPr>
              <a:t>Basic</a:t>
            </a:r>
            <a:r>
              <a:rPr lang="en-US" sz="1600" spc="-50" dirty="0">
                <a:latin typeface="Century Gothic"/>
                <a:cs typeface="Century Gothic"/>
              </a:rPr>
              <a:t> </a:t>
            </a:r>
            <a:r>
              <a:rPr lang="en-US" sz="1600" spc="-10" dirty="0">
                <a:latin typeface="Century Gothic"/>
                <a:cs typeface="Century Gothic"/>
              </a:rPr>
              <a:t>setup:</a:t>
            </a:r>
            <a:endParaRPr lang="en-US"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45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Fully</a:t>
            </a:r>
            <a:r>
              <a:rPr sz="1400" spc="-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connected</a:t>
            </a:r>
            <a:endParaRPr sz="1400" dirty="0">
              <a:latin typeface="Century Gothic"/>
              <a:cs typeface="Century Gothic"/>
            </a:endParaRPr>
          </a:p>
          <a:p>
            <a:pPr marL="755015" lvl="1" indent="-28575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ü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Image</a:t>
            </a:r>
            <a:r>
              <a:rPr lang="en-GB" sz="1600" spc="-75" dirty="0">
                <a:latin typeface="Century Gothic"/>
                <a:cs typeface="Century Gothic"/>
              </a:rPr>
              <a:t>s</a:t>
            </a:r>
            <a:r>
              <a:rPr sz="1600" spc="-10" dirty="0">
                <a:latin typeface="Century Gothic"/>
                <a:cs typeface="Century Gothic"/>
              </a:rPr>
              <a:t>:</a:t>
            </a:r>
            <a:endParaRPr sz="16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30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Convolutional</a:t>
            </a:r>
            <a:r>
              <a:rPr sz="1400" spc="-8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(CNN)</a:t>
            </a:r>
            <a:endParaRPr sz="1400" dirty="0">
              <a:latin typeface="Century Gothic"/>
              <a:cs typeface="Century Gothic"/>
            </a:endParaRPr>
          </a:p>
          <a:p>
            <a:pPr marL="1212215" lvl="2" indent="-285750">
              <a:lnSpc>
                <a:spcPct val="100000"/>
              </a:lnSpc>
              <a:spcBef>
                <a:spcPts val="340"/>
              </a:spcBef>
              <a:buFont typeface="Wingdings" panose="05000000000000000000" pitchFamily="2" charset="2"/>
              <a:buChar char="ü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Pooling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Sequence</a:t>
            </a:r>
            <a:r>
              <a:rPr lang="en-GB" sz="1600" spc="-90" dirty="0">
                <a:latin typeface="Century Gothic"/>
                <a:cs typeface="Century Gothic"/>
              </a:rPr>
              <a:t>s</a:t>
            </a:r>
            <a:r>
              <a:rPr sz="1600" spc="-10" dirty="0">
                <a:latin typeface="Century Gothic"/>
                <a:cs typeface="Century Gothic"/>
              </a:rPr>
              <a:t>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Recurrent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(basic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RNN)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Long</a:t>
            </a:r>
            <a:r>
              <a:rPr sz="1400" spc="-1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Short-</a:t>
            </a:r>
            <a:r>
              <a:rPr sz="1400" dirty="0">
                <a:latin typeface="Century Gothic"/>
                <a:cs typeface="Century Gothic"/>
              </a:rPr>
              <a:t>Term</a:t>
            </a:r>
            <a:r>
              <a:rPr sz="1400" spc="1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Memory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(LSTM)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Century Gothic"/>
                <a:cs typeface="Century Gothic"/>
              </a:rPr>
              <a:t>Transformers</a:t>
            </a:r>
            <a:endParaRPr sz="1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Advanced</a:t>
            </a:r>
            <a:r>
              <a:rPr sz="1600" spc="-10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Extensions:</a:t>
            </a:r>
            <a:endParaRPr sz="16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Residual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connections</a:t>
            </a:r>
            <a:endParaRPr sz="1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Century Gothic"/>
                <a:cs typeface="Century Gothic"/>
              </a:rPr>
              <a:t>Inception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module</a:t>
            </a:r>
            <a:endParaRPr sz="1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Architecture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endParaRPr sz="24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2000" dirty="0">
                <a:latin typeface="Century Gothic"/>
                <a:cs typeface="Century Gothic"/>
              </a:rPr>
              <a:t>AlexNet,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VGG,</a:t>
            </a:r>
            <a:r>
              <a:rPr sz="2000" spc="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ResNet,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GoogLeNet,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&amp;</a:t>
            </a:r>
            <a:r>
              <a:rPr sz="2000" spc="-10" dirty="0">
                <a:latin typeface="Century Gothic"/>
                <a:cs typeface="Century Gothic"/>
              </a:rPr>
              <a:t> MobileNet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1B5D00-D3AF-61BA-E3D0-57D9CFB1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Today</a:t>
            </a:r>
          </a:p>
        </p:txBody>
      </p:sp>
    </p:spTree>
    <p:extLst>
      <p:ext uri="{BB962C8B-B14F-4D97-AF65-F5344CB8AC3E}">
        <p14:creationId xmlns:p14="http://schemas.microsoft.com/office/powerpoint/2010/main" val="2855521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94998" y="1905000"/>
            <a:ext cx="10287000" cy="313290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Most data is temporal. Everything changes over time.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Two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prominent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examples:</a:t>
            </a:r>
            <a:endParaRPr lang="en-GB" sz="2800" spc="-10" dirty="0">
              <a:latin typeface="Century Gothic"/>
              <a:cs typeface="Century Gothic"/>
            </a:endParaRP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Sentences are sequences of words</a:t>
            </a: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Videos are sequences of images</a:t>
            </a: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Audio is a sequence of amplitudes</a:t>
            </a: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A77B1A-0E4F-A2B2-CC5D-E538424C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94998" y="1905000"/>
            <a:ext cx="10287000" cy="573618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Adds an extra time dimension.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As in images, neighbouring samples are correlated</a:t>
            </a: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Dimension of each time-step depends on application</a:t>
            </a: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Videos is: txHxWx3</a:t>
            </a: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Stereo audio is: tx2</a:t>
            </a: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Accelerometer is: tx3</a:t>
            </a:r>
          </a:p>
          <a:p>
            <a:pPr marL="241300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Raw sequence data is seldom used</a:t>
            </a: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endParaRPr lang="en-GB" sz="2800" spc="-10" dirty="0">
              <a:latin typeface="Century Gothic"/>
              <a:cs typeface="Century Gothic"/>
            </a:endParaRP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endParaRPr lang="en-GB" sz="2800" spc="-1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endParaRPr lang="en-GB" sz="2800" spc="-10" dirty="0">
              <a:latin typeface="Century Gothic"/>
              <a:cs typeface="Century Gothic"/>
            </a:endParaRPr>
          </a:p>
          <a:p>
            <a:pPr marL="698500" lvl="1" indent="-229235"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DA77B1A-0E4F-A2B2-CC5D-E538424C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Sequences</a:t>
            </a:r>
          </a:p>
        </p:txBody>
      </p:sp>
    </p:spTree>
    <p:extLst>
      <p:ext uri="{BB962C8B-B14F-4D97-AF65-F5344CB8AC3E}">
        <p14:creationId xmlns:p14="http://schemas.microsoft.com/office/powerpoint/2010/main" val="35050948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1981200"/>
            <a:ext cx="10033635" cy="219419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540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54635" algn="l"/>
              </a:tabLst>
            </a:pPr>
            <a:r>
              <a:rPr sz="2400" dirty="0">
                <a:latin typeface="Century Gothic"/>
                <a:cs typeface="Century Gothic"/>
              </a:rPr>
              <a:t>Target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time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invariance:</a:t>
            </a:r>
            <a:endParaRPr sz="2400" dirty="0">
              <a:latin typeface="Century Gothic"/>
              <a:cs typeface="Century Gothic"/>
            </a:endParaRPr>
          </a:p>
          <a:p>
            <a:pPr marL="711200" lvl="1" indent="-229235">
              <a:spcBef>
                <a:spcPts val="270"/>
              </a:spcBef>
              <a:buFont typeface="Arial"/>
              <a:buChar char="•"/>
              <a:tabLst>
                <a:tab pos="1168400" algn="l"/>
                <a:tab pos="1169035" algn="l"/>
              </a:tabLst>
            </a:pPr>
            <a:r>
              <a:rPr lang="en-GB" sz="2000" spc="-50" dirty="0">
                <a:latin typeface="Century Gothic"/>
                <a:cs typeface="Century Gothic"/>
              </a:rPr>
              <a:t>Features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need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be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detected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regardless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 </a:t>
            </a:r>
            <a:r>
              <a:rPr lang="en-GB" sz="2000" dirty="0">
                <a:latin typeface="Century Gothic"/>
                <a:cs typeface="Century Gothic"/>
              </a:rPr>
              <a:t>when they occur</a:t>
            </a:r>
            <a:r>
              <a:rPr sz="2000" spc="-10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  <a:p>
            <a:pPr marL="711200" lvl="1" indent="-229235">
              <a:spcBef>
                <a:spcPts val="265"/>
              </a:spcBef>
              <a:buFont typeface="Arial"/>
              <a:buChar char="•"/>
              <a:tabLst>
                <a:tab pos="1168400" algn="l"/>
                <a:tab pos="1169035" algn="l"/>
              </a:tabLst>
            </a:pPr>
            <a:r>
              <a:rPr lang="en-GB" sz="2000" dirty="0">
                <a:latin typeface="Century Gothic"/>
                <a:cs typeface="Century Gothic"/>
              </a:rPr>
              <a:t>Weight </a:t>
            </a:r>
            <a:r>
              <a:rPr sz="2000" dirty="0">
                <a:latin typeface="Century Gothic"/>
                <a:cs typeface="Century Gothic"/>
              </a:rPr>
              <a:t>sharing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along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time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dimension.</a:t>
            </a:r>
            <a:endParaRPr sz="2000" dirty="0">
              <a:latin typeface="Century Gothic"/>
              <a:cs typeface="Century Gothic"/>
            </a:endParaRPr>
          </a:p>
          <a:p>
            <a:pPr marL="254000" indent="-229235">
              <a:spcBef>
                <a:spcPts val="200"/>
              </a:spcBef>
              <a:buFont typeface="Arial"/>
              <a:buChar char="•"/>
              <a:tabLst>
                <a:tab pos="711835" algn="l"/>
              </a:tabLst>
            </a:pPr>
            <a:r>
              <a:rPr sz="2400" dirty="0">
                <a:latin typeface="Century Gothic"/>
                <a:cs typeface="Century Gothic"/>
              </a:rPr>
              <a:t>Time-neighborhood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significance:</a:t>
            </a:r>
            <a:endParaRPr sz="2400" dirty="0">
              <a:latin typeface="Century Gothic"/>
              <a:cs typeface="Century Gothic"/>
            </a:endParaRPr>
          </a:p>
          <a:p>
            <a:pPr marL="711200" lvl="1" indent="-229235">
              <a:spcBef>
                <a:spcPts val="270"/>
              </a:spcBef>
              <a:buFont typeface="Arial"/>
              <a:buChar char="•"/>
              <a:tabLst>
                <a:tab pos="1168400" algn="l"/>
                <a:tab pos="1169035" algn="l"/>
              </a:tabLst>
            </a:pPr>
            <a:r>
              <a:rPr lang="en-GB" sz="2000" dirty="0">
                <a:latin typeface="Century Gothic"/>
                <a:cs typeface="Century Gothic"/>
              </a:rPr>
              <a:t>Features close to each other in time are related to each other</a:t>
            </a:r>
            <a:r>
              <a:rPr sz="2000" spc="-10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  <a:p>
            <a:pPr marL="711200" lvl="1" indent="-229235">
              <a:spcBef>
                <a:spcPts val="265"/>
              </a:spcBef>
              <a:buFont typeface="Arial"/>
              <a:buChar char="•"/>
              <a:tabLst>
                <a:tab pos="1168400" algn="l"/>
                <a:tab pos="1169035" algn="l"/>
              </a:tabLst>
            </a:pPr>
            <a:r>
              <a:rPr sz="2000" dirty="0">
                <a:latin typeface="Century Gothic"/>
                <a:cs typeface="Century Gothic"/>
              </a:rPr>
              <a:t>This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achieved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by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introducing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connections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between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nodes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along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time.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1DFD05-BE0B-E37D-D93B-B02F393D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models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CBC73F8-AE04-3542-44DB-0A441481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models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6063F7B-3FB9-0129-C619-4B4CFD1D1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057400"/>
            <a:ext cx="8305800" cy="3741352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676400"/>
            <a:ext cx="10005060" cy="1563248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75" dirty="0">
                <a:latin typeface="Century Gothic"/>
                <a:cs typeface="Century Gothic"/>
              </a:rPr>
              <a:t>Simplest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recurrent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lang="en-GB" sz="2800" spc="-10" dirty="0">
                <a:latin typeface="Century Gothic"/>
                <a:cs typeface="Century Gothic"/>
              </a:rPr>
              <a:t>model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45" dirty="0">
                <a:latin typeface="Century Gothic"/>
                <a:cs typeface="Century Gothic"/>
              </a:rPr>
              <a:t>Shares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all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weight</a:t>
            </a:r>
            <a:r>
              <a:rPr lang="en-GB" sz="2800" spc="-60" dirty="0">
                <a:latin typeface="Century Gothic"/>
                <a:cs typeface="Century Gothic"/>
              </a:rPr>
              <a:t>s </a:t>
            </a:r>
            <a:r>
              <a:rPr sz="2800" dirty="0">
                <a:latin typeface="Century Gothic"/>
                <a:cs typeface="Century Gothic"/>
              </a:rPr>
              <a:t>across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time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dimension.</a:t>
            </a:r>
            <a:endParaRPr sz="2800" dirty="0">
              <a:latin typeface="Century Gothic"/>
              <a:cs typeface="Century Gothic"/>
            </a:endParaRPr>
          </a:p>
          <a:p>
            <a:pPr marL="241300" marR="547370" indent="-229235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Directly connects hidden activations to next input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634FD5-4715-9E92-CE88-FBB6D8A0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RNN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[effects output image]">
            <a:extLst>
              <a:ext uri="{FF2B5EF4-FFF2-40B4-BE49-F238E27FC236}">
                <a16:creationId xmlns:a16="http://schemas.microsoft.com/office/drawing/2014/main" id="{B4D8CE0F-0620-5A5E-2BE3-9EB88253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0"/>
            <a:ext cx="6877050" cy="511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64AF9C-9E0C-81D8-D0AD-8166EB55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RNN</a:t>
            </a:r>
          </a:p>
        </p:txBody>
      </p:sp>
    </p:spTree>
    <p:extLst>
      <p:ext uri="{BB962C8B-B14F-4D97-AF65-F5344CB8AC3E}">
        <p14:creationId xmlns:p14="http://schemas.microsoft.com/office/powerpoint/2010/main" val="9493189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6800" y="1828800"/>
            <a:ext cx="10439400" cy="3445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Two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sets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parameters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(W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&amp;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b)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Input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cell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Cell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output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=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cell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cell</a:t>
            </a:r>
            <a:endParaRPr sz="2400" dirty="0">
              <a:latin typeface="Century Gothic"/>
              <a:cs typeface="Century Gothic"/>
            </a:endParaRPr>
          </a:p>
          <a:p>
            <a:pPr marL="241300" marR="5080" indent="-229235">
              <a:lnSpc>
                <a:spcPts val="3020"/>
              </a:lnSpc>
              <a:spcBef>
                <a:spcPts val="104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output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at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time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ambria Math"/>
                <a:cs typeface="Cambria Math"/>
              </a:rPr>
              <a:t>𝑡</a:t>
            </a:r>
            <a:r>
              <a:rPr sz="2800" spc="165" dirty="0">
                <a:latin typeface="Cambria Math"/>
                <a:cs typeface="Cambria Math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3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same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as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hidden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state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passed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the </a:t>
            </a:r>
            <a:r>
              <a:rPr sz="2800" dirty="0">
                <a:latin typeface="Century Gothic"/>
                <a:cs typeface="Century Gothic"/>
              </a:rPr>
              <a:t>time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ambria Math"/>
                <a:cs typeface="Cambria Math"/>
              </a:rPr>
              <a:t>𝑡</a:t>
            </a:r>
            <a:r>
              <a:rPr sz="2800" spc="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1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cell.</a:t>
            </a:r>
            <a:endParaRPr sz="2800" dirty="0">
              <a:latin typeface="Century Gothic"/>
              <a:cs typeface="Century Gothic"/>
            </a:endParaRPr>
          </a:p>
          <a:p>
            <a:pPr marL="241300" marR="302895" indent="-229235">
              <a:lnSpc>
                <a:spcPts val="3020"/>
              </a:lnSpc>
              <a:spcBef>
                <a:spcPts val="101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cell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makes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use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past </a:t>
            </a:r>
            <a:r>
              <a:rPr sz="2800" dirty="0">
                <a:latin typeface="Century Gothic"/>
                <a:cs typeface="Century Gothic"/>
              </a:rPr>
              <a:t>prediction,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rather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than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having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spc="-50" dirty="0">
                <a:latin typeface="Century Gothic"/>
                <a:cs typeface="Century Gothic"/>
              </a:rPr>
              <a:t>a </a:t>
            </a:r>
            <a:r>
              <a:rPr sz="2800" dirty="0">
                <a:latin typeface="Century Gothic"/>
                <a:cs typeface="Century Gothic"/>
              </a:rPr>
              <a:t>separate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channel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pass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signals </a:t>
            </a:r>
            <a:r>
              <a:rPr sz="2800" dirty="0">
                <a:latin typeface="Century Gothic"/>
                <a:cs typeface="Century Gothic"/>
              </a:rPr>
              <a:t>between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time</a:t>
            </a:r>
            <a:r>
              <a:rPr sz="2800" spc="-114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steps.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8D4225F-EF50-D5CA-C03A-F63C2D7A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Output-to-hidden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1828800"/>
            <a:ext cx="10391398" cy="346223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Three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sets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parameters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(W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&amp;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b)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Input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cell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Cell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 </a:t>
            </a:r>
            <a:r>
              <a:rPr sz="2400" spc="-10" dirty="0">
                <a:latin typeface="Century Gothic"/>
                <a:cs typeface="Century Gothic"/>
              </a:rPr>
              <a:t>output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Cell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 </a:t>
            </a:r>
            <a:r>
              <a:rPr sz="2400" spc="-20" dirty="0">
                <a:latin typeface="Century Gothic"/>
                <a:cs typeface="Century Gothic"/>
              </a:rPr>
              <a:t>cell</a:t>
            </a:r>
            <a:endParaRPr sz="2400" dirty="0">
              <a:latin typeface="Century Gothic"/>
              <a:cs typeface="Century Gothic"/>
            </a:endParaRPr>
          </a:p>
          <a:p>
            <a:pPr marL="241300" marR="5080" indent="-229235">
              <a:lnSpc>
                <a:spcPct val="90000"/>
              </a:lnSpc>
              <a:spcBef>
                <a:spcPts val="9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output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at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time</a:t>
            </a:r>
            <a:r>
              <a:rPr sz="2800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ambria Math"/>
                <a:cs typeface="Cambria Math"/>
              </a:rPr>
              <a:t>𝑡</a:t>
            </a:r>
            <a:r>
              <a:rPr sz="2800" spc="170" dirty="0">
                <a:latin typeface="Cambria Math"/>
                <a:cs typeface="Cambria Math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independent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hidden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state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passed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the </a:t>
            </a:r>
            <a:r>
              <a:rPr sz="2800" dirty="0">
                <a:latin typeface="Century Gothic"/>
                <a:cs typeface="Century Gothic"/>
              </a:rPr>
              <a:t>time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ambria Math"/>
                <a:cs typeface="Cambria Math"/>
              </a:rPr>
              <a:t>𝑡</a:t>
            </a:r>
            <a:r>
              <a:rPr sz="2800" spc="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1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cell.</a:t>
            </a:r>
            <a:endParaRPr sz="2800" dirty="0">
              <a:latin typeface="Century Gothic"/>
              <a:cs typeface="Century Gothic"/>
            </a:endParaRPr>
          </a:p>
          <a:p>
            <a:pPr marL="241300" marR="169545" indent="-229235">
              <a:lnSpc>
                <a:spcPts val="3020"/>
              </a:lnSpc>
              <a:spcBef>
                <a:spcPts val="104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cell</a:t>
            </a:r>
            <a:r>
              <a:rPr sz="2800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get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option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estimate </a:t>
            </a:r>
            <a:r>
              <a:rPr sz="2800" dirty="0">
                <a:latin typeface="Century Gothic"/>
                <a:cs typeface="Century Gothic"/>
              </a:rPr>
              <a:t>weights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optimal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for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information </a:t>
            </a:r>
            <a:r>
              <a:rPr sz="2800" dirty="0">
                <a:latin typeface="Century Gothic"/>
                <a:cs typeface="Century Gothic"/>
              </a:rPr>
              <a:t>transfer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between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time</a:t>
            </a:r>
            <a:r>
              <a:rPr sz="2800" spc="-12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steps.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7FC28C-9636-53FB-0BC0-74D39E25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Hidden-to-hidden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6800" y="1752600"/>
            <a:ext cx="9592945" cy="17958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RNN uses multiple fully-connected layers</a:t>
            </a:r>
          </a:p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60" dirty="0">
                <a:latin typeface="Century Gothic"/>
                <a:cs typeface="Century Gothic"/>
              </a:rPr>
              <a:t>Connections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between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RNN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cells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the </a:t>
            </a:r>
            <a:r>
              <a:rPr sz="2800" dirty="0">
                <a:latin typeface="Century Gothic"/>
                <a:cs typeface="Century Gothic"/>
              </a:rPr>
              <a:t>current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inputs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and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to</a:t>
            </a:r>
            <a:r>
              <a:rPr lang="en-GB" sz="2800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cells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at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previous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time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steps.</a:t>
            </a:r>
            <a:endParaRPr sz="2800" dirty="0">
              <a:latin typeface="Century Gothic"/>
              <a:cs typeface="Century Gothic"/>
            </a:endParaRPr>
          </a:p>
          <a:p>
            <a:pPr marL="241300" marR="3218815" indent="-229235">
              <a:lnSpc>
                <a:spcPct val="90000"/>
              </a:lnSpc>
              <a:spcBef>
                <a:spcPts val="100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Weights are shared across time.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C61067-7C9C-3804-E1D3-AEBB1AD0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vs Fully Connected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50C843-36E0-2F38-0AE3-0BB03E8DBCD5}"/>
              </a:ext>
            </a:extLst>
          </p:cNvPr>
          <p:cNvSpPr/>
          <p:nvPr/>
        </p:nvSpPr>
        <p:spPr>
          <a:xfrm>
            <a:off x="8001000" y="1752600"/>
            <a:ext cx="2819400" cy="3313138"/>
          </a:xfrm>
          <a:prstGeom prst="roundRect">
            <a:avLst>
              <a:gd name="adj" fmla="val 79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bject 2"/>
          <p:cNvSpPr txBox="1"/>
          <p:nvPr/>
        </p:nvSpPr>
        <p:spPr>
          <a:xfrm>
            <a:off x="857069" y="2331162"/>
            <a:ext cx="493413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1800" dirty="0">
                <a:latin typeface="Century Gothic"/>
                <a:cs typeface="Century Gothic"/>
              </a:rPr>
              <a:t>The key component of classical machine learning was feature extraction</a:t>
            </a:r>
            <a:r>
              <a:rPr sz="1800" spc="-10" dirty="0">
                <a:latin typeface="Century Gothic"/>
                <a:cs typeface="Century Gothic"/>
              </a:rPr>
              <a:t>.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7069" y="3429000"/>
            <a:ext cx="541997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entury Gothic"/>
                <a:cs typeface="Century Gothic"/>
              </a:rPr>
              <a:t>SIFT</a:t>
            </a:r>
            <a:r>
              <a:rPr sz="1800" spc="-4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Descriptors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(Images,</a:t>
            </a:r>
            <a:r>
              <a:rPr sz="1800" spc="20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Video)</a:t>
            </a:r>
            <a:endParaRPr sz="1800" dirty="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entury Gothic"/>
                <a:cs typeface="Century Gothic"/>
              </a:rPr>
              <a:t>Mel-frequency</a:t>
            </a:r>
            <a:r>
              <a:rPr sz="1800" spc="-55" dirty="0">
                <a:latin typeface="Century Gothic"/>
                <a:cs typeface="Century Gothic"/>
              </a:rPr>
              <a:t> </a:t>
            </a:r>
            <a:r>
              <a:rPr sz="1800" dirty="0" err="1">
                <a:latin typeface="Century Gothic"/>
                <a:cs typeface="Century Gothic"/>
              </a:rPr>
              <a:t>Cepstrum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Coefficients</a:t>
            </a:r>
            <a:r>
              <a:rPr lang="en-GB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(Audio)</a:t>
            </a:r>
            <a:endParaRPr sz="1800" dirty="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entury Gothic"/>
                <a:cs typeface="Century Gothic"/>
              </a:rPr>
              <a:t>Histogram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of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tokens</a:t>
            </a:r>
            <a:endParaRPr sz="1800" dirty="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entury Gothic"/>
                <a:cs typeface="Century Gothic"/>
              </a:rPr>
              <a:t>Adjacency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Matrix</a:t>
            </a:r>
            <a:r>
              <a:rPr sz="1800" spc="-3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(Graphs)</a:t>
            </a:r>
            <a:endParaRPr sz="1800" dirty="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8888" y="4080537"/>
            <a:ext cx="2653275" cy="85344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50569" y="1712214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7634" y="621289"/>
            <a:ext cx="104967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400" spc="-10" dirty="0"/>
              <a:t>Classical Machine Learning Example</a:t>
            </a:r>
            <a:endParaRPr sz="4400"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5010" y="1847165"/>
            <a:ext cx="2598420" cy="207721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1972" y="6163157"/>
            <a:ext cx="11690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entury Gothic"/>
                <a:cs typeface="Century Gothic"/>
              </a:rPr>
              <a:t>source:</a:t>
            </a:r>
            <a:r>
              <a:rPr sz="1000" spc="-45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VLFeat.org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05800" y="5378639"/>
            <a:ext cx="2263140" cy="724535"/>
            <a:chOff x="7065264" y="5289550"/>
            <a:chExt cx="2263140" cy="724535"/>
          </a:xfrm>
        </p:grpSpPr>
        <p:sp>
          <p:nvSpPr>
            <p:cNvPr id="15" name="object 15"/>
            <p:cNvSpPr/>
            <p:nvPr/>
          </p:nvSpPr>
          <p:spPr>
            <a:xfrm>
              <a:off x="7065264" y="6010655"/>
              <a:ext cx="2263140" cy="0"/>
            </a:xfrm>
            <a:custGeom>
              <a:avLst/>
              <a:gdLst/>
              <a:ahLst/>
              <a:cxnLst/>
              <a:rect l="l" t="t" r="r" b="b"/>
              <a:pathLst>
                <a:path w="2263140">
                  <a:moveTo>
                    <a:pt x="0" y="0"/>
                  </a:moveTo>
                  <a:lnTo>
                    <a:pt x="2262885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1916" y="5920740"/>
              <a:ext cx="70485" cy="45720"/>
            </a:xfrm>
            <a:custGeom>
              <a:avLst/>
              <a:gdLst/>
              <a:ahLst/>
              <a:cxnLst/>
              <a:rect l="l" t="t" r="r" b="b"/>
              <a:pathLst>
                <a:path w="70484" h="45720">
                  <a:moveTo>
                    <a:pt x="7010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70103" y="4572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71916" y="5920740"/>
              <a:ext cx="70485" cy="45720"/>
            </a:xfrm>
            <a:custGeom>
              <a:avLst/>
              <a:gdLst/>
              <a:ahLst/>
              <a:cxnLst/>
              <a:rect l="l" t="t" r="r" b="b"/>
              <a:pathLst>
                <a:path w="70484" h="45720">
                  <a:moveTo>
                    <a:pt x="0" y="45720"/>
                  </a:moveTo>
                  <a:lnTo>
                    <a:pt x="70103" y="45720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10600" y="5295900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73151" y="0"/>
                  </a:moveTo>
                  <a:lnTo>
                    <a:pt x="0" y="0"/>
                  </a:lnTo>
                  <a:lnTo>
                    <a:pt x="0" y="682752"/>
                  </a:lnTo>
                  <a:lnTo>
                    <a:pt x="73151" y="682752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10600" y="5295900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0" y="682752"/>
                  </a:moveTo>
                  <a:lnTo>
                    <a:pt x="73151" y="68275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6827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688069" y="5229286"/>
            <a:ext cx="87630" cy="814705"/>
            <a:chOff x="7447533" y="5140197"/>
            <a:chExt cx="87630" cy="814705"/>
          </a:xfrm>
        </p:grpSpPr>
        <p:sp>
          <p:nvSpPr>
            <p:cNvPr id="21" name="object 21"/>
            <p:cNvSpPr/>
            <p:nvPr/>
          </p:nvSpPr>
          <p:spPr>
            <a:xfrm>
              <a:off x="7453883" y="5146547"/>
              <a:ext cx="74930" cy="802005"/>
            </a:xfrm>
            <a:custGeom>
              <a:avLst/>
              <a:gdLst/>
              <a:ahLst/>
              <a:cxnLst/>
              <a:rect l="l" t="t" r="r" b="b"/>
              <a:pathLst>
                <a:path w="74929" h="802004">
                  <a:moveTo>
                    <a:pt x="74675" y="0"/>
                  </a:moveTo>
                  <a:lnTo>
                    <a:pt x="0" y="0"/>
                  </a:lnTo>
                  <a:lnTo>
                    <a:pt x="0" y="801623"/>
                  </a:lnTo>
                  <a:lnTo>
                    <a:pt x="74675" y="801623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53883" y="5146547"/>
              <a:ext cx="74930" cy="802005"/>
            </a:xfrm>
            <a:custGeom>
              <a:avLst/>
              <a:gdLst/>
              <a:ahLst/>
              <a:cxnLst/>
              <a:rect l="l" t="t" r="r" b="b"/>
              <a:pathLst>
                <a:path w="74929" h="802004">
                  <a:moveTo>
                    <a:pt x="0" y="801623"/>
                  </a:moveTo>
                  <a:lnTo>
                    <a:pt x="74675" y="801623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80162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915145" y="5348159"/>
            <a:ext cx="86360" cy="695960"/>
            <a:chOff x="7674609" y="5259070"/>
            <a:chExt cx="86360" cy="695960"/>
          </a:xfrm>
        </p:grpSpPr>
        <p:sp>
          <p:nvSpPr>
            <p:cNvPr id="24" name="object 24"/>
            <p:cNvSpPr/>
            <p:nvPr/>
          </p:nvSpPr>
          <p:spPr>
            <a:xfrm>
              <a:off x="7680959" y="5265420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73151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73151" y="682751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80959" y="5265420"/>
              <a:ext cx="73660" cy="683260"/>
            </a:xfrm>
            <a:custGeom>
              <a:avLst/>
              <a:gdLst/>
              <a:ahLst/>
              <a:cxnLst/>
              <a:rect l="l" t="t" r="r" b="b"/>
              <a:pathLst>
                <a:path w="73659" h="683260">
                  <a:moveTo>
                    <a:pt x="0" y="682751"/>
                  </a:moveTo>
                  <a:lnTo>
                    <a:pt x="73151" y="682751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140697" y="5838886"/>
            <a:ext cx="87630" cy="205104"/>
            <a:chOff x="7900161" y="5749797"/>
            <a:chExt cx="87630" cy="205104"/>
          </a:xfrm>
        </p:grpSpPr>
        <p:sp>
          <p:nvSpPr>
            <p:cNvPr id="27" name="object 27"/>
            <p:cNvSpPr/>
            <p:nvPr/>
          </p:nvSpPr>
          <p:spPr>
            <a:xfrm>
              <a:off x="7906511" y="5756147"/>
              <a:ext cx="74930" cy="192405"/>
            </a:xfrm>
            <a:custGeom>
              <a:avLst/>
              <a:gdLst/>
              <a:ahLst/>
              <a:cxnLst/>
              <a:rect l="l" t="t" r="r" b="b"/>
              <a:pathLst>
                <a:path w="74929" h="192404">
                  <a:moveTo>
                    <a:pt x="74675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74675" y="192023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06511" y="5756147"/>
              <a:ext cx="74930" cy="192405"/>
            </a:xfrm>
            <a:custGeom>
              <a:avLst/>
              <a:gdLst/>
              <a:ahLst/>
              <a:cxnLst/>
              <a:rect l="l" t="t" r="r" b="b"/>
              <a:pathLst>
                <a:path w="74929" h="192404">
                  <a:moveTo>
                    <a:pt x="0" y="192023"/>
                  </a:moveTo>
                  <a:lnTo>
                    <a:pt x="74675" y="192023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19202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9293097" y="5753542"/>
            <a:ext cx="87630" cy="296545"/>
            <a:chOff x="8052561" y="5664453"/>
            <a:chExt cx="87630" cy="296545"/>
          </a:xfrm>
        </p:grpSpPr>
        <p:sp>
          <p:nvSpPr>
            <p:cNvPr id="30" name="object 30"/>
            <p:cNvSpPr/>
            <p:nvPr/>
          </p:nvSpPr>
          <p:spPr>
            <a:xfrm>
              <a:off x="8058911" y="5670803"/>
              <a:ext cx="74930" cy="283845"/>
            </a:xfrm>
            <a:custGeom>
              <a:avLst/>
              <a:gdLst/>
              <a:ahLst/>
              <a:cxnLst/>
              <a:rect l="l" t="t" r="r" b="b"/>
              <a:pathLst>
                <a:path w="74929" h="283845">
                  <a:moveTo>
                    <a:pt x="74675" y="0"/>
                  </a:moveTo>
                  <a:lnTo>
                    <a:pt x="0" y="0"/>
                  </a:lnTo>
                  <a:lnTo>
                    <a:pt x="0" y="283464"/>
                  </a:lnTo>
                  <a:lnTo>
                    <a:pt x="74675" y="283464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58911" y="5670803"/>
              <a:ext cx="74930" cy="283845"/>
            </a:xfrm>
            <a:custGeom>
              <a:avLst/>
              <a:gdLst/>
              <a:ahLst/>
              <a:cxnLst/>
              <a:rect l="l" t="t" r="r" b="b"/>
              <a:pathLst>
                <a:path w="74929" h="283845">
                  <a:moveTo>
                    <a:pt x="0" y="283464"/>
                  </a:moveTo>
                  <a:lnTo>
                    <a:pt x="74675" y="283464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283464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430257" y="5838886"/>
            <a:ext cx="87630" cy="205104"/>
            <a:chOff x="8189721" y="5749797"/>
            <a:chExt cx="87630" cy="205104"/>
          </a:xfrm>
        </p:grpSpPr>
        <p:sp>
          <p:nvSpPr>
            <p:cNvPr id="33" name="object 33"/>
            <p:cNvSpPr/>
            <p:nvPr/>
          </p:nvSpPr>
          <p:spPr>
            <a:xfrm>
              <a:off x="8196071" y="5756147"/>
              <a:ext cx="74930" cy="192405"/>
            </a:xfrm>
            <a:custGeom>
              <a:avLst/>
              <a:gdLst/>
              <a:ahLst/>
              <a:cxnLst/>
              <a:rect l="l" t="t" r="r" b="b"/>
              <a:pathLst>
                <a:path w="74929" h="192404">
                  <a:moveTo>
                    <a:pt x="74675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74675" y="192023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96071" y="5756147"/>
              <a:ext cx="74930" cy="192405"/>
            </a:xfrm>
            <a:custGeom>
              <a:avLst/>
              <a:gdLst/>
              <a:ahLst/>
              <a:cxnLst/>
              <a:rect l="l" t="t" r="r" b="b"/>
              <a:pathLst>
                <a:path w="74929" h="192404">
                  <a:moveTo>
                    <a:pt x="0" y="192023"/>
                  </a:moveTo>
                  <a:lnTo>
                    <a:pt x="74675" y="192023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19202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9568942" y="5747447"/>
            <a:ext cx="86360" cy="296545"/>
            <a:chOff x="8328406" y="5658358"/>
            <a:chExt cx="86360" cy="296545"/>
          </a:xfrm>
        </p:grpSpPr>
        <p:sp>
          <p:nvSpPr>
            <p:cNvPr id="36" name="object 36"/>
            <p:cNvSpPr/>
            <p:nvPr/>
          </p:nvSpPr>
          <p:spPr>
            <a:xfrm>
              <a:off x="8334756" y="5664708"/>
              <a:ext cx="73660" cy="283845"/>
            </a:xfrm>
            <a:custGeom>
              <a:avLst/>
              <a:gdLst/>
              <a:ahLst/>
              <a:cxnLst/>
              <a:rect l="l" t="t" r="r" b="b"/>
              <a:pathLst>
                <a:path w="73659" h="283845">
                  <a:moveTo>
                    <a:pt x="73151" y="0"/>
                  </a:moveTo>
                  <a:lnTo>
                    <a:pt x="0" y="0"/>
                  </a:lnTo>
                  <a:lnTo>
                    <a:pt x="0" y="283464"/>
                  </a:lnTo>
                  <a:lnTo>
                    <a:pt x="73151" y="283464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34756" y="5664708"/>
              <a:ext cx="73660" cy="283845"/>
            </a:xfrm>
            <a:custGeom>
              <a:avLst/>
              <a:gdLst/>
              <a:ahLst/>
              <a:cxnLst/>
              <a:rect l="l" t="t" r="r" b="b"/>
              <a:pathLst>
                <a:path w="73659" h="283845">
                  <a:moveTo>
                    <a:pt x="0" y="283464"/>
                  </a:moveTo>
                  <a:lnTo>
                    <a:pt x="73151" y="283464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28346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037701" y="6144347"/>
            <a:ext cx="7556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Token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ID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41762" y="5173561"/>
            <a:ext cx="244475" cy="91630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10" dirty="0">
                <a:latin typeface="Century Gothic"/>
                <a:cs typeface="Century Gothic"/>
              </a:rPr>
              <a:t>frequency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108393" y="2788735"/>
            <a:ext cx="4602480" cy="36893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latin typeface="Consolas"/>
                <a:cs typeface="Consolas"/>
              </a:rPr>
              <a:t>nn.RNNCell(</a:t>
            </a: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n_inputs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90" dirty="0"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538235"/>
                </a:solidFill>
                <a:latin typeface="Consolas"/>
                <a:cs typeface="Consolas"/>
              </a:rPr>
              <a:t>n_neurons</a:t>
            </a:r>
            <a:r>
              <a:rPr sz="1800" spc="-1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4857" y="3343965"/>
            <a:ext cx="30575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n_inputs</a:t>
            </a:r>
            <a:r>
              <a:rPr sz="1800" dirty="0">
                <a:solidFill>
                  <a:srgbClr val="538235"/>
                </a:solidFill>
                <a:latin typeface="Arial"/>
                <a:cs typeface="Arial"/>
              </a:rPr>
              <a:t>:</a:t>
            </a:r>
            <a:r>
              <a:rPr sz="1800" spc="-35" dirty="0">
                <a:solidFill>
                  <a:srgbClr val="538235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size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538235"/>
                </a:solidFill>
                <a:latin typeface="Consolas"/>
                <a:cs typeface="Consolas"/>
              </a:rPr>
              <a:t>n_neurons</a:t>
            </a:r>
            <a:r>
              <a:rPr sz="1800" dirty="0">
                <a:solidFill>
                  <a:srgbClr val="538235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538235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hidden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size.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D2B35D-EF59-6E93-DC88-675904BB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in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87153-E34E-B231-FA6C-0ECFF4C7C9BD}"/>
              </a:ext>
            </a:extLst>
          </p:cNvPr>
          <p:cNvSpPr txBox="1"/>
          <p:nvPr/>
        </p:nvSpPr>
        <p:spPr>
          <a:xfrm>
            <a:off x="914400" y="1981200"/>
            <a:ext cx="9592945" cy="4462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065" marR="5080">
              <a:lnSpc>
                <a:spcPts val="3020"/>
              </a:lnSpc>
              <a:spcBef>
                <a:spcPts val="480"/>
              </a:spcBef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Implemented as:</a:t>
            </a:r>
            <a:endParaRPr sz="2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1D2B35D-EF59-6E93-DC88-675904BB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 in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2768-F501-BE58-91E0-955BDC960707}"/>
              </a:ext>
            </a:extLst>
          </p:cNvPr>
          <p:cNvSpPr txBox="1"/>
          <p:nvPr/>
        </p:nvSpPr>
        <p:spPr>
          <a:xfrm>
            <a:off x="990600" y="1828800"/>
            <a:ext cx="100104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BasicRNN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BasicRNN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n_neurons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.rnn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nn.RNNCell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n_inputs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output = []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torch.randn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.n_neurons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input_ =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.permute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input_ =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torch.squeeze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(input_,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each image row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row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input_: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.rnn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row,hx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.training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output.append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.training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output)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C963222-9132-C044-71FA-317A19940723}"/>
              </a:ext>
            </a:extLst>
          </p:cNvPr>
          <p:cNvCxnSpPr/>
          <p:nvPr/>
        </p:nvCxnSpPr>
        <p:spPr>
          <a:xfrm flipH="1">
            <a:off x="5791200" y="4728865"/>
            <a:ext cx="1905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829488-223C-01B8-D8B1-CE77F582A434}"/>
              </a:ext>
            </a:extLst>
          </p:cNvPr>
          <p:cNvSpPr txBox="1"/>
          <p:nvPr/>
        </p:nvSpPr>
        <p:spPr>
          <a:xfrm>
            <a:off x="8001000" y="447383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Loop over time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D782E1-C14B-6376-8D15-44335D9BE00E}"/>
              </a:ext>
            </a:extLst>
          </p:cNvPr>
          <p:cNvCxnSpPr/>
          <p:nvPr/>
        </p:nvCxnSpPr>
        <p:spPr>
          <a:xfrm flipH="1">
            <a:off x="6172200" y="2667685"/>
            <a:ext cx="1905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E74169-4CE2-EE6F-2479-3BE7BAB4EECA}"/>
              </a:ext>
            </a:extLst>
          </p:cNvPr>
          <p:cNvSpPr txBox="1"/>
          <p:nvPr/>
        </p:nvSpPr>
        <p:spPr>
          <a:xfrm>
            <a:off x="8382000" y="241265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Define RNN cell</a:t>
            </a:r>
          </a:p>
        </p:txBody>
      </p:sp>
    </p:spTree>
    <p:extLst>
      <p:ext uri="{BB962C8B-B14F-4D97-AF65-F5344CB8AC3E}">
        <p14:creationId xmlns:p14="http://schemas.microsoft.com/office/powerpoint/2010/main" val="24886245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1752600"/>
            <a:ext cx="9582150" cy="230704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marR="993775" indent="-229235">
              <a:lnSpc>
                <a:spcPts val="3030"/>
              </a:lnSpc>
              <a:spcBef>
                <a:spcPts val="10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Connects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immediate</a:t>
            </a:r>
            <a:r>
              <a:rPr sz="2800" spc="-12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past</a:t>
            </a:r>
            <a:endParaRPr lang="en-GB"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z="2800" dirty="0">
                <a:latin typeface="Century Gothic"/>
                <a:cs typeface="Century Gothic"/>
              </a:rPr>
              <a:t>Comes</a:t>
            </a:r>
            <a:r>
              <a:rPr lang="en-US" sz="2800" spc="-3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in</a:t>
            </a:r>
            <a:r>
              <a:rPr lang="en-US" sz="2800" spc="-5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two</a:t>
            </a:r>
            <a:r>
              <a:rPr lang="en-US" sz="2800" spc="-55" dirty="0">
                <a:latin typeface="Century Gothic"/>
                <a:cs typeface="Century Gothic"/>
              </a:rPr>
              <a:t> </a:t>
            </a:r>
            <a:r>
              <a:rPr lang="en-US" sz="2800" spc="-10" dirty="0">
                <a:latin typeface="Century Gothic"/>
                <a:cs typeface="Century Gothic"/>
              </a:rPr>
              <a:t>variants:</a:t>
            </a:r>
            <a:endParaRPr lang="en-US"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lang="en-US" sz="2400" dirty="0">
                <a:latin typeface="Century Gothic"/>
                <a:cs typeface="Century Gothic"/>
              </a:rPr>
              <a:t>Hidden-</a:t>
            </a:r>
            <a:r>
              <a:rPr lang="en-US" sz="2400" spc="-10" dirty="0">
                <a:latin typeface="Century Gothic"/>
                <a:cs typeface="Century Gothic"/>
              </a:rPr>
              <a:t>to-hidden</a:t>
            </a:r>
            <a:endParaRPr lang="en-US"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lang="en-US" sz="2400" spc="-10" dirty="0">
                <a:latin typeface="Century Gothic"/>
                <a:cs typeface="Century Gothic"/>
              </a:rPr>
              <a:t>Output-to-hidden</a:t>
            </a:r>
            <a:endParaRPr lang="en-GB" sz="2800" dirty="0">
              <a:latin typeface="Century Gothic"/>
              <a:cs typeface="Century Gothic"/>
            </a:endParaRPr>
          </a:p>
          <a:p>
            <a:pPr marL="241300" marR="993775" indent="-229235">
              <a:lnSpc>
                <a:spcPts val="3030"/>
              </a:lnSpc>
              <a:spcBef>
                <a:spcPts val="105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Difficult to use events into the past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C2C8B9-7015-9E43-5D0C-19D071CF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RNN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827424" y="2057400"/>
            <a:ext cx="10554574" cy="2226763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31495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b="1" dirty="0">
                <a:latin typeface="Century Gothic"/>
                <a:cs typeface="Century Gothic"/>
              </a:rPr>
              <a:t>Memory</a:t>
            </a:r>
            <a:r>
              <a:rPr sz="2400" b="1" spc="-5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span</a:t>
            </a:r>
            <a:r>
              <a:rPr sz="2400" b="1" spc="-55" dirty="0">
                <a:latin typeface="Century Gothic"/>
                <a:cs typeface="Century Gothic"/>
              </a:rPr>
              <a:t> </a:t>
            </a:r>
            <a:r>
              <a:rPr sz="2400" dirty="0"/>
              <a:t>is</a:t>
            </a:r>
            <a:r>
              <a:rPr sz="2400" spc="-70" dirty="0"/>
              <a:t> </a:t>
            </a:r>
            <a:r>
              <a:rPr sz="2400" dirty="0"/>
              <a:t>of</a:t>
            </a:r>
            <a:r>
              <a:rPr sz="2400" spc="-65" dirty="0"/>
              <a:t> </a:t>
            </a:r>
            <a:r>
              <a:rPr sz="2400" dirty="0"/>
              <a:t>concern</a:t>
            </a:r>
            <a:r>
              <a:rPr sz="2400" spc="-40" dirty="0"/>
              <a:t> </a:t>
            </a:r>
            <a:r>
              <a:rPr sz="2400" dirty="0"/>
              <a:t>in</a:t>
            </a:r>
            <a:r>
              <a:rPr sz="2400" spc="-65" dirty="0"/>
              <a:t> </a:t>
            </a:r>
            <a:r>
              <a:rPr sz="2400" dirty="0"/>
              <a:t>all</a:t>
            </a:r>
            <a:r>
              <a:rPr sz="2400" spc="-65" dirty="0"/>
              <a:t> </a:t>
            </a:r>
            <a:r>
              <a:rPr sz="2400" dirty="0"/>
              <a:t>sequence</a:t>
            </a:r>
            <a:r>
              <a:rPr sz="2400" spc="-15" dirty="0"/>
              <a:t> </a:t>
            </a:r>
            <a:r>
              <a:rPr sz="2400" spc="-10" dirty="0"/>
              <a:t>modelling </a:t>
            </a:r>
            <a:r>
              <a:rPr sz="2400" dirty="0"/>
              <a:t>setups</a:t>
            </a:r>
            <a:endParaRPr lang="en-GB" sz="2400" spc="-55" dirty="0"/>
          </a:p>
          <a:p>
            <a:pPr marL="241300" marR="531495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30" dirty="0"/>
              <a:t>Many-</a:t>
            </a:r>
            <a:r>
              <a:rPr sz="2400" spc="-20" dirty="0"/>
              <a:t>to-</a:t>
            </a:r>
            <a:r>
              <a:rPr sz="2400" dirty="0"/>
              <a:t>one</a:t>
            </a:r>
            <a:r>
              <a:rPr sz="2400" spc="-40" dirty="0"/>
              <a:t> </a:t>
            </a:r>
            <a:r>
              <a:rPr sz="2400" dirty="0"/>
              <a:t>and</a:t>
            </a:r>
            <a:r>
              <a:rPr sz="2400" spc="-85" dirty="0"/>
              <a:t> </a:t>
            </a:r>
            <a:r>
              <a:rPr sz="2400" dirty="0"/>
              <a:t>all</a:t>
            </a:r>
            <a:r>
              <a:rPr sz="2400" spc="-80" dirty="0"/>
              <a:t> </a:t>
            </a:r>
            <a:r>
              <a:rPr sz="2400" dirty="0"/>
              <a:t>sequence</a:t>
            </a:r>
            <a:r>
              <a:rPr sz="2400" spc="-30" dirty="0"/>
              <a:t> </a:t>
            </a:r>
            <a:r>
              <a:rPr sz="2400" dirty="0"/>
              <a:t>modelling</a:t>
            </a:r>
            <a:r>
              <a:rPr sz="2400" spc="-80" dirty="0"/>
              <a:t> </a:t>
            </a:r>
            <a:r>
              <a:rPr sz="2400" dirty="0"/>
              <a:t>modes</a:t>
            </a:r>
            <a:r>
              <a:rPr sz="2400" spc="-80" dirty="0"/>
              <a:t> </a:t>
            </a:r>
            <a:r>
              <a:rPr sz="2400" spc="-20" dirty="0"/>
              <a:t>with </a:t>
            </a:r>
            <a:r>
              <a:rPr sz="2400" dirty="0"/>
              <a:t>offset</a:t>
            </a:r>
            <a:r>
              <a:rPr sz="2400" spc="-90" dirty="0"/>
              <a:t> </a:t>
            </a:r>
            <a:r>
              <a:rPr sz="2400" dirty="0"/>
              <a:t>are</a:t>
            </a:r>
            <a:r>
              <a:rPr sz="2400" spc="-100" dirty="0"/>
              <a:t> </a:t>
            </a:r>
            <a:r>
              <a:rPr sz="2400" dirty="0"/>
              <a:t>particularly</a:t>
            </a:r>
            <a:r>
              <a:rPr sz="2400" spc="-100" dirty="0"/>
              <a:t> </a:t>
            </a:r>
            <a:r>
              <a:rPr sz="2400" dirty="0"/>
              <a:t>strongly</a:t>
            </a:r>
            <a:r>
              <a:rPr sz="2400" spc="-85" dirty="0"/>
              <a:t> </a:t>
            </a:r>
            <a:r>
              <a:rPr sz="2400" dirty="0"/>
              <a:t>affected</a:t>
            </a:r>
            <a:r>
              <a:rPr sz="2400" spc="-80" dirty="0"/>
              <a:t> </a:t>
            </a:r>
            <a:r>
              <a:rPr sz="2400" dirty="0"/>
              <a:t>by</a:t>
            </a:r>
            <a:r>
              <a:rPr sz="2400" spc="-100" dirty="0"/>
              <a:t> </a:t>
            </a:r>
            <a:r>
              <a:rPr sz="2400" dirty="0"/>
              <a:t>short</a:t>
            </a:r>
            <a:r>
              <a:rPr sz="2400" spc="-85" dirty="0"/>
              <a:t> </a:t>
            </a:r>
            <a:r>
              <a:rPr sz="2400" spc="-10" dirty="0"/>
              <a:t>memory.</a:t>
            </a:r>
          </a:p>
          <a:p>
            <a:pPr marL="241300" marR="304800" indent="-229235">
              <a:lnSpc>
                <a:spcPct val="90000"/>
              </a:lnSpc>
              <a:spcBef>
                <a:spcPts val="95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400" dirty="0"/>
              <a:t>We </a:t>
            </a:r>
            <a:r>
              <a:rPr sz="2400" dirty="0"/>
              <a:t>should</a:t>
            </a:r>
            <a:r>
              <a:rPr sz="2400" spc="-65" dirty="0"/>
              <a:t> </a:t>
            </a:r>
            <a:r>
              <a:rPr sz="2400" dirty="0"/>
              <a:t>aim</a:t>
            </a:r>
            <a:r>
              <a:rPr sz="2400" spc="-60" dirty="0"/>
              <a:t> </a:t>
            </a:r>
            <a:r>
              <a:rPr sz="2400" dirty="0"/>
              <a:t>to</a:t>
            </a:r>
            <a:r>
              <a:rPr sz="2400" spc="-70" dirty="0"/>
              <a:t> </a:t>
            </a:r>
            <a:r>
              <a:rPr sz="2400" dirty="0"/>
              <a:t>give</a:t>
            </a:r>
            <a:r>
              <a:rPr sz="2400" spc="-65" dirty="0"/>
              <a:t> </a:t>
            </a:r>
            <a:r>
              <a:rPr sz="2400" dirty="0"/>
              <a:t>the</a:t>
            </a:r>
            <a:r>
              <a:rPr sz="2400" spc="-45" dirty="0"/>
              <a:t> </a:t>
            </a:r>
            <a:r>
              <a:rPr sz="2400" dirty="0"/>
              <a:t>network</a:t>
            </a:r>
            <a:r>
              <a:rPr sz="2400" spc="-45" dirty="0"/>
              <a:t> </a:t>
            </a:r>
            <a:r>
              <a:rPr sz="2400" dirty="0"/>
              <a:t>the</a:t>
            </a:r>
            <a:r>
              <a:rPr sz="2400" spc="-55" dirty="0"/>
              <a:t> </a:t>
            </a:r>
            <a:r>
              <a:rPr sz="2400" dirty="0"/>
              <a:t>option</a:t>
            </a:r>
            <a:r>
              <a:rPr sz="2400" spc="-60" dirty="0"/>
              <a:t> </a:t>
            </a:r>
            <a:r>
              <a:rPr sz="2400" dirty="0"/>
              <a:t>of</a:t>
            </a:r>
            <a:r>
              <a:rPr sz="2400" spc="-55" dirty="0"/>
              <a:t> </a:t>
            </a:r>
            <a:r>
              <a:rPr sz="2400" dirty="0"/>
              <a:t>signals</a:t>
            </a:r>
            <a:r>
              <a:rPr sz="2400" spc="-45" dirty="0"/>
              <a:t> </a:t>
            </a:r>
            <a:r>
              <a:rPr sz="2400" dirty="0"/>
              <a:t>for</a:t>
            </a:r>
            <a:r>
              <a:rPr sz="2400" spc="-75" dirty="0"/>
              <a:t> </a:t>
            </a:r>
            <a:r>
              <a:rPr sz="2400" dirty="0"/>
              <a:t>long</a:t>
            </a:r>
            <a:r>
              <a:rPr sz="2400" spc="-60" dirty="0"/>
              <a:t> </a:t>
            </a:r>
            <a:r>
              <a:rPr sz="2400" dirty="0"/>
              <a:t>periods</a:t>
            </a:r>
            <a:r>
              <a:rPr sz="2400" spc="-80" dirty="0"/>
              <a:t> </a:t>
            </a:r>
            <a:r>
              <a:rPr sz="2400" dirty="0"/>
              <a:t>of</a:t>
            </a:r>
            <a:r>
              <a:rPr sz="2400" spc="-70" dirty="0"/>
              <a:t> </a:t>
            </a:r>
            <a:r>
              <a:rPr sz="2400" dirty="0"/>
              <a:t>time</a:t>
            </a:r>
            <a:r>
              <a:rPr sz="2400" spc="-10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7FA7D9-DBB5-3340-C9DA-81BD73FA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RNN - Issues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5689" y="1752600"/>
            <a:ext cx="10040620" cy="2555828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Same as RNN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ts val="3195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But, adds a dedicated long-term memory cell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698500" marR="1016635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Long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term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memory node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accumulate</a:t>
            </a:r>
            <a:r>
              <a:rPr lang="en-GB" sz="2400" dirty="0">
                <a:latin typeface="Century Gothic"/>
                <a:cs typeface="Century Gothic"/>
              </a:rPr>
              <a:t>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preserve</a:t>
            </a:r>
            <a:r>
              <a:rPr lang="en-GB" sz="2400" spc="-10" dirty="0">
                <a:latin typeface="Century Gothic"/>
                <a:cs typeface="Century Gothic"/>
              </a:rPr>
              <a:t>d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information</a:t>
            </a:r>
            <a:r>
              <a:rPr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4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Short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term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memory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node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provides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local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context</a:t>
            </a:r>
            <a:r>
              <a:rPr sz="2400" spc="-2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 marL="698500" marR="641985" lvl="1" indent="-228600">
              <a:lnSpc>
                <a:spcPts val="2590"/>
              </a:lnSpc>
              <a:spcBef>
                <a:spcPts val="50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Gates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control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what is written-to and erased-from memory</a:t>
            </a:r>
            <a:r>
              <a:rPr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DCA71A-ECD5-5125-CEFC-157D508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 Short-term Memory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CA71A-ECD5-5125-CEFC-157D508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 Short-term Memory</a:t>
            </a:r>
          </a:p>
        </p:txBody>
      </p:sp>
      <p:pic>
        <p:nvPicPr>
          <p:cNvPr id="18434" name="Picture 2" descr="[effects output image]">
            <a:extLst>
              <a:ext uri="{FF2B5EF4-FFF2-40B4-BE49-F238E27FC236}">
                <a16:creationId xmlns:a16="http://schemas.microsoft.com/office/drawing/2014/main" id="{D41B4B9A-1828-80B5-FEDE-2BA070B7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17638"/>
            <a:ext cx="7620000" cy="50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D1AA2-5D81-F9E7-3F10-F243BE1234D1}"/>
              </a:ext>
            </a:extLst>
          </p:cNvPr>
          <p:cNvSpPr txBox="1"/>
          <p:nvPr/>
        </p:nvSpPr>
        <p:spPr>
          <a:xfrm>
            <a:off x="152400" y="6410812"/>
            <a:ext cx="22240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Animation by Raimi Karim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217956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90600" y="1442817"/>
            <a:ext cx="9755505" cy="5134291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175"/>
              </a:spcBef>
              <a:tabLst>
                <a:tab pos="977900" algn="l"/>
              </a:tabLst>
            </a:pPr>
            <a:r>
              <a:rPr lang="en-GB" sz="2800" b="1" spc="-25" dirty="0">
                <a:latin typeface="Century Gothic"/>
                <a:cs typeface="Century Gothic"/>
              </a:rPr>
              <a:t>c: </a:t>
            </a:r>
            <a:r>
              <a:rPr lang="en-GB" sz="2800" dirty="0">
                <a:latin typeface="Century Gothic"/>
                <a:cs typeface="Century Gothic"/>
              </a:rPr>
              <a:t>the</a:t>
            </a:r>
            <a:r>
              <a:rPr lang="en-GB" sz="2800" spc="-30" dirty="0">
                <a:latin typeface="Century Gothic"/>
                <a:cs typeface="Century Gothic"/>
              </a:rPr>
              <a:t> </a:t>
            </a:r>
            <a:r>
              <a:rPr lang="en-GB" sz="2800" spc="-10" dirty="0">
                <a:latin typeface="Century Gothic"/>
                <a:cs typeface="Century Gothic"/>
              </a:rPr>
              <a:t>‘cell’</a:t>
            </a:r>
            <a:endParaRPr lang="en-GB" sz="2800" dirty="0">
              <a:latin typeface="Century Gothic"/>
              <a:cs typeface="Century Gothic"/>
            </a:endParaRPr>
          </a:p>
          <a:p>
            <a:pPr marL="412750">
              <a:lnSpc>
                <a:spcPts val="2230"/>
              </a:lnSpc>
              <a:spcBef>
                <a:spcPts val="775"/>
              </a:spcBef>
            </a:pPr>
            <a:r>
              <a:rPr lang="en-US" sz="2000" dirty="0">
                <a:latin typeface="Century Gothic"/>
                <a:cs typeface="Century Gothic"/>
              </a:rPr>
              <a:t>The</a:t>
            </a:r>
            <a:r>
              <a:rPr lang="en-US" sz="2000" spc="-5" dirty="0">
                <a:latin typeface="Century Gothic"/>
                <a:cs typeface="Century Gothic"/>
              </a:rPr>
              <a:t> </a:t>
            </a:r>
            <a:r>
              <a:rPr lang="en-US" sz="2000" dirty="0">
                <a:latin typeface="Century Gothic"/>
                <a:cs typeface="Century Gothic"/>
              </a:rPr>
              <a:t>long</a:t>
            </a:r>
            <a:r>
              <a:rPr lang="en-US" sz="2000" spc="-5" dirty="0">
                <a:latin typeface="Century Gothic"/>
                <a:cs typeface="Century Gothic"/>
              </a:rPr>
              <a:t> </a:t>
            </a:r>
            <a:r>
              <a:rPr lang="en-US" sz="2000" dirty="0">
                <a:latin typeface="Century Gothic"/>
                <a:cs typeface="Century Gothic"/>
              </a:rPr>
              <a:t>term</a:t>
            </a:r>
            <a:r>
              <a:rPr lang="en-US" sz="2000" spc="-30" dirty="0">
                <a:latin typeface="Century Gothic"/>
                <a:cs typeface="Century Gothic"/>
              </a:rPr>
              <a:t> </a:t>
            </a:r>
            <a:r>
              <a:rPr lang="en-US" sz="2000" dirty="0">
                <a:latin typeface="Century Gothic"/>
                <a:cs typeface="Century Gothic"/>
              </a:rPr>
              <a:t>memory</a:t>
            </a:r>
            <a:r>
              <a:rPr lang="en-US" sz="2000" spc="-20" dirty="0">
                <a:latin typeface="Century Gothic"/>
                <a:cs typeface="Century Gothic"/>
              </a:rPr>
              <a:t> </a:t>
            </a:r>
            <a:r>
              <a:rPr lang="en-US" sz="2000" spc="-10" dirty="0">
                <a:latin typeface="Century Gothic"/>
                <a:cs typeface="Century Gothic"/>
              </a:rPr>
              <a:t>cell.</a:t>
            </a:r>
            <a:endParaRPr lang="en-US" sz="2000" dirty="0">
              <a:latin typeface="Century Gothic"/>
              <a:cs typeface="Century Gothic"/>
            </a:endParaRPr>
          </a:p>
          <a:p>
            <a:pPr marL="412750">
              <a:lnSpc>
                <a:spcPts val="3190"/>
              </a:lnSpc>
            </a:pPr>
            <a:r>
              <a:rPr sz="2800" dirty="0">
                <a:latin typeface="Cambria Math"/>
                <a:cs typeface="Cambria Math"/>
              </a:rPr>
              <a:t>𝑐</a:t>
            </a:r>
            <a:r>
              <a:rPr sz="3075" baseline="-16260" dirty="0">
                <a:latin typeface="Cambria Math"/>
                <a:cs typeface="Cambria Math"/>
              </a:rPr>
              <a:t>𝑡</a:t>
            </a:r>
            <a:r>
              <a:rPr sz="3075" spc="742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4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𝑓</a:t>
            </a:r>
            <a:r>
              <a:rPr sz="2800" spc="7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⊙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𝑐</a:t>
            </a:r>
            <a:r>
              <a:rPr sz="3075" baseline="-16260" dirty="0">
                <a:latin typeface="Cambria Math"/>
                <a:cs typeface="Cambria Math"/>
              </a:rPr>
              <a:t>𝑡−1</a:t>
            </a:r>
            <a:r>
              <a:rPr sz="3075" spc="419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𝑖</a:t>
            </a:r>
            <a:r>
              <a:rPr sz="2800" spc="8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⊙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lang="en-GB" sz="2400" b="1" dirty="0">
                <a:latin typeface="Cambria Math"/>
                <a:cs typeface="Cambria Math"/>
              </a:rPr>
              <a:t>𝑐</a:t>
            </a:r>
            <a:r>
              <a:rPr lang="en-GB" sz="2800" baseline="-16260" dirty="0">
                <a:latin typeface="Cambria Math"/>
                <a:cs typeface="Cambria Math"/>
              </a:rPr>
              <a:t>𝑡 </a:t>
            </a:r>
          </a:p>
          <a:p>
            <a:pPr marL="412750">
              <a:lnSpc>
                <a:spcPts val="3190"/>
              </a:lnSpc>
            </a:pPr>
            <a:r>
              <a:rPr lang="en-US" sz="2000" dirty="0">
                <a:latin typeface="Century Gothic"/>
                <a:cs typeface="Century Gothic"/>
              </a:rPr>
              <a:t>`f`</a:t>
            </a:r>
            <a:r>
              <a:rPr lang="en-US" sz="2000" spc="-25" dirty="0">
                <a:latin typeface="Century Gothic"/>
                <a:cs typeface="Century Gothic"/>
              </a:rPr>
              <a:t> </a:t>
            </a:r>
            <a:r>
              <a:rPr lang="en-US" sz="2000" dirty="0">
                <a:latin typeface="Century Gothic"/>
                <a:cs typeface="Century Gothic"/>
              </a:rPr>
              <a:t>element-wise</a:t>
            </a:r>
            <a:r>
              <a:rPr lang="en-US" sz="2000" spc="-45" dirty="0">
                <a:latin typeface="Century Gothic"/>
                <a:cs typeface="Century Gothic"/>
              </a:rPr>
              <a:t> </a:t>
            </a:r>
            <a:r>
              <a:rPr lang="en-US" sz="2000" dirty="0">
                <a:latin typeface="Century Gothic"/>
                <a:cs typeface="Century Gothic"/>
              </a:rPr>
              <a:t>controls</a:t>
            </a:r>
            <a:r>
              <a:rPr lang="en-US" sz="2000" spc="-30" dirty="0">
                <a:latin typeface="Century Gothic"/>
                <a:cs typeface="Century Gothic"/>
              </a:rPr>
              <a:t> </a:t>
            </a:r>
            <a:r>
              <a:rPr lang="en-US" sz="2000" spc="-10" dirty="0">
                <a:latin typeface="Century Gothic"/>
                <a:cs typeface="Century Gothic"/>
              </a:rPr>
              <a:t>past.</a:t>
            </a:r>
            <a:endParaRPr lang="en-US" sz="2000" dirty="0">
              <a:latin typeface="Century Gothic"/>
              <a:cs typeface="Century Gothic"/>
            </a:endParaRPr>
          </a:p>
          <a:p>
            <a:pPr marL="412750">
              <a:lnSpc>
                <a:spcPct val="100000"/>
              </a:lnSpc>
              <a:spcBef>
                <a:spcPts val="760"/>
              </a:spcBef>
            </a:pPr>
            <a:r>
              <a:rPr sz="2000" dirty="0">
                <a:latin typeface="Century Gothic"/>
                <a:cs typeface="Century Gothic"/>
              </a:rPr>
              <a:t>`i`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element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wise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controls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innovation.</a:t>
            </a:r>
            <a:endParaRPr sz="2000" dirty="0">
              <a:latin typeface="Century Gothic"/>
              <a:cs typeface="Century Gothic"/>
            </a:endParaRPr>
          </a:p>
          <a:p>
            <a:pPr marL="63500">
              <a:lnSpc>
                <a:spcPct val="100000"/>
              </a:lnSpc>
              <a:spcBef>
                <a:spcPts val="650"/>
              </a:spcBef>
              <a:tabLst>
                <a:tab pos="977900" algn="l"/>
              </a:tabLst>
            </a:pPr>
            <a:r>
              <a:rPr sz="2800" b="1" spc="-25" dirty="0">
                <a:latin typeface="Century Gothic"/>
                <a:cs typeface="Century Gothic"/>
              </a:rPr>
              <a:t>h:</a:t>
            </a:r>
            <a:r>
              <a:rPr lang="en-GB" sz="2800" b="1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hidden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unit</a:t>
            </a:r>
            <a:endParaRPr sz="2800" dirty="0">
              <a:latin typeface="Century Gothic"/>
              <a:cs typeface="Century Gothic"/>
            </a:endParaRPr>
          </a:p>
          <a:p>
            <a:pPr marL="412750">
              <a:lnSpc>
                <a:spcPts val="2220"/>
              </a:lnSpc>
              <a:spcBef>
                <a:spcPts val="780"/>
              </a:spcBef>
            </a:pP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hidden unit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as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basic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RNN.</a:t>
            </a:r>
            <a:endParaRPr sz="2000" dirty="0">
              <a:latin typeface="Century Gothic"/>
              <a:cs typeface="Century Gothic"/>
            </a:endParaRPr>
          </a:p>
          <a:p>
            <a:pPr marL="412750">
              <a:lnSpc>
                <a:spcPts val="3180"/>
              </a:lnSpc>
              <a:tabLst>
                <a:tab pos="2811145" algn="l"/>
              </a:tabLst>
            </a:pPr>
            <a:r>
              <a:rPr sz="2800" dirty="0">
                <a:latin typeface="Cambria Math"/>
                <a:cs typeface="Cambria Math"/>
              </a:rPr>
              <a:t>ℎ</a:t>
            </a:r>
            <a:r>
              <a:rPr sz="3075" baseline="-16260" dirty="0">
                <a:latin typeface="Cambria Math"/>
                <a:cs typeface="Cambria Math"/>
              </a:rPr>
              <a:t>𝑡</a:t>
            </a:r>
            <a:r>
              <a:rPr sz="3075" spc="742" baseline="-162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𝑜</a:t>
            </a:r>
            <a:r>
              <a:rPr sz="2800" spc="6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⊙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mbria Math"/>
                <a:cs typeface="Cambria Math"/>
              </a:rPr>
              <a:t>𝑡𝑎𝑛ℎ</a:t>
            </a:r>
            <a:r>
              <a:rPr lang="en-GB" sz="2800" dirty="0">
                <a:latin typeface="Cambria Math"/>
                <a:cs typeface="Cambria Math"/>
              </a:rPr>
              <a:t>(</a:t>
            </a:r>
            <a:r>
              <a:rPr lang="en-GB" sz="2400" spc="-25" dirty="0">
                <a:latin typeface="Cambria Math"/>
                <a:cs typeface="Cambria Math"/>
              </a:rPr>
              <a:t>𝑐</a:t>
            </a:r>
            <a:r>
              <a:rPr lang="en-GB" sz="2800" spc="-37" baseline="-16260" dirty="0">
                <a:latin typeface="Cambria Math"/>
                <a:cs typeface="Cambria Math"/>
              </a:rPr>
              <a:t>𝑡</a:t>
            </a:r>
            <a:r>
              <a:rPr lang="en-GB" sz="2800" dirty="0">
                <a:latin typeface="Cambria Math"/>
                <a:cs typeface="Cambria Math"/>
              </a:rPr>
              <a:t>)</a:t>
            </a:r>
            <a:r>
              <a:rPr sz="2800" spc="-25" dirty="0">
                <a:latin typeface="Cambria Math"/>
                <a:cs typeface="Cambria Math"/>
              </a:rPr>
              <a:t> </a:t>
            </a:r>
            <a:endParaRPr lang="en-GB" sz="2800" spc="-25" dirty="0">
              <a:latin typeface="Cambria Math"/>
              <a:cs typeface="Cambria Math"/>
            </a:endParaRPr>
          </a:p>
          <a:p>
            <a:pPr marL="412750">
              <a:lnSpc>
                <a:spcPts val="3180"/>
              </a:lnSpc>
              <a:tabLst>
                <a:tab pos="2811145" algn="l"/>
              </a:tabLst>
            </a:pPr>
            <a:r>
              <a:rPr sz="2000" dirty="0">
                <a:latin typeface="Century Gothic"/>
                <a:cs typeface="Century Gothic"/>
              </a:rPr>
              <a:t>`o`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element-wise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controls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exposition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post</a:t>
            </a:r>
            <a:r>
              <a:rPr lang="en-GB" sz="200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non-</a:t>
            </a:r>
            <a:r>
              <a:rPr sz="2000" dirty="0">
                <a:latin typeface="Century Gothic"/>
                <a:cs typeface="Century Gothic"/>
              </a:rPr>
              <a:t>linearity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state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(long</a:t>
            </a:r>
            <a:r>
              <a:rPr sz="2000" spc="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term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memory)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cell.</a:t>
            </a:r>
            <a:endParaRPr sz="2000" dirty="0">
              <a:latin typeface="Century Gothic"/>
              <a:cs typeface="Century Gothic"/>
            </a:endParaRPr>
          </a:p>
          <a:p>
            <a:pPr marL="63500" marR="17780">
              <a:lnSpc>
                <a:spcPct val="90500"/>
              </a:lnSpc>
              <a:spcBef>
                <a:spcPts val="985"/>
              </a:spcBef>
            </a:pPr>
            <a:r>
              <a:rPr sz="2800" b="1" dirty="0">
                <a:latin typeface="Century Gothic"/>
                <a:cs typeface="Century Gothic"/>
              </a:rPr>
              <a:t>Output:</a:t>
            </a:r>
            <a:r>
              <a:rPr sz="2800" b="1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output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current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hidden state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same,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similar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the </a:t>
            </a:r>
            <a:r>
              <a:rPr sz="2000" dirty="0">
                <a:latin typeface="Century Gothic"/>
                <a:cs typeface="Century Gothic"/>
              </a:rPr>
              <a:t>basic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RNN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with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outputs-to-</a:t>
            </a:r>
            <a:r>
              <a:rPr sz="2000" dirty="0">
                <a:latin typeface="Century Gothic"/>
                <a:cs typeface="Century Gothic"/>
              </a:rPr>
              <a:t>hidden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configuration.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F33895-5145-F9C5-807B-E3BEBD30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 units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C9589A-F355-B0CD-16E2-21EAAAC5E5D6}"/>
              </a:ext>
            </a:extLst>
          </p:cNvPr>
          <p:cNvCxnSpPr/>
          <p:nvPr/>
        </p:nvCxnSpPr>
        <p:spPr>
          <a:xfrm>
            <a:off x="4495800" y="25146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933544" y="1916551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48514" y="1270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5136" y="1916551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91456" y="3104001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48514" y="1270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47872" y="3104001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9808" y="4564501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70" h="33147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48514" y="1397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1470"/>
                </a:lnTo>
                <a:lnTo>
                  <a:pt x="77343" y="331470"/>
                </a:lnTo>
                <a:lnTo>
                  <a:pt x="77343" y="31750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1400" y="4564501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70" h="33147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0" y="317500"/>
                </a:lnTo>
                <a:lnTo>
                  <a:pt x="0" y="331470"/>
                </a:lnTo>
                <a:lnTo>
                  <a:pt x="77343" y="33147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397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4880" y="5750682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48514" y="1397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61816" y="5750682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397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4400" y="1676400"/>
            <a:ext cx="10813898" cy="4389663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927100" algn="l"/>
                <a:tab pos="3126740" algn="l"/>
              </a:tabLst>
            </a:pPr>
            <a:r>
              <a:rPr sz="2800" b="1" spc="-25" dirty="0">
                <a:latin typeface="Century Gothic"/>
                <a:cs typeface="Century Gothic"/>
              </a:rPr>
              <a:t>f:</a:t>
            </a:r>
            <a:r>
              <a:rPr lang="en-GB" sz="2800" b="1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forget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gate</a:t>
            </a:r>
            <a:r>
              <a:rPr sz="2800" dirty="0">
                <a:latin typeface="Century Gothic"/>
                <a:cs typeface="Century Gothic"/>
              </a:rPr>
              <a:t>	</a:t>
            </a:r>
            <a:endParaRPr lang="en-GB" sz="2800" dirty="0">
              <a:latin typeface="Century Gothic"/>
              <a:cs typeface="Century Gothic"/>
            </a:endParaRPr>
          </a:p>
          <a:p>
            <a:pPr marL="469900" lvl="1">
              <a:spcBef>
                <a:spcPts val="1190"/>
              </a:spcBef>
              <a:tabLst>
                <a:tab pos="927100" algn="l"/>
                <a:tab pos="3126740" algn="l"/>
              </a:tabLst>
            </a:pPr>
            <a:r>
              <a:rPr sz="2000" b="1" i="1" dirty="0">
                <a:latin typeface="Century Gothic"/>
                <a:cs typeface="Century Gothic"/>
              </a:rPr>
              <a:t>Which</a:t>
            </a:r>
            <a:r>
              <a:rPr sz="2000" b="1" i="1" spc="-1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parts</a:t>
            </a:r>
            <a:r>
              <a:rPr sz="2000" b="1" i="1" spc="-1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of the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long</a:t>
            </a:r>
            <a:r>
              <a:rPr sz="2000" i="1" spc="-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term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spc="-20" dirty="0">
                <a:latin typeface="Century Gothic"/>
                <a:cs typeface="Century Gothic"/>
              </a:rPr>
              <a:t>cell</a:t>
            </a:r>
            <a:r>
              <a:rPr lang="en-GB" sz="2000" spc="-2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are</a:t>
            </a:r>
            <a:r>
              <a:rPr sz="2000" i="1" spc="-1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to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be</a:t>
            </a:r>
            <a:r>
              <a:rPr sz="2000" i="1" spc="-5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erased.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  <a:tabLst>
                <a:tab pos="927100" algn="l"/>
                <a:tab pos="2919095" algn="l"/>
              </a:tabLst>
            </a:pPr>
            <a:r>
              <a:rPr lang="en-GB" sz="2800" b="1" spc="-25" dirty="0">
                <a:latin typeface="Century Gothic"/>
                <a:cs typeface="Century Gothic"/>
              </a:rPr>
              <a:t>c</a:t>
            </a:r>
            <a:r>
              <a:rPr sz="2800" b="1" spc="-25" dirty="0">
                <a:latin typeface="Century Gothic"/>
                <a:cs typeface="Century Gothic"/>
              </a:rPr>
              <a:t>:</a:t>
            </a:r>
            <a:r>
              <a:rPr lang="en-GB" sz="2800" b="1" spc="-25" dirty="0">
                <a:latin typeface="Century Gothic"/>
                <a:cs typeface="Century Gothic"/>
              </a:rPr>
              <a:t> </a:t>
            </a:r>
            <a:r>
              <a:rPr lang="en-GB" sz="2800" spc="-20" dirty="0">
                <a:latin typeface="Century Gothic"/>
                <a:cs typeface="Century Gothic"/>
              </a:rPr>
              <a:t>cell input</a:t>
            </a:r>
            <a:r>
              <a:rPr sz="2800" dirty="0">
                <a:latin typeface="Century Gothic"/>
                <a:cs typeface="Century Gothic"/>
              </a:rPr>
              <a:t>	</a:t>
            </a:r>
            <a:endParaRPr sz="2800" dirty="0">
              <a:latin typeface="Cambria Math"/>
              <a:cs typeface="Cambria Math"/>
            </a:endParaRPr>
          </a:p>
          <a:p>
            <a:pPr marL="469900" marR="3296920" lvl="1">
              <a:lnSpc>
                <a:spcPts val="2160"/>
              </a:lnSpc>
              <a:spcBef>
                <a:spcPts val="1050"/>
              </a:spcBef>
            </a:pPr>
            <a:r>
              <a:rPr sz="2000" b="1" i="1" dirty="0">
                <a:latin typeface="Century Gothic"/>
                <a:cs typeface="Century Gothic"/>
              </a:rPr>
              <a:t>The</a:t>
            </a:r>
            <a:r>
              <a:rPr sz="2000" b="1" i="1" spc="-15" dirty="0">
                <a:latin typeface="Century Gothic"/>
                <a:cs typeface="Century Gothic"/>
              </a:rPr>
              <a:t> </a:t>
            </a:r>
            <a:r>
              <a:rPr lang="en-GB" sz="2000" b="1" i="1" spc="-15" dirty="0">
                <a:latin typeface="Century Gothic"/>
                <a:cs typeface="Century Gothic"/>
              </a:rPr>
              <a:t>cell value </a:t>
            </a:r>
            <a:r>
              <a:rPr lang="en-GB" sz="2000" i="1" spc="-15" dirty="0">
                <a:latin typeface="Century Gothic"/>
                <a:cs typeface="Century Gothic"/>
              </a:rPr>
              <a:t>computed at this timestep (will be combined with previous)</a:t>
            </a:r>
            <a:r>
              <a:rPr lang="en-US" sz="2000" i="1" spc="-10" dirty="0">
                <a:latin typeface="Century Gothic"/>
                <a:cs typeface="Century Gothic"/>
              </a:rPr>
              <a:t>.</a:t>
            </a:r>
            <a:endParaRPr lang="en-US"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927100" algn="l"/>
                <a:tab pos="2952750" algn="l"/>
              </a:tabLst>
            </a:pPr>
            <a:r>
              <a:rPr lang="en-US" sz="2800" b="1" spc="-25" dirty="0">
                <a:latin typeface="Century Gothic"/>
                <a:cs typeface="Century Gothic"/>
              </a:rPr>
              <a:t>i: i</a:t>
            </a:r>
            <a:r>
              <a:rPr lang="en-US" sz="2800" dirty="0">
                <a:latin typeface="Century Gothic"/>
                <a:cs typeface="Century Gothic"/>
              </a:rPr>
              <a:t>nput</a:t>
            </a:r>
            <a:r>
              <a:rPr lang="en-US" sz="2800" spc="-60" dirty="0">
                <a:latin typeface="Century Gothic"/>
                <a:cs typeface="Century Gothic"/>
              </a:rPr>
              <a:t> </a:t>
            </a:r>
            <a:r>
              <a:rPr lang="en-US" sz="2800" spc="-20" dirty="0">
                <a:latin typeface="Century Gothic"/>
                <a:cs typeface="Century Gothic"/>
              </a:rPr>
              <a:t>gate</a:t>
            </a:r>
            <a:r>
              <a:rPr lang="en-US" sz="2800" dirty="0">
                <a:latin typeface="Century Gothic"/>
                <a:cs typeface="Century Gothic"/>
              </a:rPr>
              <a:t>	</a:t>
            </a:r>
          </a:p>
          <a:p>
            <a:pPr marL="469900" lvl="1">
              <a:spcBef>
                <a:spcPts val="620"/>
              </a:spcBef>
              <a:tabLst>
                <a:tab pos="927100" algn="l"/>
                <a:tab pos="2952750" algn="l"/>
              </a:tabLst>
            </a:pPr>
            <a:r>
              <a:rPr sz="2000" b="1" i="1" dirty="0">
                <a:latin typeface="Century Gothic"/>
                <a:cs typeface="Century Gothic"/>
              </a:rPr>
              <a:t>Which</a:t>
            </a:r>
            <a:r>
              <a:rPr sz="2000" b="1" i="1" spc="-15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parts</a:t>
            </a:r>
            <a:r>
              <a:rPr sz="2000" b="1" i="1" spc="-1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of</a:t>
            </a:r>
            <a:r>
              <a:rPr sz="2000" i="1" spc="-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the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previous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hidden</a:t>
            </a:r>
            <a:r>
              <a:rPr sz="2000" i="1" spc="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state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and</a:t>
            </a:r>
            <a:r>
              <a:rPr sz="2000" i="1" spc="-1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the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input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spc="-25" dirty="0">
                <a:latin typeface="Century Gothic"/>
                <a:cs typeface="Century Gothic"/>
              </a:rPr>
              <a:t>are </a:t>
            </a:r>
            <a:r>
              <a:rPr sz="2000" i="1" dirty="0">
                <a:latin typeface="Century Gothic"/>
                <a:cs typeface="Century Gothic"/>
              </a:rPr>
              <a:t>to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be</a:t>
            </a:r>
            <a:r>
              <a:rPr sz="2000" i="1" spc="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included</a:t>
            </a:r>
            <a:r>
              <a:rPr sz="2000" i="1" spc="-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in the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long</a:t>
            </a:r>
            <a:r>
              <a:rPr sz="2000" i="1" spc="1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term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cell.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927100" algn="l"/>
                <a:tab pos="3233420" algn="l"/>
              </a:tabLst>
            </a:pPr>
            <a:r>
              <a:rPr sz="2800" b="1" spc="-25" dirty="0">
                <a:latin typeface="Century Gothic"/>
                <a:cs typeface="Century Gothic"/>
              </a:rPr>
              <a:t>o:</a:t>
            </a:r>
            <a:r>
              <a:rPr lang="en-GB" sz="2800" b="1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output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gate</a:t>
            </a:r>
            <a:endParaRPr sz="2800" dirty="0">
              <a:latin typeface="Cambria Math"/>
              <a:cs typeface="Cambria Math"/>
            </a:endParaRPr>
          </a:p>
          <a:p>
            <a:pPr marL="469900" lvl="1">
              <a:spcBef>
                <a:spcPts val="790"/>
              </a:spcBef>
            </a:pPr>
            <a:r>
              <a:rPr sz="2000" b="1" i="1" dirty="0">
                <a:latin typeface="Century Gothic"/>
                <a:cs typeface="Century Gothic"/>
              </a:rPr>
              <a:t>Which</a:t>
            </a:r>
            <a:r>
              <a:rPr sz="2000" b="1" i="1" spc="-20" dirty="0">
                <a:latin typeface="Century Gothic"/>
                <a:cs typeface="Century Gothic"/>
              </a:rPr>
              <a:t> </a:t>
            </a:r>
            <a:r>
              <a:rPr sz="2000" b="1" i="1" dirty="0">
                <a:latin typeface="Century Gothic"/>
                <a:cs typeface="Century Gothic"/>
              </a:rPr>
              <a:t>parts</a:t>
            </a:r>
            <a:r>
              <a:rPr sz="2000" b="1" i="1" spc="-1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of the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long</a:t>
            </a:r>
            <a:r>
              <a:rPr sz="2000" i="1" spc="-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term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cell</a:t>
            </a:r>
            <a:r>
              <a:rPr sz="2000" i="1" spc="-2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are</a:t>
            </a:r>
            <a:r>
              <a:rPr sz="2000" i="1" spc="-1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to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be</a:t>
            </a:r>
            <a:r>
              <a:rPr sz="2000" i="1" spc="-10" dirty="0">
                <a:latin typeface="Century Gothic"/>
                <a:cs typeface="Century Gothic"/>
              </a:rPr>
              <a:t> outputted.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2991D98-753D-98ED-EAB0-41DD1BAD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 units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903EC3-0427-78E9-1486-C80F2AFA4731}"/>
              </a:ext>
            </a:extLst>
          </p:cNvPr>
          <p:cNvCxnSpPr>
            <a:cxnSpLocks/>
          </p:cNvCxnSpPr>
          <p:nvPr/>
        </p:nvCxnSpPr>
        <p:spPr>
          <a:xfrm>
            <a:off x="914400" y="28956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755643" y="2320417"/>
            <a:ext cx="1125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0585" algn="l"/>
              </a:tabLst>
            </a:pPr>
            <a:r>
              <a:rPr sz="2000" dirty="0">
                <a:latin typeface="Cambria Math"/>
                <a:cs typeface="Cambria Math"/>
              </a:rPr>
              <a:t>𝑓</a:t>
            </a:r>
            <a:r>
              <a:rPr sz="2000" spc="17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55" dirty="0">
                <a:latin typeface="Cambria Math"/>
                <a:cs typeface="Cambria Math"/>
              </a:rPr>
              <a:t>  </a:t>
            </a:r>
            <a:r>
              <a:rPr sz="2000" spc="-50" dirty="0">
                <a:latin typeface="Cambria Math"/>
                <a:cs typeface="Cambria Math"/>
              </a:rPr>
              <a:t>𝜎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𝑊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888" y="1680338"/>
            <a:ext cx="2241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Century Gothic"/>
                <a:cs typeface="Century Gothic"/>
              </a:rPr>
              <a:t>f: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60032" y="1781429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48514" y="1270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1624" y="1781429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9046" y="2261667"/>
            <a:ext cx="1847214" cy="502920"/>
          </a:xfrm>
          <a:custGeom>
            <a:avLst/>
            <a:gdLst/>
            <a:ahLst/>
            <a:cxnLst/>
            <a:rect l="l" t="t" r="r" b="b"/>
            <a:pathLst>
              <a:path w="1847214" h="502919">
                <a:moveTo>
                  <a:pt x="1757421" y="0"/>
                </a:moveTo>
                <a:lnTo>
                  <a:pt x="1750182" y="8254"/>
                </a:lnTo>
                <a:lnTo>
                  <a:pt x="1765210" y="24832"/>
                </a:lnTo>
                <a:lnTo>
                  <a:pt x="1778868" y="45434"/>
                </a:lnTo>
                <a:lnTo>
                  <a:pt x="1802125" y="98806"/>
                </a:lnTo>
                <a:lnTo>
                  <a:pt x="1817444" y="167592"/>
                </a:lnTo>
                <a:lnTo>
                  <a:pt x="1821288" y="207587"/>
                </a:lnTo>
                <a:lnTo>
                  <a:pt x="1822572" y="251333"/>
                </a:lnTo>
                <a:lnTo>
                  <a:pt x="1821288" y="295098"/>
                </a:lnTo>
                <a:lnTo>
                  <a:pt x="1817444" y="335137"/>
                </a:lnTo>
                <a:lnTo>
                  <a:pt x="1802125" y="403987"/>
                </a:lnTo>
                <a:lnTo>
                  <a:pt x="1778868" y="457247"/>
                </a:lnTo>
                <a:lnTo>
                  <a:pt x="1750182" y="494411"/>
                </a:lnTo>
                <a:lnTo>
                  <a:pt x="1757421" y="502793"/>
                </a:lnTo>
                <a:lnTo>
                  <a:pt x="1790965" y="465724"/>
                </a:lnTo>
                <a:lnTo>
                  <a:pt x="1820032" y="410845"/>
                </a:lnTo>
                <a:lnTo>
                  <a:pt x="1840034" y="339026"/>
                </a:lnTo>
                <a:lnTo>
                  <a:pt x="1845035" y="297116"/>
                </a:lnTo>
                <a:lnTo>
                  <a:pt x="1846702" y="251206"/>
                </a:lnTo>
                <a:lnTo>
                  <a:pt x="1845035" y="205442"/>
                </a:lnTo>
                <a:lnTo>
                  <a:pt x="1840034" y="163607"/>
                </a:lnTo>
                <a:lnTo>
                  <a:pt x="1831700" y="125726"/>
                </a:lnTo>
                <a:lnTo>
                  <a:pt x="1806052" y="62150"/>
                </a:lnTo>
                <a:lnTo>
                  <a:pt x="1774758" y="16240"/>
                </a:lnTo>
                <a:lnTo>
                  <a:pt x="1757421" y="0"/>
                </a:lnTo>
                <a:close/>
              </a:path>
              <a:path w="1847214" h="502919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6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807203" y="2440814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5" dirty="0">
                <a:latin typeface="Cambria Math"/>
                <a:cs typeface="Cambria Math"/>
              </a:rPr>
              <a:t>𝑓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08376" y="2263141"/>
            <a:ext cx="690245" cy="502920"/>
          </a:xfrm>
          <a:custGeom>
            <a:avLst/>
            <a:gdLst/>
            <a:ahLst/>
            <a:cxnLst/>
            <a:rect l="l" t="t" r="r" b="b"/>
            <a:pathLst>
              <a:path w="690245" h="502919">
                <a:moveTo>
                  <a:pt x="600705" y="0"/>
                </a:moveTo>
                <a:lnTo>
                  <a:pt x="593466" y="8254"/>
                </a:lnTo>
                <a:lnTo>
                  <a:pt x="608494" y="24832"/>
                </a:lnTo>
                <a:lnTo>
                  <a:pt x="622152" y="45434"/>
                </a:lnTo>
                <a:lnTo>
                  <a:pt x="645409" y="98806"/>
                </a:lnTo>
                <a:lnTo>
                  <a:pt x="660728" y="167592"/>
                </a:lnTo>
                <a:lnTo>
                  <a:pt x="664572" y="207587"/>
                </a:lnTo>
                <a:lnTo>
                  <a:pt x="665856" y="251333"/>
                </a:lnTo>
                <a:lnTo>
                  <a:pt x="664572" y="295098"/>
                </a:lnTo>
                <a:lnTo>
                  <a:pt x="660728" y="335137"/>
                </a:lnTo>
                <a:lnTo>
                  <a:pt x="645409" y="403987"/>
                </a:lnTo>
                <a:lnTo>
                  <a:pt x="622152" y="457247"/>
                </a:lnTo>
                <a:lnTo>
                  <a:pt x="593466" y="494411"/>
                </a:lnTo>
                <a:lnTo>
                  <a:pt x="600705" y="502793"/>
                </a:lnTo>
                <a:lnTo>
                  <a:pt x="634249" y="465724"/>
                </a:lnTo>
                <a:lnTo>
                  <a:pt x="663316" y="410845"/>
                </a:lnTo>
                <a:lnTo>
                  <a:pt x="683318" y="339026"/>
                </a:lnTo>
                <a:lnTo>
                  <a:pt x="688319" y="297116"/>
                </a:lnTo>
                <a:lnTo>
                  <a:pt x="689986" y="251206"/>
                </a:lnTo>
                <a:lnTo>
                  <a:pt x="688319" y="205442"/>
                </a:lnTo>
                <a:lnTo>
                  <a:pt x="683318" y="163607"/>
                </a:lnTo>
                <a:lnTo>
                  <a:pt x="674984" y="125726"/>
                </a:lnTo>
                <a:lnTo>
                  <a:pt x="649336" y="62150"/>
                </a:lnTo>
                <a:lnTo>
                  <a:pt x="618042" y="16240"/>
                </a:lnTo>
                <a:lnTo>
                  <a:pt x="600705" y="0"/>
                </a:lnTo>
                <a:close/>
              </a:path>
              <a:path w="690245" h="502919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6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17543" y="1534899"/>
            <a:ext cx="3174365" cy="100711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40"/>
              </a:spcBef>
              <a:tabLst>
                <a:tab pos="2249805" algn="l"/>
              </a:tabLst>
            </a:pPr>
            <a:r>
              <a:rPr sz="2800" dirty="0">
                <a:latin typeface="Century Gothic"/>
                <a:cs typeface="Century Gothic"/>
              </a:rPr>
              <a:t>forget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gate</a:t>
            </a:r>
            <a:r>
              <a:rPr sz="2800" dirty="0">
                <a:latin typeface="Century Gothic"/>
                <a:cs typeface="Century Gothic"/>
              </a:rPr>
              <a:t>	</a:t>
            </a:r>
            <a:r>
              <a:rPr sz="2800" dirty="0">
                <a:latin typeface="Cambria Math"/>
                <a:cs typeface="Cambria Math"/>
              </a:rPr>
              <a:t>0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𝑡𝑜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1</a:t>
            </a:r>
            <a:endParaRPr sz="2800" dirty="0">
              <a:latin typeface="Cambria Math"/>
              <a:cs typeface="Cambria Math"/>
            </a:endParaRPr>
          </a:p>
          <a:p>
            <a:pPr marL="86360" algn="ctr">
              <a:lnSpc>
                <a:spcPct val="100000"/>
              </a:lnSpc>
              <a:spcBef>
                <a:spcPts val="825"/>
              </a:spcBef>
            </a:pPr>
            <a:r>
              <a:rPr sz="3000" spc="-30" baseline="11111" dirty="0">
                <a:latin typeface="Cambria Math"/>
                <a:cs typeface="Cambria Math"/>
              </a:rPr>
              <a:t>ℎ</a:t>
            </a:r>
            <a:r>
              <a:rPr sz="1450" spc="-20" dirty="0">
                <a:latin typeface="Cambria Math"/>
                <a:cs typeface="Cambria Math"/>
              </a:rPr>
              <a:t>𝑡−1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3659" y="2460321"/>
            <a:ext cx="3854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Cambria Math"/>
                <a:cs typeface="Cambria Math"/>
              </a:rPr>
              <a:t>𝑖𝑛</a:t>
            </a:r>
            <a:r>
              <a:rPr sz="2175" spc="-37" baseline="-15325" dirty="0">
                <a:latin typeface="Cambria Math"/>
                <a:cs typeface="Cambria Math"/>
              </a:rPr>
              <a:t>𝑡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3006" y="2320417"/>
            <a:ext cx="409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24194" y="2440814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5" dirty="0">
                <a:latin typeface="Cambria Math"/>
                <a:cs typeface="Cambria Math"/>
              </a:rPr>
              <a:t>𝑓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888" y="2831212"/>
            <a:ext cx="27063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27100" algn="l"/>
              </a:tabLst>
            </a:pPr>
            <a:r>
              <a:rPr lang="en-GB" sz="2800" b="1" spc="-25" dirty="0">
                <a:latin typeface="Century Gothic"/>
                <a:cs typeface="Century Gothic"/>
              </a:rPr>
              <a:t>c</a:t>
            </a:r>
            <a:r>
              <a:rPr sz="2800" b="1" spc="-25" dirty="0">
                <a:latin typeface="Century Gothic"/>
                <a:cs typeface="Century Gothic"/>
              </a:rPr>
              <a:t>:</a:t>
            </a:r>
            <a:r>
              <a:rPr sz="2800" b="1" dirty="0">
                <a:latin typeface="Century Gothic"/>
                <a:cs typeface="Century Gothic"/>
              </a:rPr>
              <a:t>	</a:t>
            </a:r>
            <a:r>
              <a:rPr lang="en-GB" sz="2800" dirty="0">
                <a:latin typeface="Century Gothic"/>
                <a:cs typeface="Century Gothic"/>
              </a:rPr>
              <a:t>cell input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17944" y="2932049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48514" y="1270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74360" y="2932049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343" y="1270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47765" y="2831212"/>
            <a:ext cx="1176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−1</a:t>
            </a:r>
            <a:r>
              <a:rPr sz="2800" spc="-4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𝑡𝑜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5643" y="3471291"/>
            <a:ext cx="14605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05865" algn="l"/>
              </a:tabLst>
            </a:pPr>
            <a:r>
              <a:rPr sz="2000" dirty="0">
                <a:latin typeface="Cambria Math"/>
                <a:cs typeface="Cambria Math"/>
              </a:rPr>
              <a:t>𝑔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2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𝑡𝑎𝑛ℎ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𝑊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25720" y="3591688"/>
            <a:ext cx="14859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0" dirty="0">
                <a:latin typeface="Cambria Math"/>
                <a:cs typeface="Cambria Math"/>
              </a:rPr>
              <a:t>𝑔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36036" y="3413760"/>
            <a:ext cx="690245" cy="502920"/>
          </a:xfrm>
          <a:custGeom>
            <a:avLst/>
            <a:gdLst/>
            <a:ahLst/>
            <a:cxnLst/>
            <a:rect l="l" t="t" r="r" b="b"/>
            <a:pathLst>
              <a:path w="690245" h="502920">
                <a:moveTo>
                  <a:pt x="600705" y="0"/>
                </a:moveTo>
                <a:lnTo>
                  <a:pt x="593466" y="8254"/>
                </a:lnTo>
                <a:lnTo>
                  <a:pt x="608494" y="24832"/>
                </a:lnTo>
                <a:lnTo>
                  <a:pt x="622152" y="45434"/>
                </a:lnTo>
                <a:lnTo>
                  <a:pt x="645409" y="98805"/>
                </a:lnTo>
                <a:lnTo>
                  <a:pt x="660728" y="167592"/>
                </a:lnTo>
                <a:lnTo>
                  <a:pt x="664572" y="207587"/>
                </a:lnTo>
                <a:lnTo>
                  <a:pt x="665856" y="251332"/>
                </a:lnTo>
                <a:lnTo>
                  <a:pt x="664572" y="295098"/>
                </a:lnTo>
                <a:lnTo>
                  <a:pt x="660728" y="335137"/>
                </a:lnTo>
                <a:lnTo>
                  <a:pt x="645409" y="403987"/>
                </a:lnTo>
                <a:lnTo>
                  <a:pt x="622152" y="457247"/>
                </a:lnTo>
                <a:lnTo>
                  <a:pt x="593466" y="494411"/>
                </a:lnTo>
                <a:lnTo>
                  <a:pt x="600705" y="502792"/>
                </a:lnTo>
                <a:lnTo>
                  <a:pt x="634249" y="465724"/>
                </a:lnTo>
                <a:lnTo>
                  <a:pt x="663316" y="410844"/>
                </a:lnTo>
                <a:lnTo>
                  <a:pt x="683318" y="339026"/>
                </a:lnTo>
                <a:lnTo>
                  <a:pt x="688319" y="297116"/>
                </a:lnTo>
                <a:lnTo>
                  <a:pt x="689986" y="251205"/>
                </a:lnTo>
                <a:lnTo>
                  <a:pt x="688319" y="205442"/>
                </a:lnTo>
                <a:lnTo>
                  <a:pt x="683318" y="163607"/>
                </a:lnTo>
                <a:lnTo>
                  <a:pt x="674984" y="125726"/>
                </a:lnTo>
                <a:lnTo>
                  <a:pt x="649336" y="62150"/>
                </a:lnTo>
                <a:lnTo>
                  <a:pt x="618042" y="16240"/>
                </a:lnTo>
                <a:lnTo>
                  <a:pt x="600705" y="0"/>
                </a:lnTo>
                <a:close/>
              </a:path>
              <a:path w="690245" h="502920">
                <a:moveTo>
                  <a:pt x="89276" y="0"/>
                </a:moveTo>
                <a:lnTo>
                  <a:pt x="55684" y="36956"/>
                </a:lnTo>
                <a:lnTo>
                  <a:pt x="26665" y="91820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2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2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5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5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02071" y="3361564"/>
            <a:ext cx="547370" cy="581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185"/>
              </a:lnSpc>
              <a:spcBef>
                <a:spcPts val="105"/>
              </a:spcBef>
            </a:pPr>
            <a:r>
              <a:rPr sz="3000" spc="-30" baseline="11111" dirty="0">
                <a:latin typeface="Cambria Math"/>
                <a:cs typeface="Cambria Math"/>
              </a:rPr>
              <a:t>ℎ</a:t>
            </a:r>
            <a:r>
              <a:rPr sz="1450" spc="-20" dirty="0">
                <a:latin typeface="Cambria Math"/>
                <a:cs typeface="Cambria Math"/>
              </a:rPr>
              <a:t>𝑡−1</a:t>
            </a:r>
            <a:endParaRPr sz="1450">
              <a:latin typeface="Cambria Math"/>
              <a:cs typeface="Cambria Math"/>
            </a:endParaRPr>
          </a:p>
          <a:p>
            <a:pPr marL="116839">
              <a:lnSpc>
                <a:spcPts val="2185"/>
              </a:lnSpc>
            </a:pPr>
            <a:r>
              <a:rPr sz="2000" spc="-25" dirty="0">
                <a:latin typeface="Cambria Math"/>
                <a:cs typeface="Cambria Math"/>
              </a:rPr>
              <a:t>𝑖𝑛</a:t>
            </a:r>
            <a:r>
              <a:rPr sz="2175" spc="-37" baseline="-15325" dirty="0">
                <a:latin typeface="Cambria Math"/>
                <a:cs typeface="Cambria Math"/>
              </a:rPr>
              <a:t>𝑡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90665" y="3471291"/>
            <a:ext cx="409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56426" y="3591688"/>
            <a:ext cx="14859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20" dirty="0">
                <a:latin typeface="Cambria Math"/>
                <a:cs typeface="Cambria Math"/>
              </a:rPr>
              <a:t>𝑔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888" y="3983051"/>
            <a:ext cx="2114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Century Gothic"/>
                <a:cs typeface="Century Gothic"/>
              </a:rPr>
              <a:t>i: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86296" y="408394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48514" y="1397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07888" y="408394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397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81294" y="3983051"/>
            <a:ext cx="911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0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𝑡𝑜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1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55643" y="4622166"/>
            <a:ext cx="1067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</a:tabLst>
            </a:pPr>
            <a:r>
              <a:rPr sz="2000" dirty="0">
                <a:latin typeface="Cambria Math"/>
                <a:cs typeface="Cambria Math"/>
              </a:rPr>
              <a:t>𝑖</a:t>
            </a:r>
            <a:r>
              <a:rPr sz="2000" spc="18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55" dirty="0">
                <a:latin typeface="Cambria Math"/>
                <a:cs typeface="Cambria Math"/>
              </a:rPr>
              <a:t>  </a:t>
            </a:r>
            <a:r>
              <a:rPr sz="2000" spc="-50" dirty="0">
                <a:latin typeface="Cambria Math"/>
                <a:cs typeface="Cambria Math"/>
              </a:rPr>
              <a:t>𝜎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60" dirty="0">
                <a:latin typeface="Cambria Math"/>
                <a:cs typeface="Cambria Math"/>
              </a:rPr>
              <a:t>𝑊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64531" y="4742561"/>
            <a:ext cx="9080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dirty="0">
                <a:latin typeface="Cambria Math"/>
                <a:cs typeface="Cambria Math"/>
              </a:rPr>
              <a:t>𝑖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19984" y="4564380"/>
            <a:ext cx="691515" cy="502920"/>
          </a:xfrm>
          <a:custGeom>
            <a:avLst/>
            <a:gdLst/>
            <a:ahLst/>
            <a:cxnLst/>
            <a:rect l="l" t="t" r="r" b="b"/>
            <a:pathLst>
              <a:path w="691514" h="502920">
                <a:moveTo>
                  <a:pt x="602229" y="0"/>
                </a:moveTo>
                <a:lnTo>
                  <a:pt x="594990" y="8254"/>
                </a:lnTo>
                <a:lnTo>
                  <a:pt x="610018" y="24832"/>
                </a:lnTo>
                <a:lnTo>
                  <a:pt x="623676" y="45434"/>
                </a:lnTo>
                <a:lnTo>
                  <a:pt x="646933" y="98805"/>
                </a:lnTo>
                <a:lnTo>
                  <a:pt x="662252" y="167592"/>
                </a:lnTo>
                <a:lnTo>
                  <a:pt x="666096" y="207587"/>
                </a:lnTo>
                <a:lnTo>
                  <a:pt x="667380" y="251332"/>
                </a:lnTo>
                <a:lnTo>
                  <a:pt x="666096" y="295098"/>
                </a:lnTo>
                <a:lnTo>
                  <a:pt x="662252" y="335137"/>
                </a:lnTo>
                <a:lnTo>
                  <a:pt x="646933" y="403986"/>
                </a:lnTo>
                <a:lnTo>
                  <a:pt x="623676" y="457247"/>
                </a:lnTo>
                <a:lnTo>
                  <a:pt x="594990" y="494410"/>
                </a:lnTo>
                <a:lnTo>
                  <a:pt x="602229" y="502792"/>
                </a:lnTo>
                <a:lnTo>
                  <a:pt x="635773" y="465724"/>
                </a:lnTo>
                <a:lnTo>
                  <a:pt x="664840" y="410844"/>
                </a:lnTo>
                <a:lnTo>
                  <a:pt x="684842" y="339026"/>
                </a:lnTo>
                <a:lnTo>
                  <a:pt x="689843" y="297116"/>
                </a:lnTo>
                <a:lnTo>
                  <a:pt x="691510" y="251205"/>
                </a:lnTo>
                <a:lnTo>
                  <a:pt x="689843" y="205442"/>
                </a:lnTo>
                <a:lnTo>
                  <a:pt x="684842" y="163607"/>
                </a:lnTo>
                <a:lnTo>
                  <a:pt x="676508" y="125726"/>
                </a:lnTo>
                <a:lnTo>
                  <a:pt x="650860" y="62150"/>
                </a:lnTo>
                <a:lnTo>
                  <a:pt x="619566" y="16240"/>
                </a:lnTo>
                <a:lnTo>
                  <a:pt x="602229" y="0"/>
                </a:lnTo>
                <a:close/>
              </a:path>
              <a:path w="691514" h="502920">
                <a:moveTo>
                  <a:pt x="89276" y="0"/>
                </a:moveTo>
                <a:lnTo>
                  <a:pt x="55684" y="36956"/>
                </a:lnTo>
                <a:lnTo>
                  <a:pt x="26665" y="91820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2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5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2"/>
                </a:lnTo>
                <a:lnTo>
                  <a:pt x="96515" y="494410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6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5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5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730243" y="3839346"/>
            <a:ext cx="1876425" cy="100393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r>
              <a:rPr sz="2800" dirty="0">
                <a:latin typeface="Century Gothic"/>
                <a:cs typeface="Century Gothic"/>
              </a:rPr>
              <a:t>input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gate</a:t>
            </a:r>
            <a:endParaRPr sz="2800" dirty="0">
              <a:latin typeface="Century Gothic"/>
              <a:cs typeface="Century Gothic"/>
            </a:endParaRPr>
          </a:p>
          <a:p>
            <a:pPr marR="102235" algn="r">
              <a:lnSpc>
                <a:spcPct val="100000"/>
              </a:lnSpc>
              <a:spcBef>
                <a:spcPts val="81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ℎ</a:t>
            </a:r>
            <a:r>
              <a:rPr sz="1450" spc="-20" dirty="0">
                <a:latin typeface="Cambria Math"/>
                <a:cs typeface="Cambria Math"/>
              </a:rPr>
              <a:t>𝑡−1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65268" y="4762374"/>
            <a:ext cx="3854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𝑖𝑛</a:t>
            </a:r>
            <a:r>
              <a:rPr sz="2175" spc="-37" baseline="-15325" dirty="0">
                <a:latin typeface="Cambria Math"/>
                <a:cs typeface="Cambria Math"/>
              </a:rPr>
              <a:t>𝑡</a:t>
            </a:r>
            <a:endParaRPr sz="2175" baseline="-15325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76138" y="4622166"/>
            <a:ext cx="409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52565" y="4742561"/>
            <a:ext cx="9080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dirty="0">
                <a:latin typeface="Cambria Math"/>
                <a:cs typeface="Cambria Math"/>
              </a:rPr>
              <a:t>𝑖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0888" y="5133925"/>
            <a:ext cx="3022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27100" algn="l"/>
              </a:tabLst>
            </a:pPr>
            <a:r>
              <a:rPr sz="2800" b="1" spc="-25" dirty="0">
                <a:latin typeface="Century Gothic"/>
                <a:cs typeface="Century Gothic"/>
              </a:rPr>
              <a:t>o:</a:t>
            </a:r>
            <a:r>
              <a:rPr sz="2800" b="1" dirty="0">
                <a:latin typeface="Century Gothic"/>
                <a:cs typeface="Century Gothic"/>
              </a:rPr>
              <a:t>	</a:t>
            </a:r>
            <a:r>
              <a:rPr sz="2800" dirty="0">
                <a:latin typeface="Century Gothic"/>
                <a:cs typeface="Century Gothic"/>
              </a:rPr>
              <a:t>output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gate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66712" y="523456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48514" y="13970"/>
                </a:lnTo>
                <a:lnTo>
                  <a:pt x="48514" y="31750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88304" y="5234560"/>
            <a:ext cx="77470" cy="330200"/>
          </a:xfrm>
          <a:custGeom>
            <a:avLst/>
            <a:gdLst/>
            <a:ahLst/>
            <a:cxnLst/>
            <a:rect l="l" t="t" r="r" b="b"/>
            <a:pathLst>
              <a:path w="77470" h="330200">
                <a:moveTo>
                  <a:pt x="77343" y="0"/>
                </a:moveTo>
                <a:lnTo>
                  <a:pt x="0" y="0"/>
                </a:lnTo>
                <a:lnTo>
                  <a:pt x="0" y="13970"/>
                </a:lnTo>
                <a:lnTo>
                  <a:pt x="0" y="317500"/>
                </a:lnTo>
                <a:lnTo>
                  <a:pt x="0" y="330200"/>
                </a:lnTo>
                <a:lnTo>
                  <a:pt x="77343" y="330200"/>
                </a:lnTo>
                <a:lnTo>
                  <a:pt x="77343" y="317500"/>
                </a:lnTo>
                <a:lnTo>
                  <a:pt x="28829" y="317500"/>
                </a:lnTo>
                <a:lnTo>
                  <a:pt x="28829" y="13970"/>
                </a:lnTo>
                <a:lnTo>
                  <a:pt x="77343" y="13970"/>
                </a:lnTo>
                <a:lnTo>
                  <a:pt x="773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061709" y="5133925"/>
            <a:ext cx="911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0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𝑡𝑜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55643" y="5773141"/>
            <a:ext cx="11195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4235" algn="l"/>
              </a:tabLst>
            </a:pPr>
            <a:r>
              <a:rPr sz="2000" dirty="0">
                <a:latin typeface="Cambria Math"/>
                <a:cs typeface="Cambria Math"/>
              </a:rPr>
              <a:t>𝑜</a:t>
            </a:r>
            <a:r>
              <a:rPr sz="2000" spc="16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55" dirty="0">
                <a:latin typeface="Cambria Math"/>
                <a:cs typeface="Cambria Math"/>
              </a:rPr>
              <a:t>  </a:t>
            </a:r>
            <a:r>
              <a:rPr sz="2000" spc="-50" dirty="0">
                <a:latin typeface="Cambria Math"/>
                <a:cs typeface="Cambria Math"/>
              </a:rPr>
              <a:t>𝜎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𝑊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95012" y="5893537"/>
            <a:ext cx="135255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35" dirty="0">
                <a:latin typeface="Cambria Math"/>
                <a:cs typeface="Cambria Math"/>
              </a:rPr>
              <a:t>𝑜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993136" y="5715000"/>
            <a:ext cx="691515" cy="502920"/>
          </a:xfrm>
          <a:custGeom>
            <a:avLst/>
            <a:gdLst/>
            <a:ahLst/>
            <a:cxnLst/>
            <a:rect l="l" t="t" r="r" b="b"/>
            <a:pathLst>
              <a:path w="691514" h="502920">
                <a:moveTo>
                  <a:pt x="602229" y="0"/>
                </a:moveTo>
                <a:lnTo>
                  <a:pt x="594990" y="8254"/>
                </a:lnTo>
                <a:lnTo>
                  <a:pt x="610018" y="24832"/>
                </a:lnTo>
                <a:lnTo>
                  <a:pt x="623676" y="45434"/>
                </a:lnTo>
                <a:lnTo>
                  <a:pt x="646933" y="98805"/>
                </a:lnTo>
                <a:lnTo>
                  <a:pt x="662252" y="167592"/>
                </a:lnTo>
                <a:lnTo>
                  <a:pt x="666096" y="207587"/>
                </a:lnTo>
                <a:lnTo>
                  <a:pt x="667380" y="251332"/>
                </a:lnTo>
                <a:lnTo>
                  <a:pt x="666096" y="295089"/>
                </a:lnTo>
                <a:lnTo>
                  <a:pt x="662252" y="335110"/>
                </a:lnTo>
                <a:lnTo>
                  <a:pt x="646933" y="403961"/>
                </a:lnTo>
                <a:lnTo>
                  <a:pt x="623676" y="457269"/>
                </a:lnTo>
                <a:lnTo>
                  <a:pt x="594990" y="494423"/>
                </a:lnTo>
                <a:lnTo>
                  <a:pt x="602229" y="502754"/>
                </a:lnTo>
                <a:lnTo>
                  <a:pt x="635773" y="465740"/>
                </a:lnTo>
                <a:lnTo>
                  <a:pt x="664840" y="410857"/>
                </a:lnTo>
                <a:lnTo>
                  <a:pt x="684842" y="339037"/>
                </a:lnTo>
                <a:lnTo>
                  <a:pt x="689843" y="297123"/>
                </a:lnTo>
                <a:lnTo>
                  <a:pt x="691510" y="251205"/>
                </a:lnTo>
                <a:lnTo>
                  <a:pt x="689843" y="205442"/>
                </a:lnTo>
                <a:lnTo>
                  <a:pt x="684842" y="163607"/>
                </a:lnTo>
                <a:lnTo>
                  <a:pt x="676508" y="125726"/>
                </a:lnTo>
                <a:lnTo>
                  <a:pt x="650860" y="62150"/>
                </a:lnTo>
                <a:lnTo>
                  <a:pt x="619566" y="16240"/>
                </a:lnTo>
                <a:lnTo>
                  <a:pt x="602229" y="0"/>
                </a:lnTo>
                <a:close/>
              </a:path>
              <a:path w="691514" h="502920">
                <a:moveTo>
                  <a:pt x="89276" y="0"/>
                </a:moveTo>
                <a:lnTo>
                  <a:pt x="55684" y="36956"/>
                </a:lnTo>
                <a:lnTo>
                  <a:pt x="26665" y="91820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2"/>
                </a:lnTo>
                <a:lnTo>
                  <a:pt x="1662" y="297123"/>
                </a:lnTo>
                <a:lnTo>
                  <a:pt x="6662" y="339037"/>
                </a:lnTo>
                <a:lnTo>
                  <a:pt x="14997" y="376948"/>
                </a:lnTo>
                <a:lnTo>
                  <a:pt x="40591" y="440532"/>
                </a:lnTo>
                <a:lnTo>
                  <a:pt x="71921" y="486481"/>
                </a:lnTo>
                <a:lnTo>
                  <a:pt x="89276" y="502754"/>
                </a:lnTo>
                <a:lnTo>
                  <a:pt x="96515" y="494423"/>
                </a:lnTo>
                <a:lnTo>
                  <a:pt x="81469" y="477867"/>
                </a:lnTo>
                <a:lnTo>
                  <a:pt x="67781" y="457269"/>
                </a:lnTo>
                <a:lnTo>
                  <a:pt x="44572" y="403961"/>
                </a:lnTo>
                <a:lnTo>
                  <a:pt x="29141" y="335110"/>
                </a:lnTo>
                <a:lnTo>
                  <a:pt x="25284" y="295089"/>
                </a:lnTo>
                <a:lnTo>
                  <a:pt x="24002" y="251205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5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060695" y="5663438"/>
            <a:ext cx="546735" cy="58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185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ℎ</a:t>
            </a:r>
            <a:r>
              <a:rPr sz="1450" spc="-20" dirty="0">
                <a:latin typeface="Cambria Math"/>
                <a:cs typeface="Cambria Math"/>
              </a:rPr>
              <a:t>𝑡−1</a:t>
            </a:r>
            <a:endParaRPr sz="1450">
              <a:latin typeface="Cambria Math"/>
              <a:cs typeface="Cambria Math"/>
            </a:endParaRPr>
          </a:p>
          <a:p>
            <a:pPr marL="115570">
              <a:lnSpc>
                <a:spcPts val="2185"/>
              </a:lnSpc>
            </a:pPr>
            <a:r>
              <a:rPr sz="2000" spc="-25" dirty="0">
                <a:latin typeface="Cambria Math"/>
                <a:cs typeface="Cambria Math"/>
              </a:rPr>
              <a:t>𝑖𝑛</a:t>
            </a:r>
            <a:r>
              <a:rPr sz="2175" spc="-37" baseline="-15325" dirty="0">
                <a:latin typeface="Cambria Math"/>
                <a:cs typeface="Cambria Math"/>
              </a:rPr>
              <a:t>𝑡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47765" y="5773141"/>
            <a:ext cx="409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24194" y="5893537"/>
            <a:ext cx="135255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35" dirty="0">
                <a:latin typeface="Cambria Math"/>
                <a:cs typeface="Cambria Math"/>
              </a:rPr>
              <a:t>𝑜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F134BA93-D74A-87DE-309A-6D22B2F9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 gates</a:t>
            </a:r>
          </a:p>
        </p:txBody>
      </p:sp>
      <p:sp>
        <p:nvSpPr>
          <p:cNvPr id="53" name="object 6">
            <a:extLst>
              <a:ext uri="{FF2B5EF4-FFF2-40B4-BE49-F238E27FC236}">
                <a16:creationId xmlns:a16="http://schemas.microsoft.com/office/drawing/2014/main" id="{5E141840-B9D2-FA7C-B2F3-2C6FBDC36052}"/>
              </a:ext>
            </a:extLst>
          </p:cNvPr>
          <p:cNvSpPr/>
          <p:nvPr/>
        </p:nvSpPr>
        <p:spPr>
          <a:xfrm>
            <a:off x="2877817" y="3392513"/>
            <a:ext cx="1847214" cy="502920"/>
          </a:xfrm>
          <a:custGeom>
            <a:avLst/>
            <a:gdLst/>
            <a:ahLst/>
            <a:cxnLst/>
            <a:rect l="l" t="t" r="r" b="b"/>
            <a:pathLst>
              <a:path w="1847214" h="502919">
                <a:moveTo>
                  <a:pt x="1757421" y="0"/>
                </a:moveTo>
                <a:lnTo>
                  <a:pt x="1750182" y="8254"/>
                </a:lnTo>
                <a:lnTo>
                  <a:pt x="1765210" y="24832"/>
                </a:lnTo>
                <a:lnTo>
                  <a:pt x="1778868" y="45434"/>
                </a:lnTo>
                <a:lnTo>
                  <a:pt x="1802125" y="98806"/>
                </a:lnTo>
                <a:lnTo>
                  <a:pt x="1817444" y="167592"/>
                </a:lnTo>
                <a:lnTo>
                  <a:pt x="1821288" y="207587"/>
                </a:lnTo>
                <a:lnTo>
                  <a:pt x="1822572" y="251333"/>
                </a:lnTo>
                <a:lnTo>
                  <a:pt x="1821288" y="295098"/>
                </a:lnTo>
                <a:lnTo>
                  <a:pt x="1817444" y="335137"/>
                </a:lnTo>
                <a:lnTo>
                  <a:pt x="1802125" y="403987"/>
                </a:lnTo>
                <a:lnTo>
                  <a:pt x="1778868" y="457247"/>
                </a:lnTo>
                <a:lnTo>
                  <a:pt x="1750182" y="494411"/>
                </a:lnTo>
                <a:lnTo>
                  <a:pt x="1757421" y="502793"/>
                </a:lnTo>
                <a:lnTo>
                  <a:pt x="1790965" y="465724"/>
                </a:lnTo>
                <a:lnTo>
                  <a:pt x="1820032" y="410845"/>
                </a:lnTo>
                <a:lnTo>
                  <a:pt x="1840034" y="339026"/>
                </a:lnTo>
                <a:lnTo>
                  <a:pt x="1845035" y="297116"/>
                </a:lnTo>
                <a:lnTo>
                  <a:pt x="1846702" y="251206"/>
                </a:lnTo>
                <a:lnTo>
                  <a:pt x="1845035" y="205442"/>
                </a:lnTo>
                <a:lnTo>
                  <a:pt x="1840034" y="163607"/>
                </a:lnTo>
                <a:lnTo>
                  <a:pt x="1831700" y="125726"/>
                </a:lnTo>
                <a:lnTo>
                  <a:pt x="1806052" y="62150"/>
                </a:lnTo>
                <a:lnTo>
                  <a:pt x="1774758" y="16240"/>
                </a:lnTo>
                <a:lnTo>
                  <a:pt x="1757421" y="0"/>
                </a:lnTo>
                <a:close/>
              </a:path>
              <a:path w="1847214" h="502919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6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6">
            <a:extLst>
              <a:ext uri="{FF2B5EF4-FFF2-40B4-BE49-F238E27FC236}">
                <a16:creationId xmlns:a16="http://schemas.microsoft.com/office/drawing/2014/main" id="{464F0C1D-CEFF-0738-8F0E-9866C25300C4}"/>
              </a:ext>
            </a:extLst>
          </p:cNvPr>
          <p:cNvSpPr/>
          <p:nvPr/>
        </p:nvSpPr>
        <p:spPr>
          <a:xfrm>
            <a:off x="2478464" y="4529024"/>
            <a:ext cx="1847214" cy="502920"/>
          </a:xfrm>
          <a:custGeom>
            <a:avLst/>
            <a:gdLst/>
            <a:ahLst/>
            <a:cxnLst/>
            <a:rect l="l" t="t" r="r" b="b"/>
            <a:pathLst>
              <a:path w="1847214" h="502919">
                <a:moveTo>
                  <a:pt x="1757421" y="0"/>
                </a:moveTo>
                <a:lnTo>
                  <a:pt x="1750182" y="8254"/>
                </a:lnTo>
                <a:lnTo>
                  <a:pt x="1765210" y="24832"/>
                </a:lnTo>
                <a:lnTo>
                  <a:pt x="1778868" y="45434"/>
                </a:lnTo>
                <a:lnTo>
                  <a:pt x="1802125" y="98806"/>
                </a:lnTo>
                <a:lnTo>
                  <a:pt x="1817444" y="167592"/>
                </a:lnTo>
                <a:lnTo>
                  <a:pt x="1821288" y="207587"/>
                </a:lnTo>
                <a:lnTo>
                  <a:pt x="1822572" y="251333"/>
                </a:lnTo>
                <a:lnTo>
                  <a:pt x="1821288" y="295098"/>
                </a:lnTo>
                <a:lnTo>
                  <a:pt x="1817444" y="335137"/>
                </a:lnTo>
                <a:lnTo>
                  <a:pt x="1802125" y="403987"/>
                </a:lnTo>
                <a:lnTo>
                  <a:pt x="1778868" y="457247"/>
                </a:lnTo>
                <a:lnTo>
                  <a:pt x="1750182" y="494411"/>
                </a:lnTo>
                <a:lnTo>
                  <a:pt x="1757421" y="502793"/>
                </a:lnTo>
                <a:lnTo>
                  <a:pt x="1790965" y="465724"/>
                </a:lnTo>
                <a:lnTo>
                  <a:pt x="1820032" y="410845"/>
                </a:lnTo>
                <a:lnTo>
                  <a:pt x="1840034" y="339026"/>
                </a:lnTo>
                <a:lnTo>
                  <a:pt x="1845035" y="297116"/>
                </a:lnTo>
                <a:lnTo>
                  <a:pt x="1846702" y="251206"/>
                </a:lnTo>
                <a:lnTo>
                  <a:pt x="1845035" y="205442"/>
                </a:lnTo>
                <a:lnTo>
                  <a:pt x="1840034" y="163607"/>
                </a:lnTo>
                <a:lnTo>
                  <a:pt x="1831700" y="125726"/>
                </a:lnTo>
                <a:lnTo>
                  <a:pt x="1806052" y="62150"/>
                </a:lnTo>
                <a:lnTo>
                  <a:pt x="1774758" y="16240"/>
                </a:lnTo>
                <a:lnTo>
                  <a:pt x="1757421" y="0"/>
                </a:lnTo>
                <a:close/>
              </a:path>
              <a:path w="1847214" h="502919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6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D7CBB7DB-F8A6-5E12-A33C-816792B78EA0}"/>
              </a:ext>
            </a:extLst>
          </p:cNvPr>
          <p:cNvSpPr/>
          <p:nvPr/>
        </p:nvSpPr>
        <p:spPr>
          <a:xfrm>
            <a:off x="2527106" y="5686680"/>
            <a:ext cx="1847214" cy="502920"/>
          </a:xfrm>
          <a:custGeom>
            <a:avLst/>
            <a:gdLst/>
            <a:ahLst/>
            <a:cxnLst/>
            <a:rect l="l" t="t" r="r" b="b"/>
            <a:pathLst>
              <a:path w="1847214" h="502919">
                <a:moveTo>
                  <a:pt x="1757421" y="0"/>
                </a:moveTo>
                <a:lnTo>
                  <a:pt x="1750182" y="8254"/>
                </a:lnTo>
                <a:lnTo>
                  <a:pt x="1765210" y="24832"/>
                </a:lnTo>
                <a:lnTo>
                  <a:pt x="1778868" y="45434"/>
                </a:lnTo>
                <a:lnTo>
                  <a:pt x="1802125" y="98806"/>
                </a:lnTo>
                <a:lnTo>
                  <a:pt x="1817444" y="167592"/>
                </a:lnTo>
                <a:lnTo>
                  <a:pt x="1821288" y="207587"/>
                </a:lnTo>
                <a:lnTo>
                  <a:pt x="1822572" y="251333"/>
                </a:lnTo>
                <a:lnTo>
                  <a:pt x="1821288" y="295098"/>
                </a:lnTo>
                <a:lnTo>
                  <a:pt x="1817444" y="335137"/>
                </a:lnTo>
                <a:lnTo>
                  <a:pt x="1802125" y="403987"/>
                </a:lnTo>
                <a:lnTo>
                  <a:pt x="1778868" y="457247"/>
                </a:lnTo>
                <a:lnTo>
                  <a:pt x="1750182" y="494411"/>
                </a:lnTo>
                <a:lnTo>
                  <a:pt x="1757421" y="502793"/>
                </a:lnTo>
                <a:lnTo>
                  <a:pt x="1790965" y="465724"/>
                </a:lnTo>
                <a:lnTo>
                  <a:pt x="1820032" y="410845"/>
                </a:lnTo>
                <a:lnTo>
                  <a:pt x="1840034" y="339026"/>
                </a:lnTo>
                <a:lnTo>
                  <a:pt x="1845035" y="297116"/>
                </a:lnTo>
                <a:lnTo>
                  <a:pt x="1846702" y="251206"/>
                </a:lnTo>
                <a:lnTo>
                  <a:pt x="1845035" y="205442"/>
                </a:lnTo>
                <a:lnTo>
                  <a:pt x="1840034" y="163607"/>
                </a:lnTo>
                <a:lnTo>
                  <a:pt x="1831700" y="125726"/>
                </a:lnTo>
                <a:lnTo>
                  <a:pt x="1806052" y="62150"/>
                </a:lnTo>
                <a:lnTo>
                  <a:pt x="1774758" y="16240"/>
                </a:lnTo>
                <a:lnTo>
                  <a:pt x="1757421" y="0"/>
                </a:lnTo>
                <a:close/>
              </a:path>
              <a:path w="1847214" h="502919">
                <a:moveTo>
                  <a:pt x="89276" y="0"/>
                </a:moveTo>
                <a:lnTo>
                  <a:pt x="55684" y="36957"/>
                </a:lnTo>
                <a:lnTo>
                  <a:pt x="26665" y="91821"/>
                </a:lnTo>
                <a:lnTo>
                  <a:pt x="6662" y="163607"/>
                </a:lnTo>
                <a:lnTo>
                  <a:pt x="1662" y="205442"/>
                </a:lnTo>
                <a:lnTo>
                  <a:pt x="0" y="251333"/>
                </a:lnTo>
                <a:lnTo>
                  <a:pt x="1662" y="297116"/>
                </a:lnTo>
                <a:lnTo>
                  <a:pt x="6662" y="339026"/>
                </a:lnTo>
                <a:lnTo>
                  <a:pt x="14997" y="376936"/>
                </a:lnTo>
                <a:lnTo>
                  <a:pt x="40591" y="440517"/>
                </a:lnTo>
                <a:lnTo>
                  <a:pt x="71921" y="486479"/>
                </a:lnTo>
                <a:lnTo>
                  <a:pt x="89276" y="502793"/>
                </a:lnTo>
                <a:lnTo>
                  <a:pt x="96515" y="494411"/>
                </a:lnTo>
                <a:lnTo>
                  <a:pt x="81469" y="477835"/>
                </a:lnTo>
                <a:lnTo>
                  <a:pt x="67781" y="457247"/>
                </a:lnTo>
                <a:lnTo>
                  <a:pt x="44572" y="403987"/>
                </a:lnTo>
                <a:lnTo>
                  <a:pt x="29141" y="335137"/>
                </a:lnTo>
                <a:lnTo>
                  <a:pt x="25284" y="295098"/>
                </a:lnTo>
                <a:lnTo>
                  <a:pt x="24002" y="251206"/>
                </a:lnTo>
                <a:lnTo>
                  <a:pt x="25284" y="207587"/>
                </a:lnTo>
                <a:lnTo>
                  <a:pt x="29141" y="167592"/>
                </a:lnTo>
                <a:lnTo>
                  <a:pt x="44572" y="98806"/>
                </a:lnTo>
                <a:lnTo>
                  <a:pt x="67781" y="45434"/>
                </a:lnTo>
                <a:lnTo>
                  <a:pt x="96515" y="8254"/>
                </a:lnTo>
                <a:lnTo>
                  <a:pt x="8927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4FB2F7-756D-0383-C742-A5454D77DE1B}"/>
              </a:ext>
            </a:extLst>
          </p:cNvPr>
          <p:cNvCxnSpPr>
            <a:cxnSpLocks/>
          </p:cNvCxnSpPr>
          <p:nvPr/>
        </p:nvCxnSpPr>
        <p:spPr>
          <a:xfrm>
            <a:off x="838200" y="2932049"/>
            <a:ext cx="211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6">
            <a:extLst>
              <a:ext uri="{FF2B5EF4-FFF2-40B4-BE49-F238E27FC236}">
                <a16:creationId xmlns:a16="http://schemas.microsoft.com/office/drawing/2014/main" id="{5D427483-FF3B-58CA-33C9-B1A17D68BE1D}"/>
              </a:ext>
            </a:extLst>
          </p:cNvPr>
          <p:cNvPicPr/>
          <p:nvPr/>
        </p:nvPicPr>
        <p:blipFill rotWithShape="1">
          <a:blip r:embed="rId2" cstate="print"/>
          <a:srcRect l="52663" t="2773" r="2291" b="4734"/>
          <a:stretch/>
        </p:blipFill>
        <p:spPr>
          <a:xfrm>
            <a:off x="8991600" y="2514600"/>
            <a:ext cx="2526280" cy="25908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29233" y="945641"/>
            <a:ext cx="10727690" cy="0"/>
          </a:xfrm>
          <a:custGeom>
            <a:avLst/>
            <a:gdLst/>
            <a:ahLst/>
            <a:cxnLst/>
            <a:rect l="l" t="t" r="r" b="b"/>
            <a:pathLst>
              <a:path w="10727690">
                <a:moveTo>
                  <a:pt x="0" y="0"/>
                </a:moveTo>
                <a:lnTo>
                  <a:pt x="1072756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6800" y="1916091"/>
            <a:ext cx="4419600" cy="384271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MNIST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dataset.</a:t>
            </a:r>
            <a:endParaRPr sz="20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Century Gothic"/>
                <a:cs typeface="Century Gothic"/>
              </a:rPr>
              <a:t>Input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is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28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by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28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picture.</a:t>
            </a:r>
            <a:endParaRPr sz="1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Century Gothic"/>
                <a:cs typeface="Century Gothic"/>
              </a:rPr>
              <a:t>Passed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as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28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vectors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of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28</a:t>
            </a:r>
            <a:r>
              <a:rPr sz="1800" spc="-10" dirty="0">
                <a:latin typeface="Century Gothic"/>
                <a:cs typeface="Century Gothic"/>
              </a:rPr>
              <a:t> pixels.</a:t>
            </a:r>
            <a:endParaRPr sz="1800" dirty="0">
              <a:latin typeface="Century Gothic"/>
              <a:cs typeface="Century Gothic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One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LSTM cell,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10</a:t>
            </a:r>
            <a:r>
              <a:rPr sz="2000" spc="1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units.</a:t>
            </a:r>
            <a:endParaRPr sz="2000" dirty="0">
              <a:latin typeface="Century Gothic"/>
              <a:cs typeface="Century Gothic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LSTM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directly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outputted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(from</a:t>
            </a:r>
            <a:r>
              <a:rPr sz="2000" spc="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0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9).</a:t>
            </a:r>
            <a:endParaRPr sz="2000" dirty="0">
              <a:latin typeface="Century Gothic"/>
              <a:cs typeface="Century Gothic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Left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panel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10 hidden</a:t>
            </a:r>
            <a:r>
              <a:rPr sz="2000" spc="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nodes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across</a:t>
            </a:r>
            <a:r>
              <a:rPr sz="2000" spc="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time.</a:t>
            </a:r>
            <a:endParaRPr sz="20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Century Gothic"/>
                <a:cs typeface="Century Gothic"/>
              </a:rPr>
              <a:t>Cyan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=</a:t>
            </a:r>
            <a:r>
              <a:rPr sz="1600" spc="-3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0;</a:t>
            </a:r>
            <a:r>
              <a:rPr sz="1600" spc="-3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purple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=</a:t>
            </a:r>
            <a:r>
              <a:rPr sz="1600" spc="-10" dirty="0">
                <a:latin typeface="Century Gothic"/>
                <a:cs typeface="Century Gothic"/>
              </a:rPr>
              <a:t> </a:t>
            </a:r>
            <a:r>
              <a:rPr sz="1600" spc="-20" dirty="0">
                <a:latin typeface="Century Gothic"/>
                <a:cs typeface="Century Gothic"/>
              </a:rPr>
              <a:t>-</a:t>
            </a:r>
            <a:r>
              <a:rPr sz="1600" dirty="0">
                <a:latin typeface="Century Gothic"/>
                <a:cs typeface="Century Gothic"/>
              </a:rPr>
              <a:t>1;</a:t>
            </a:r>
            <a:r>
              <a:rPr sz="1600" spc="-1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yellow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=</a:t>
            </a:r>
            <a:r>
              <a:rPr sz="1600" spc="-30" dirty="0">
                <a:latin typeface="Century Gothic"/>
                <a:cs typeface="Century Gothic"/>
              </a:rPr>
              <a:t> </a:t>
            </a:r>
            <a:r>
              <a:rPr sz="1600" spc="-25" dirty="0">
                <a:latin typeface="Century Gothic"/>
                <a:cs typeface="Century Gothic"/>
              </a:rPr>
              <a:t>1.</a:t>
            </a:r>
            <a:endParaRPr sz="1600" dirty="0">
              <a:latin typeface="Century Gothic"/>
              <a:cs typeface="Century Gothic"/>
            </a:endParaRPr>
          </a:p>
          <a:p>
            <a:pPr marL="240665" indent="-227965">
              <a:lnSpc>
                <a:spcPts val="2380"/>
              </a:lnSpc>
              <a:spcBef>
                <a:spcPts val="7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Right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panel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image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(purple 0,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yellow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1)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36720" y="2514600"/>
            <a:ext cx="5404264" cy="2590800"/>
            <a:chOff x="3484846" y="3988306"/>
            <a:chExt cx="5404264" cy="2590800"/>
          </a:xfrm>
        </p:grpSpPr>
        <p:pic>
          <p:nvPicPr>
            <p:cNvPr id="6" name="object 6"/>
            <p:cNvPicPr/>
            <p:nvPr/>
          </p:nvPicPr>
          <p:blipFill rotWithShape="1">
            <a:blip r:embed="rId2" cstate="print"/>
            <a:srcRect l="3907" t="2773" r="51048" b="4734"/>
            <a:stretch/>
          </p:blipFill>
          <p:spPr>
            <a:xfrm>
              <a:off x="3484846" y="3988306"/>
              <a:ext cx="2526280" cy="2590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99865" y="4130801"/>
              <a:ext cx="5389245" cy="1685925"/>
            </a:xfrm>
            <a:custGeom>
              <a:avLst/>
              <a:gdLst/>
              <a:ahLst/>
              <a:cxnLst/>
              <a:rect l="l" t="t" r="r" b="b"/>
              <a:pathLst>
                <a:path w="5389245" h="1685925">
                  <a:moveTo>
                    <a:pt x="0" y="0"/>
                  </a:moveTo>
                  <a:lnTo>
                    <a:pt x="5388864" y="0"/>
                  </a:lnTo>
                </a:path>
                <a:path w="5389245" h="1685925">
                  <a:moveTo>
                    <a:pt x="0" y="1685544"/>
                  </a:moveTo>
                  <a:lnTo>
                    <a:pt x="5388864" y="1685544"/>
                  </a:lnTo>
                </a:path>
              </a:pathLst>
            </a:custGeom>
            <a:ln w="19050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E9D2DB23-3E43-9CC4-A8C5-E37BCD96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 on an Image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1191</TotalTime>
  <Words>6637</Words>
  <Application>Microsoft Office PowerPoint</Application>
  <PresentationFormat>Widescreen</PresentationFormat>
  <Paragraphs>1168</Paragraphs>
  <Slides>121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121</vt:i4>
      </vt:variant>
    </vt:vector>
  </HeadingPairs>
  <TitlesOfParts>
    <vt:vector size="130" baseType="lpstr">
      <vt:lpstr>Consolas</vt:lpstr>
      <vt:lpstr>Cambria Math</vt:lpstr>
      <vt:lpstr>Times New Roman</vt:lpstr>
      <vt:lpstr>Wingdings 2</vt:lpstr>
      <vt:lpstr>Wingdings</vt:lpstr>
      <vt:lpstr>Matura MT Script Capitals</vt:lpstr>
      <vt:lpstr>Century Gothic</vt:lpstr>
      <vt:lpstr>Arial</vt:lpstr>
      <vt:lpstr>Quotable</vt:lpstr>
      <vt:lpstr>PowerPoint Presentation</vt:lpstr>
      <vt:lpstr>Course Admin</vt:lpstr>
      <vt:lpstr>What is Deep Learning?</vt:lpstr>
      <vt:lpstr>Common Tasks: Classification</vt:lpstr>
      <vt:lpstr>Common Tasks : Regression</vt:lpstr>
      <vt:lpstr>Common Tasks : Text Generation</vt:lpstr>
      <vt:lpstr>Common Tasks : Image Generation</vt:lpstr>
      <vt:lpstr>Common Tasks : Segmentation</vt:lpstr>
      <vt:lpstr>Classical Machine Learning Example</vt:lpstr>
      <vt:lpstr>Classic Machine Learning Pipeline: Classification</vt:lpstr>
      <vt:lpstr>Classic Machine Learning Pipeline: Classification</vt:lpstr>
      <vt:lpstr>Classic Machine Learning Pipeline: Classification</vt:lpstr>
      <vt:lpstr>Classic Machine Learning Pipeline: Classification</vt:lpstr>
      <vt:lpstr>Classic Machine Learning Pipeline: Classification</vt:lpstr>
      <vt:lpstr>Representation is important</vt:lpstr>
      <vt:lpstr>Representation is important</vt:lpstr>
      <vt:lpstr>Representation is important</vt:lpstr>
      <vt:lpstr>Deep Learning</vt:lpstr>
      <vt:lpstr>Deep Learning Pipeline</vt:lpstr>
      <vt:lpstr>Deep Learning Pipeline</vt:lpstr>
      <vt:lpstr>Training Approaches</vt:lpstr>
      <vt:lpstr>Machine Learning - Input</vt:lpstr>
      <vt:lpstr>Machine Learning – Pre-processing</vt:lpstr>
      <vt:lpstr>Machine Learning - Model</vt:lpstr>
      <vt:lpstr>Machine Learning - Output</vt:lpstr>
      <vt:lpstr>Machine Learning – Expected (training)</vt:lpstr>
      <vt:lpstr>Machine Learning – Loss function (training)</vt:lpstr>
      <vt:lpstr>History of Deep Learning</vt:lpstr>
      <vt:lpstr>ImageNet</vt:lpstr>
      <vt:lpstr>ImageNet</vt:lpstr>
      <vt:lpstr>ImageNet</vt:lpstr>
      <vt:lpstr>PowerPoint Presentation</vt:lpstr>
      <vt:lpstr>Linear models</vt:lpstr>
      <vt:lpstr>Real-data</vt:lpstr>
      <vt:lpstr>Towards a deeper model</vt:lpstr>
      <vt:lpstr>Deep Model Intuition</vt:lpstr>
      <vt:lpstr>XOR Example</vt:lpstr>
      <vt:lpstr>XOR Example</vt:lpstr>
      <vt:lpstr>XOR Example</vt:lpstr>
      <vt:lpstr>Terminology</vt:lpstr>
      <vt:lpstr>Terminology</vt:lpstr>
      <vt:lpstr>Terminology</vt:lpstr>
      <vt:lpstr>Hidden layers and activations</vt:lpstr>
      <vt:lpstr>Hidden layers and activations</vt:lpstr>
      <vt:lpstr>Terminology</vt:lpstr>
      <vt:lpstr>Output</vt:lpstr>
      <vt:lpstr>Outline for Today</vt:lpstr>
      <vt:lpstr>Activations </vt:lpstr>
      <vt:lpstr>Activations</vt:lpstr>
      <vt:lpstr>SoftMax</vt:lpstr>
      <vt:lpstr>Outline for Today</vt:lpstr>
      <vt:lpstr>Fully connected layer</vt:lpstr>
      <vt:lpstr> Fully connected layer </vt:lpstr>
      <vt:lpstr>Fully connected layer</vt:lpstr>
      <vt:lpstr>Fully connected layer – weight matrix</vt:lpstr>
      <vt:lpstr>Fully connected layer – weight matrix</vt:lpstr>
      <vt:lpstr>Fully connected – bias vector</vt:lpstr>
      <vt:lpstr>Fully connected – bias vector</vt:lpstr>
      <vt:lpstr>Fully Connected - Pytorch</vt:lpstr>
      <vt:lpstr>Fully Connected - Pytorch</vt:lpstr>
      <vt:lpstr>Fully connected layer</vt:lpstr>
      <vt:lpstr>Note:</vt:lpstr>
      <vt:lpstr>Outline for Today</vt:lpstr>
      <vt:lpstr>Images</vt:lpstr>
      <vt:lpstr>Convolutional layer</vt:lpstr>
      <vt:lpstr>Convolution</vt:lpstr>
      <vt:lpstr>Convolution - illustration</vt:lpstr>
      <vt:lpstr>Convolution – padding and stride</vt:lpstr>
      <vt:lpstr>Convolution vs fully-connected</vt:lpstr>
      <vt:lpstr>Convolution vs fully-connected</vt:lpstr>
      <vt:lpstr>Convolution example</vt:lpstr>
      <vt:lpstr>Convolution example</vt:lpstr>
      <vt:lpstr>Convolution example</vt:lpstr>
      <vt:lpstr>Convolution in Pytorch</vt:lpstr>
      <vt:lpstr>CNN in Pytorch</vt:lpstr>
      <vt:lpstr>Convolution layer size</vt:lpstr>
      <vt:lpstr>Pooling</vt:lpstr>
      <vt:lpstr>Pooling</vt:lpstr>
      <vt:lpstr>Pooling</vt:lpstr>
      <vt:lpstr>Outline for Today</vt:lpstr>
      <vt:lpstr>Sequences</vt:lpstr>
      <vt:lpstr>Sequences</vt:lpstr>
      <vt:lpstr>Recurrent models</vt:lpstr>
      <vt:lpstr>Recurrent models</vt:lpstr>
      <vt:lpstr>Standard RNN</vt:lpstr>
      <vt:lpstr>Standard RNN</vt:lpstr>
      <vt:lpstr>Output-to-hidden</vt:lpstr>
      <vt:lpstr>Hidden-to-hidden</vt:lpstr>
      <vt:lpstr>RNN vs Fully Connected</vt:lpstr>
      <vt:lpstr>RNN in PyTorch</vt:lpstr>
      <vt:lpstr>RNN in PyTorch</vt:lpstr>
      <vt:lpstr>Basic RNN</vt:lpstr>
      <vt:lpstr>Basic RNN - Issues</vt:lpstr>
      <vt:lpstr>Long Short-term Memory</vt:lpstr>
      <vt:lpstr>Long Short-term Memory</vt:lpstr>
      <vt:lpstr>LSTM units</vt:lpstr>
      <vt:lpstr>LSTM units</vt:lpstr>
      <vt:lpstr>LSTM gates</vt:lpstr>
      <vt:lpstr>LSTM on an Image</vt:lpstr>
      <vt:lpstr>LSTM in PyTorch</vt:lpstr>
      <vt:lpstr>LSTM Summary</vt:lpstr>
      <vt:lpstr>Recurrent Models</vt:lpstr>
      <vt:lpstr>Gated Recurrent Unit</vt:lpstr>
      <vt:lpstr>Gated Recurrent Unit</vt:lpstr>
      <vt:lpstr>GRU elements</vt:lpstr>
      <vt:lpstr>GRU Elements</vt:lpstr>
      <vt:lpstr>GRU vs LSTM</vt:lpstr>
      <vt:lpstr>GRU in PyTorch</vt:lpstr>
      <vt:lpstr>GRU Summary</vt:lpstr>
      <vt:lpstr>More Issues with RNNs</vt:lpstr>
      <vt:lpstr>Attention Mechanisms</vt:lpstr>
      <vt:lpstr>Attention Mechanisms</vt:lpstr>
      <vt:lpstr>Residual Layers</vt:lpstr>
      <vt:lpstr>Outline for Today</vt:lpstr>
      <vt:lpstr>Architectures</vt:lpstr>
      <vt:lpstr>AlexNet: Krizhevsky et al. (2012)</vt:lpstr>
      <vt:lpstr>VGG: Simonyan et al. (2015)</vt:lpstr>
      <vt:lpstr>ResNet: He et al. (2015)</vt:lpstr>
      <vt:lpstr>MobileNet: Howard et al. (2017)</vt:lpstr>
      <vt:lpstr>Architecture comparison</vt:lpstr>
      <vt:lpstr>Outline for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I:  The Forward Pass</dc:title>
  <dc:creator>Filip Svoboda</dc:creator>
  <cp:lastModifiedBy>Ronnie Clark</cp:lastModifiedBy>
  <cp:revision>132</cp:revision>
  <dcterms:created xsi:type="dcterms:W3CDTF">2023-03-09T11:19:42Z</dcterms:created>
  <dcterms:modified xsi:type="dcterms:W3CDTF">2023-03-12T23:50:17Z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2023-03-09T00:00:00Z</vt:filetime>
  </property>
  <property fmtid="{D5CDD505-2E9C-101B-9397-08002B2CF9AE}" pid="5" name="Producer">
    <vt:lpwstr>Microsoft® PowerPoint® for Microsoft 365</vt:lpwstr>
  </property>
</Properties>
</file>